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256" r:id="rId2"/>
    <p:sldId id="257" r:id="rId3"/>
    <p:sldId id="258" r:id="rId4"/>
    <p:sldId id="275" r:id="rId5"/>
    <p:sldId id="259" r:id="rId6"/>
    <p:sldId id="262" r:id="rId7"/>
    <p:sldId id="263" r:id="rId8"/>
    <p:sldId id="264" r:id="rId9"/>
    <p:sldId id="287" r:id="rId10"/>
    <p:sldId id="288" r:id="rId11"/>
    <p:sldId id="290" r:id="rId12"/>
    <p:sldId id="291" r:id="rId13"/>
    <p:sldId id="292" r:id="rId14"/>
    <p:sldId id="293" r:id="rId15"/>
    <p:sldId id="294" r:id="rId16"/>
    <p:sldId id="295" r:id="rId17"/>
    <p:sldId id="296" r:id="rId18"/>
    <p:sldId id="297" r:id="rId19"/>
    <p:sldId id="298" r:id="rId20"/>
    <p:sldId id="320" r:id="rId21"/>
    <p:sldId id="327" r:id="rId22"/>
    <p:sldId id="328" r:id="rId23"/>
    <p:sldId id="299" r:id="rId24"/>
    <p:sldId id="314" r:id="rId25"/>
    <p:sldId id="315" r:id="rId26"/>
    <p:sldId id="316" r:id="rId27"/>
    <p:sldId id="318" r:id="rId28"/>
    <p:sldId id="319" r:id="rId29"/>
    <p:sldId id="304" r:id="rId30"/>
    <p:sldId id="302" r:id="rId31"/>
    <p:sldId id="303" r:id="rId32"/>
    <p:sldId id="305" r:id="rId33"/>
    <p:sldId id="306" r:id="rId34"/>
    <p:sldId id="307" r:id="rId35"/>
    <p:sldId id="308" r:id="rId36"/>
    <p:sldId id="309" r:id="rId37"/>
    <p:sldId id="310" r:id="rId38"/>
    <p:sldId id="311" r:id="rId39"/>
    <p:sldId id="312" r:id="rId40"/>
    <p:sldId id="270" r:id="rId41"/>
    <p:sldId id="271" r:id="rId42"/>
    <p:sldId id="272" r:id="rId43"/>
    <p:sldId id="274" r:id="rId44"/>
    <p:sldId id="313" r:id="rId45"/>
    <p:sldId id="321" r:id="rId46"/>
    <p:sldId id="322" r:id="rId47"/>
    <p:sldId id="332" r:id="rId48"/>
    <p:sldId id="333" r:id="rId49"/>
    <p:sldId id="335" r:id="rId50"/>
    <p:sldId id="334" r:id="rId51"/>
    <p:sldId id="336" r:id="rId52"/>
    <p:sldId id="340" r:id="rId53"/>
    <p:sldId id="432" r:id="rId54"/>
    <p:sldId id="433" r:id="rId55"/>
    <p:sldId id="434" r:id="rId56"/>
    <p:sldId id="339" r:id="rId57"/>
    <p:sldId id="345" r:id="rId58"/>
    <p:sldId id="347" r:id="rId59"/>
    <p:sldId id="348" r:id="rId60"/>
    <p:sldId id="349" r:id="rId61"/>
    <p:sldId id="350" r:id="rId62"/>
    <p:sldId id="351" r:id="rId63"/>
    <p:sldId id="352" r:id="rId64"/>
    <p:sldId id="346" r:id="rId65"/>
    <p:sldId id="337" r:id="rId66"/>
    <p:sldId id="338" r:id="rId67"/>
    <p:sldId id="341" r:id="rId68"/>
    <p:sldId id="342" r:id="rId69"/>
    <p:sldId id="343" r:id="rId70"/>
    <p:sldId id="344" r:id="rId71"/>
    <p:sldId id="323" r:id="rId72"/>
    <p:sldId id="354" r:id="rId73"/>
    <p:sldId id="355" r:id="rId74"/>
    <p:sldId id="357" r:id="rId75"/>
    <p:sldId id="358" r:id="rId76"/>
    <p:sldId id="370" r:id="rId77"/>
    <p:sldId id="371" r:id="rId78"/>
    <p:sldId id="372" r:id="rId79"/>
    <p:sldId id="353" r:id="rId80"/>
    <p:sldId id="360" r:id="rId81"/>
    <p:sldId id="365" r:id="rId82"/>
    <p:sldId id="362" r:id="rId83"/>
    <p:sldId id="361" r:id="rId84"/>
    <p:sldId id="359" r:id="rId85"/>
    <p:sldId id="385" r:id="rId86"/>
    <p:sldId id="386" r:id="rId87"/>
    <p:sldId id="384" r:id="rId88"/>
    <p:sldId id="366" r:id="rId89"/>
    <p:sldId id="367" r:id="rId90"/>
    <p:sldId id="368" r:id="rId91"/>
    <p:sldId id="373" r:id="rId92"/>
    <p:sldId id="387" r:id="rId93"/>
    <p:sldId id="388" r:id="rId94"/>
    <p:sldId id="383" r:id="rId95"/>
    <p:sldId id="374" r:id="rId96"/>
    <p:sldId id="375" r:id="rId97"/>
    <p:sldId id="376" r:id="rId98"/>
    <p:sldId id="402" r:id="rId99"/>
    <p:sldId id="390" r:id="rId100"/>
    <p:sldId id="392" r:id="rId101"/>
    <p:sldId id="393" r:id="rId102"/>
    <p:sldId id="394" r:id="rId103"/>
    <p:sldId id="395" r:id="rId104"/>
    <p:sldId id="396" r:id="rId105"/>
    <p:sldId id="397" r:id="rId106"/>
    <p:sldId id="398" r:id="rId107"/>
    <p:sldId id="399" r:id="rId108"/>
    <p:sldId id="381" r:id="rId109"/>
    <p:sldId id="379" r:id="rId110"/>
    <p:sldId id="408" r:id="rId111"/>
    <p:sldId id="389" r:id="rId112"/>
    <p:sldId id="378" r:id="rId113"/>
    <p:sldId id="409" r:id="rId114"/>
    <p:sldId id="404" r:id="rId115"/>
    <p:sldId id="412" r:id="rId116"/>
    <p:sldId id="403" r:id="rId117"/>
    <p:sldId id="380" r:id="rId118"/>
    <p:sldId id="418" r:id="rId119"/>
    <p:sldId id="423" r:id="rId120"/>
    <p:sldId id="424" r:id="rId121"/>
    <p:sldId id="422" r:id="rId122"/>
    <p:sldId id="419" r:id="rId123"/>
    <p:sldId id="420" r:id="rId124"/>
    <p:sldId id="421" r:id="rId125"/>
    <p:sldId id="425" r:id="rId126"/>
    <p:sldId id="426" r:id="rId127"/>
    <p:sldId id="427" r:id="rId128"/>
    <p:sldId id="428" r:id="rId129"/>
    <p:sldId id="431" r:id="rId130"/>
    <p:sldId id="429" r:id="rId131"/>
    <p:sldId id="430" r:id="rId132"/>
    <p:sldId id="401" r:id="rId133"/>
    <p:sldId id="400" r:id="rId134"/>
    <p:sldId id="405" r:id="rId135"/>
    <p:sldId id="406" r:id="rId136"/>
    <p:sldId id="407" r:id="rId137"/>
    <p:sldId id="410" r:id="rId138"/>
    <p:sldId id="411" r:id="rId139"/>
    <p:sldId id="413" r:id="rId140"/>
    <p:sldId id="414" r:id="rId141"/>
    <p:sldId id="415" r:id="rId142"/>
    <p:sldId id="416" r:id="rId143"/>
    <p:sldId id="417"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B4B"/>
    <a:srgbClr val="FF252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0" autoAdjust="0"/>
    <p:restoredTop sz="91979" autoAdjust="0"/>
  </p:normalViewPr>
  <p:slideViewPr>
    <p:cSldViewPr snapToGrid="0">
      <p:cViewPr varScale="1">
        <p:scale>
          <a:sx n="71" d="100"/>
          <a:sy n="71" d="100"/>
        </p:scale>
        <p:origin x="750" y="66"/>
      </p:cViewPr>
      <p:guideLst/>
    </p:cSldViewPr>
  </p:slideViewPr>
  <p:notesTextViewPr>
    <p:cViewPr>
      <p:scale>
        <a:sx n="1" d="1"/>
        <a:sy n="1" d="1"/>
      </p:scale>
      <p:origin x="0" y="0"/>
    </p:cViewPr>
  </p:notesTextViewPr>
  <p:notesViewPr>
    <p:cSldViewPr snapToGrid="0">
      <p:cViewPr varScale="1">
        <p:scale>
          <a:sx n="57" d="100"/>
          <a:sy n="57" d="100"/>
        </p:scale>
        <p:origin x="2832"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CDB70-4103-442A-B9CB-C01E903D7B35}"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CDAF0-C467-48DB-A8EB-6ED62599EBDF}" type="slidenum">
              <a:rPr lang="en-US" smtClean="0"/>
              <a:t>‹#›</a:t>
            </a:fld>
            <a:endParaRPr lang="en-US"/>
          </a:p>
        </p:txBody>
      </p:sp>
    </p:spTree>
    <p:extLst>
      <p:ext uri="{BB962C8B-B14F-4D97-AF65-F5344CB8AC3E}">
        <p14:creationId xmlns:p14="http://schemas.microsoft.com/office/powerpoint/2010/main" val="1995042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eeguide.com/pulse-width-modulat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eeeguide.com/plc-structure/"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eeeguide.com/plc-structur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DAF0-C467-48DB-A8EB-6ED62599EBDF}" type="slidenum">
              <a:rPr lang="en-US" smtClean="0"/>
              <a:t>29</a:t>
            </a:fld>
            <a:endParaRPr lang="en-US"/>
          </a:p>
        </p:txBody>
      </p:sp>
    </p:spTree>
    <p:extLst>
      <p:ext uri="{BB962C8B-B14F-4D97-AF65-F5344CB8AC3E}">
        <p14:creationId xmlns:p14="http://schemas.microsoft.com/office/powerpoint/2010/main" val="63647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DAF0-C467-48DB-A8EB-6ED62599EBDF}" type="slidenum">
              <a:rPr lang="en-US" smtClean="0"/>
              <a:t>39</a:t>
            </a:fld>
            <a:endParaRPr lang="en-US"/>
          </a:p>
        </p:txBody>
      </p:sp>
    </p:spTree>
    <p:extLst>
      <p:ext uri="{BB962C8B-B14F-4D97-AF65-F5344CB8AC3E}">
        <p14:creationId xmlns:p14="http://schemas.microsoft.com/office/powerpoint/2010/main" val="1287178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DAF0-C467-48DB-A8EB-6ED62599EBDF}" type="slidenum">
              <a:rPr lang="en-US" smtClean="0"/>
              <a:t>44</a:t>
            </a:fld>
            <a:endParaRPr lang="en-US"/>
          </a:p>
        </p:txBody>
      </p:sp>
    </p:spTree>
    <p:extLst>
      <p:ext uri="{BB962C8B-B14F-4D97-AF65-F5344CB8AC3E}">
        <p14:creationId xmlns:p14="http://schemas.microsoft.com/office/powerpoint/2010/main" val="262616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202124"/>
                </a:solidFill>
                <a:effectLst/>
                <a:latin typeface="Google Sans"/>
              </a:rPr>
              <a:t>What is PSW in 8085 processor?</a:t>
            </a:r>
            <a:endParaRPr lang="en-GB" b="1" i="0" dirty="0">
              <a:solidFill>
                <a:srgbClr val="202124"/>
              </a:solidFill>
              <a:effectLst/>
              <a:latin typeface="arial" panose="020B0604020202020204" pitchFamily="34" charset="0"/>
            </a:endParaRPr>
          </a:p>
          <a:p>
            <a:pPr algn="l"/>
            <a:r>
              <a:rPr lang="en-GB" b="0" i="0" dirty="0">
                <a:solidFill>
                  <a:srgbClr val="4D5156"/>
                </a:solidFill>
                <a:effectLst/>
                <a:latin typeface="Google Sans"/>
              </a:rPr>
              <a:t>In 8085 microprocessors, </a:t>
            </a:r>
            <a:r>
              <a:rPr lang="en-GB" b="1" i="0" dirty="0">
                <a:solidFill>
                  <a:srgbClr val="4D5156"/>
                </a:solidFill>
                <a:effectLst/>
                <a:latin typeface="Google Sans"/>
              </a:rPr>
              <a:t>PSW</a:t>
            </a:r>
            <a:r>
              <a:rPr lang="en-GB" b="0" i="0" dirty="0">
                <a:solidFill>
                  <a:srgbClr val="4D5156"/>
                </a:solidFill>
                <a:effectLst/>
                <a:latin typeface="Google Sans"/>
              </a:rPr>
              <a:t> stands for </a:t>
            </a:r>
            <a:r>
              <a:rPr lang="en-GB" b="1" i="0" dirty="0">
                <a:solidFill>
                  <a:srgbClr val="040C28"/>
                </a:solidFill>
                <a:effectLst/>
                <a:latin typeface="Google Sans"/>
              </a:rPr>
              <a:t>Program Status word</a:t>
            </a:r>
            <a:r>
              <a:rPr lang="en-GB" b="0" i="0" dirty="0">
                <a:solidFill>
                  <a:srgbClr val="4D5156"/>
                </a:solidFill>
                <a:effectLst/>
                <a:latin typeface="Google Sans"/>
              </a:rPr>
              <a:t>. It is a 16-bit word, a combination of contents of the </a:t>
            </a:r>
            <a:r>
              <a:rPr lang="en-GB" b="1" i="0" dirty="0">
                <a:solidFill>
                  <a:srgbClr val="4D5156"/>
                </a:solidFill>
                <a:effectLst/>
                <a:latin typeface="Google Sans"/>
              </a:rPr>
              <a:t>8-bit flag register</a:t>
            </a:r>
            <a:r>
              <a:rPr lang="en-GB" b="0" i="0" dirty="0">
                <a:solidFill>
                  <a:srgbClr val="4D5156"/>
                </a:solidFill>
                <a:effectLst/>
                <a:latin typeface="Google Sans"/>
              </a:rPr>
              <a:t> and the contents of an </a:t>
            </a:r>
            <a:r>
              <a:rPr lang="en-GB" b="1" i="0" dirty="0">
                <a:solidFill>
                  <a:srgbClr val="4D5156"/>
                </a:solidFill>
                <a:effectLst/>
                <a:latin typeface="Google Sans"/>
              </a:rPr>
              <a:t>8-bit Accumulator</a:t>
            </a:r>
            <a:r>
              <a:rPr lang="en-GB" b="0" i="0" dirty="0">
                <a:solidFill>
                  <a:srgbClr val="4D5156"/>
                </a:solidFill>
                <a:effectLst/>
                <a:latin typeface="Google Sans"/>
              </a:rPr>
              <a:t> register.</a:t>
            </a:r>
            <a:endParaRPr lang="en-GB" b="0" i="0" dirty="0">
              <a:solidFill>
                <a:srgbClr val="202124"/>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C9CDAF0-C467-48DB-A8EB-6ED62599EBDF}" type="slidenum">
              <a:rPr lang="en-US" smtClean="0"/>
              <a:t>102</a:t>
            </a:fld>
            <a:endParaRPr lang="en-US"/>
          </a:p>
        </p:txBody>
      </p:sp>
    </p:spTree>
    <p:extLst>
      <p:ext uri="{BB962C8B-B14F-4D97-AF65-F5344CB8AC3E}">
        <p14:creationId xmlns:p14="http://schemas.microsoft.com/office/powerpoint/2010/main" val="215235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C9CDAF0-C467-48DB-A8EB-6ED62599EBDF}" type="slidenum">
              <a:rPr lang="en-US" smtClean="0"/>
              <a:t>109</a:t>
            </a:fld>
            <a:endParaRPr lang="en-US"/>
          </a:p>
        </p:txBody>
      </p:sp>
    </p:spTree>
    <p:extLst>
      <p:ext uri="{BB962C8B-B14F-4D97-AF65-F5344CB8AC3E}">
        <p14:creationId xmlns:p14="http://schemas.microsoft.com/office/powerpoint/2010/main" val="2179391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C9CDAF0-C467-48DB-A8EB-6ED62599EBDF}" type="slidenum">
              <a:rPr lang="en-US" smtClean="0"/>
              <a:t>110</a:t>
            </a:fld>
            <a:endParaRPr lang="en-US"/>
          </a:p>
        </p:txBody>
      </p:sp>
    </p:spTree>
    <p:extLst>
      <p:ext uri="{BB962C8B-B14F-4D97-AF65-F5344CB8AC3E}">
        <p14:creationId xmlns:p14="http://schemas.microsoft.com/office/powerpoint/2010/main" val="82295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C9CDAF0-C467-48DB-A8EB-6ED62599EBDF}" type="slidenum">
              <a:rPr lang="en-US" smtClean="0"/>
              <a:t>112</a:t>
            </a:fld>
            <a:endParaRPr lang="en-US"/>
          </a:p>
        </p:txBody>
      </p:sp>
    </p:spTree>
    <p:extLst>
      <p:ext uri="{BB962C8B-B14F-4D97-AF65-F5344CB8AC3E}">
        <p14:creationId xmlns:p14="http://schemas.microsoft.com/office/powerpoint/2010/main" val="3934941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C9CDAF0-C467-48DB-A8EB-6ED62599EBDF}" type="slidenum">
              <a:rPr lang="en-US" smtClean="0"/>
              <a:t>113</a:t>
            </a:fld>
            <a:endParaRPr lang="en-US"/>
          </a:p>
        </p:txBody>
      </p:sp>
    </p:spTree>
    <p:extLst>
      <p:ext uri="{BB962C8B-B14F-4D97-AF65-F5344CB8AC3E}">
        <p14:creationId xmlns:p14="http://schemas.microsoft.com/office/powerpoint/2010/main" val="4150634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C9CDAF0-C467-48DB-A8EB-6ED62599EBDF}" type="slidenum">
              <a:rPr lang="en-US" smtClean="0"/>
              <a:t>114</a:t>
            </a:fld>
            <a:endParaRPr lang="en-US"/>
          </a:p>
        </p:txBody>
      </p:sp>
    </p:spTree>
    <p:extLst>
      <p:ext uri="{BB962C8B-B14F-4D97-AF65-F5344CB8AC3E}">
        <p14:creationId xmlns:p14="http://schemas.microsoft.com/office/powerpoint/2010/main" val="2377969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C9CDAF0-C467-48DB-A8EB-6ED62599EBDF}" type="slidenum">
              <a:rPr lang="en-US" smtClean="0"/>
              <a:t>115</a:t>
            </a:fld>
            <a:endParaRPr lang="en-US"/>
          </a:p>
        </p:txBody>
      </p:sp>
    </p:spTree>
    <p:extLst>
      <p:ext uri="{BB962C8B-B14F-4D97-AF65-F5344CB8AC3E}">
        <p14:creationId xmlns:p14="http://schemas.microsoft.com/office/powerpoint/2010/main" val="2769246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C9CDAF0-C467-48DB-A8EB-6ED62599EBDF}" type="slidenum">
              <a:rPr lang="en-US" smtClean="0"/>
              <a:t>116</a:t>
            </a:fld>
            <a:endParaRPr lang="en-US"/>
          </a:p>
        </p:txBody>
      </p:sp>
    </p:spTree>
    <p:extLst>
      <p:ext uri="{BB962C8B-B14F-4D97-AF65-F5344CB8AC3E}">
        <p14:creationId xmlns:p14="http://schemas.microsoft.com/office/powerpoint/2010/main" val="208766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DAF0-C467-48DB-A8EB-6ED62599EBDF}" type="slidenum">
              <a:rPr lang="en-US" smtClean="0"/>
              <a:t>31</a:t>
            </a:fld>
            <a:endParaRPr lang="en-US"/>
          </a:p>
        </p:txBody>
      </p:sp>
    </p:spTree>
    <p:extLst>
      <p:ext uri="{BB962C8B-B14F-4D97-AF65-F5344CB8AC3E}">
        <p14:creationId xmlns:p14="http://schemas.microsoft.com/office/powerpoint/2010/main" val="206985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DAF0-C467-48DB-A8EB-6ED62599EBDF}" type="slidenum">
              <a:rPr lang="en-US" smtClean="0"/>
              <a:t>32</a:t>
            </a:fld>
            <a:endParaRPr lang="en-US"/>
          </a:p>
        </p:txBody>
      </p:sp>
    </p:spTree>
    <p:extLst>
      <p:ext uri="{BB962C8B-B14F-4D97-AF65-F5344CB8AC3E}">
        <p14:creationId xmlns:p14="http://schemas.microsoft.com/office/powerpoint/2010/main" val="2262644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DAF0-C467-48DB-A8EB-6ED62599EBDF}" type="slidenum">
              <a:rPr lang="en-US" smtClean="0"/>
              <a:t>33</a:t>
            </a:fld>
            <a:endParaRPr lang="en-US"/>
          </a:p>
        </p:txBody>
      </p:sp>
    </p:spTree>
    <p:extLst>
      <p:ext uri="{BB962C8B-B14F-4D97-AF65-F5344CB8AC3E}">
        <p14:creationId xmlns:p14="http://schemas.microsoft.com/office/powerpoint/2010/main" val="369155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3A3A3A"/>
                </a:solidFill>
                <a:effectLst/>
                <a:latin typeface="-apple-system"/>
              </a:rPr>
              <a:t>A tuned circuit like LC, RC or crystal is connected at these two pins. The internal </a:t>
            </a:r>
            <a:r>
              <a:rPr lang="en-GB" b="1" i="0" u="none" strike="noStrike" dirty="0">
                <a:solidFill>
                  <a:srgbClr val="011AFF"/>
                </a:solidFill>
                <a:effectLst/>
                <a:latin typeface="-apple-system"/>
                <a:hlinkClick r:id="rId3"/>
              </a:rPr>
              <a:t>clock generator</a:t>
            </a:r>
            <a:r>
              <a:rPr lang="en-GB" b="1" i="0" dirty="0">
                <a:solidFill>
                  <a:srgbClr val="3A3A3A"/>
                </a:solidFill>
                <a:effectLst/>
                <a:latin typeface="-apple-system"/>
              </a:rPr>
              <a:t> divides oscillator frequency by 2, therefore, to operate a system at 3 MHz, the crystal of tuned circuit must have a frequency of 6 </a:t>
            </a:r>
            <a:r>
              <a:rPr lang="en-GB" b="1" i="0" dirty="0" err="1">
                <a:solidFill>
                  <a:srgbClr val="3A3A3A"/>
                </a:solidFill>
                <a:effectLst/>
                <a:latin typeface="-apple-system"/>
              </a:rPr>
              <a:t>MHz.</a:t>
            </a:r>
            <a:endParaRPr lang="en-US" dirty="0"/>
          </a:p>
        </p:txBody>
      </p:sp>
      <p:sp>
        <p:nvSpPr>
          <p:cNvPr id="4" name="Slide Number Placeholder 3"/>
          <p:cNvSpPr>
            <a:spLocks noGrp="1"/>
          </p:cNvSpPr>
          <p:nvPr>
            <p:ph type="sldNum" sz="quarter" idx="5"/>
          </p:nvPr>
        </p:nvSpPr>
        <p:spPr/>
        <p:txBody>
          <a:bodyPr/>
          <a:lstStyle/>
          <a:p>
            <a:fld id="{BC9CDAF0-C467-48DB-A8EB-6ED62599EBDF}" type="slidenum">
              <a:rPr lang="en-US" smtClean="0"/>
              <a:t>34</a:t>
            </a:fld>
            <a:endParaRPr lang="en-US"/>
          </a:p>
        </p:txBody>
      </p:sp>
    </p:spTree>
    <p:extLst>
      <p:ext uri="{BB962C8B-B14F-4D97-AF65-F5344CB8AC3E}">
        <p14:creationId xmlns:p14="http://schemas.microsoft.com/office/powerpoint/2010/main" val="4290630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chemeClr val="accent1"/>
                </a:solidFill>
                <a:effectLst/>
                <a:latin typeface="Nunito" pitchFamily="2" charset="0"/>
              </a:rPr>
              <a:t>When microprocessor receives any interrupt signal from peripheral(s) which are requesting its services, it stops its current execution and program control is transferred to a sub-routine by generating </a:t>
            </a:r>
            <a:r>
              <a:rPr lang="en-GB" b="1" i="0" dirty="0">
                <a:solidFill>
                  <a:schemeClr val="accent1"/>
                </a:solidFill>
                <a:effectLst/>
                <a:latin typeface="Nunito" pitchFamily="2" charset="0"/>
              </a:rPr>
              <a:t>CALL</a:t>
            </a:r>
            <a:r>
              <a:rPr lang="en-GB" b="0" i="0" dirty="0">
                <a:solidFill>
                  <a:schemeClr val="accent1"/>
                </a:solidFill>
                <a:effectLst/>
                <a:latin typeface="Nunito" pitchFamily="2" charset="0"/>
              </a:rPr>
              <a:t> signal and after executing sub-routine by generating </a:t>
            </a:r>
            <a:r>
              <a:rPr lang="en-GB" b="1" i="0" dirty="0">
                <a:solidFill>
                  <a:schemeClr val="accent1"/>
                </a:solidFill>
                <a:effectLst/>
                <a:latin typeface="Nunito" pitchFamily="2" charset="0"/>
              </a:rPr>
              <a:t>RET</a:t>
            </a:r>
            <a:r>
              <a:rPr lang="en-GB" b="0" i="0" dirty="0">
                <a:solidFill>
                  <a:schemeClr val="accent1"/>
                </a:solidFill>
                <a:effectLst/>
                <a:latin typeface="Nunito" pitchFamily="2" charset="0"/>
              </a:rPr>
              <a:t> signal again program control is transferred to main program from where it had stopped. When microprocessor receives interrupt signals, it sends an acknowledgement (INTA) to the peripheral which is requesting for its service. Interrupts can be classified into various categories based on different parameters:</a:t>
            </a:r>
          </a:p>
          <a:p>
            <a:pPr algn="l" fontAlgn="base">
              <a:buFont typeface="+mj-lt"/>
              <a:buAutoNum type="arabicPeriod"/>
            </a:pPr>
            <a:r>
              <a:rPr lang="en-GB" b="1" i="0" dirty="0">
                <a:solidFill>
                  <a:schemeClr val="accent1"/>
                </a:solidFill>
                <a:effectLst/>
                <a:latin typeface="Nunito" pitchFamily="2" charset="0"/>
              </a:rPr>
              <a:t>Hardware and Software Interrupts –</a:t>
            </a:r>
            <a:r>
              <a:rPr lang="en-GB" b="0" i="0" dirty="0">
                <a:solidFill>
                  <a:schemeClr val="accent1"/>
                </a:solidFill>
                <a:effectLst/>
                <a:latin typeface="Nunito" pitchFamily="2" charset="0"/>
              </a:rPr>
              <a:t> When microprocessors receive interrupt signals through pins (hardware) of microprocessor, they are known as </a:t>
            </a:r>
            <a:r>
              <a:rPr lang="en-GB" b="0" i="1" dirty="0">
                <a:solidFill>
                  <a:schemeClr val="accent1"/>
                </a:solidFill>
                <a:effectLst/>
                <a:latin typeface="Nunito" pitchFamily="2" charset="0"/>
              </a:rPr>
              <a:t>Hardware Interrupts</a:t>
            </a:r>
            <a:r>
              <a:rPr lang="en-GB" b="0" i="0" dirty="0">
                <a:solidFill>
                  <a:schemeClr val="accent1"/>
                </a:solidFill>
                <a:effectLst/>
                <a:latin typeface="Nunito" pitchFamily="2" charset="0"/>
              </a:rPr>
              <a:t>. There are 5 Hardware Interrupts in 8085 microprocessor. They are – </a:t>
            </a:r>
            <a:r>
              <a:rPr lang="en-GB" b="0" i="1" dirty="0">
                <a:solidFill>
                  <a:schemeClr val="accent1"/>
                </a:solidFill>
                <a:effectLst/>
                <a:latin typeface="Nunito" pitchFamily="2" charset="0"/>
              </a:rPr>
              <a:t>INTR, RST 7.5, RST 6.5, RST 5.5, TRAP</a:t>
            </a:r>
            <a:r>
              <a:rPr lang="en-GB" b="0" i="0" dirty="0">
                <a:solidFill>
                  <a:schemeClr val="accent1"/>
                </a:solidFill>
                <a:effectLst/>
                <a:latin typeface="Nunito" pitchFamily="2" charset="0"/>
              </a:rPr>
              <a:t> </a:t>
            </a:r>
            <a:r>
              <a:rPr lang="en-GB" b="0" i="1" dirty="0">
                <a:solidFill>
                  <a:schemeClr val="accent1"/>
                </a:solidFill>
                <a:effectLst/>
                <a:latin typeface="Nunito" pitchFamily="2" charset="0"/>
              </a:rPr>
              <a:t>Software Interrupts</a:t>
            </a:r>
            <a:r>
              <a:rPr lang="en-GB" b="0" i="0" dirty="0">
                <a:solidFill>
                  <a:schemeClr val="accent1"/>
                </a:solidFill>
                <a:effectLst/>
                <a:latin typeface="Nunito" pitchFamily="2" charset="0"/>
              </a:rPr>
              <a:t> are those which are inserted in between the program which means these are mnemonics of microprocessor. There are 8 software interrupts in 8085 microprocessor. They are – </a:t>
            </a:r>
            <a:r>
              <a:rPr lang="en-GB" b="0" i="1" dirty="0">
                <a:solidFill>
                  <a:schemeClr val="accent1"/>
                </a:solidFill>
                <a:effectLst/>
                <a:latin typeface="Nunito" pitchFamily="2" charset="0"/>
              </a:rPr>
              <a:t>RST 0, RST 1, RST 2, RST 3, RST 4, RST 5, RST 6, RST 7</a:t>
            </a:r>
            <a:r>
              <a:rPr lang="en-GB" b="0" i="0" dirty="0">
                <a:solidFill>
                  <a:schemeClr val="accent1"/>
                </a:solidFill>
                <a:effectLst/>
                <a:latin typeface="Nunito" pitchFamily="2" charset="0"/>
              </a:rPr>
              <a:t>.</a:t>
            </a:r>
          </a:p>
          <a:p>
            <a:pPr algn="l" fontAlgn="base">
              <a:buFont typeface="+mj-lt"/>
              <a:buAutoNum type="arabicPeriod"/>
            </a:pPr>
            <a:r>
              <a:rPr lang="en-GB" b="1" i="0" dirty="0">
                <a:solidFill>
                  <a:schemeClr val="accent1"/>
                </a:solidFill>
                <a:effectLst/>
                <a:latin typeface="Nunito" pitchFamily="2" charset="0"/>
              </a:rPr>
              <a:t>Vectored and Non-Vectored Interrupts –</a:t>
            </a:r>
            <a:r>
              <a:rPr lang="en-GB" b="0" i="0" dirty="0">
                <a:solidFill>
                  <a:schemeClr val="accent1"/>
                </a:solidFill>
                <a:effectLst/>
                <a:latin typeface="Nunito" pitchFamily="2" charset="0"/>
              </a:rPr>
              <a:t> </a:t>
            </a:r>
            <a:r>
              <a:rPr lang="en-GB" b="0" i="1" dirty="0">
                <a:solidFill>
                  <a:schemeClr val="accent1"/>
                </a:solidFill>
                <a:effectLst/>
                <a:latin typeface="Nunito" pitchFamily="2" charset="0"/>
              </a:rPr>
              <a:t>Vectored Interrupts</a:t>
            </a:r>
            <a:r>
              <a:rPr lang="en-GB" b="0" i="0" dirty="0">
                <a:solidFill>
                  <a:schemeClr val="accent1"/>
                </a:solidFill>
                <a:effectLst/>
                <a:latin typeface="Nunito" pitchFamily="2" charset="0"/>
              </a:rPr>
              <a:t> are those which have fixed vector address (starting address of sub-routine) and after executing these, program control is transferred to that address. Vector Addresses are calculated by the formula 8 * TYPE</a:t>
            </a:r>
          </a:p>
          <a:p>
            <a:pPr algn="l" fontAlgn="base">
              <a:buFont typeface="+mj-lt"/>
              <a:buNone/>
            </a:pPr>
            <a:endParaRPr lang="en-GB" b="0" i="0" dirty="0">
              <a:solidFill>
                <a:schemeClr val="accent1"/>
              </a:solidFill>
              <a:effectLst/>
              <a:latin typeface="Nunito" pitchFamily="2" charset="0"/>
            </a:endParaRPr>
          </a:p>
          <a:p>
            <a:pPr algn="l" fontAlgn="base">
              <a:buFont typeface="+mj-lt"/>
              <a:buNone/>
            </a:pPr>
            <a:r>
              <a:rPr lang="en-GB" b="1" i="1" dirty="0">
                <a:solidFill>
                  <a:srgbClr val="273239"/>
                </a:solidFill>
                <a:effectLst/>
                <a:latin typeface="Nunito" pitchFamily="2" charset="0"/>
              </a:rPr>
              <a:t>3. Non-Vectored Interrupts</a:t>
            </a:r>
            <a:r>
              <a:rPr lang="en-GB" b="1" i="0" dirty="0">
                <a:solidFill>
                  <a:srgbClr val="273239"/>
                </a:solidFill>
                <a:effectLst/>
                <a:latin typeface="Nunito" pitchFamily="2" charset="0"/>
              </a:rPr>
              <a:t> </a:t>
            </a:r>
            <a:r>
              <a:rPr lang="en-GB" b="0" i="0" dirty="0">
                <a:solidFill>
                  <a:srgbClr val="273239"/>
                </a:solidFill>
                <a:effectLst/>
                <a:latin typeface="Nunito" pitchFamily="2" charset="0"/>
              </a:rPr>
              <a:t>are those in which vector address is not predefined. The interrupting device gives the address of sub-routine for these interrupts. </a:t>
            </a:r>
            <a:r>
              <a:rPr lang="en-GB" b="0" i="1" dirty="0">
                <a:solidFill>
                  <a:srgbClr val="273239"/>
                </a:solidFill>
                <a:effectLst/>
                <a:latin typeface="Nunito" pitchFamily="2" charset="0"/>
              </a:rPr>
              <a:t>INTR</a:t>
            </a:r>
            <a:r>
              <a:rPr lang="en-GB" b="0" i="0" dirty="0">
                <a:solidFill>
                  <a:srgbClr val="273239"/>
                </a:solidFill>
                <a:effectLst/>
                <a:latin typeface="Nunito" pitchFamily="2" charset="0"/>
              </a:rPr>
              <a:t> is the only non-vectored interrupt in 8085 microprocessor.</a:t>
            </a:r>
          </a:p>
          <a:p>
            <a:pPr algn="l" fontAlgn="base">
              <a:buFont typeface="+mj-lt"/>
              <a:buNone/>
            </a:pPr>
            <a:r>
              <a:rPr lang="en-GB" b="1" i="0" dirty="0">
                <a:solidFill>
                  <a:srgbClr val="273239"/>
                </a:solidFill>
                <a:effectLst/>
                <a:latin typeface="Nunito" pitchFamily="2" charset="0"/>
              </a:rPr>
              <a:t>4. Maskable and Non-Maskable Interrupts –</a:t>
            </a:r>
            <a:r>
              <a:rPr lang="en-GB" b="0" i="0" dirty="0">
                <a:solidFill>
                  <a:srgbClr val="273239"/>
                </a:solidFill>
                <a:effectLst/>
                <a:latin typeface="Nunito" pitchFamily="2" charset="0"/>
              </a:rPr>
              <a:t> </a:t>
            </a:r>
            <a:r>
              <a:rPr lang="en-GB" b="0" i="1" dirty="0">
                <a:solidFill>
                  <a:srgbClr val="273239"/>
                </a:solidFill>
                <a:effectLst/>
                <a:latin typeface="Nunito" pitchFamily="2" charset="0"/>
              </a:rPr>
              <a:t>Maskable Interrupts</a:t>
            </a:r>
            <a:r>
              <a:rPr lang="en-GB" b="0" i="0" dirty="0">
                <a:solidFill>
                  <a:srgbClr val="273239"/>
                </a:solidFill>
                <a:effectLst/>
                <a:latin typeface="Nunito" pitchFamily="2" charset="0"/>
              </a:rPr>
              <a:t> are those which can be disabled or ignored by the microprocessor. These interrupts are either edge-triggered or level-triggered, so they can be disabled. </a:t>
            </a:r>
            <a:r>
              <a:rPr lang="en-GB" b="0" i="1" dirty="0">
                <a:solidFill>
                  <a:srgbClr val="273239"/>
                </a:solidFill>
                <a:effectLst/>
                <a:latin typeface="Nunito" pitchFamily="2" charset="0"/>
              </a:rPr>
              <a:t>INTR, RST 7.5, RST 6.5, RST 5.5 </a:t>
            </a:r>
            <a:r>
              <a:rPr lang="en-GB" b="0" i="0" dirty="0">
                <a:solidFill>
                  <a:srgbClr val="273239"/>
                </a:solidFill>
                <a:effectLst/>
                <a:latin typeface="Nunito" pitchFamily="2" charset="0"/>
              </a:rPr>
              <a:t>are maskable interrupts in 8085 microprocessor. Non-Maskable Interrupts are those which cannot be disabled or ignored by microprocessor. </a:t>
            </a:r>
            <a:r>
              <a:rPr lang="en-GB" b="0" i="1" dirty="0">
                <a:solidFill>
                  <a:srgbClr val="273239"/>
                </a:solidFill>
                <a:effectLst/>
                <a:latin typeface="Nunito" pitchFamily="2" charset="0"/>
              </a:rPr>
              <a:t>TRAP</a:t>
            </a:r>
            <a:r>
              <a:rPr lang="en-GB" b="0" i="0" dirty="0">
                <a:solidFill>
                  <a:srgbClr val="273239"/>
                </a:solidFill>
                <a:effectLst/>
                <a:latin typeface="Nunito" pitchFamily="2" charset="0"/>
              </a:rPr>
              <a:t> is a non-maskable interrupt. It consists of both level as well as edge triggering and is used in critical power failure conditions.</a:t>
            </a:r>
          </a:p>
          <a:p>
            <a:endParaRPr lang="en-US" dirty="0">
              <a:solidFill>
                <a:schemeClr val="accent1"/>
              </a:solidFill>
            </a:endParaRPr>
          </a:p>
        </p:txBody>
      </p:sp>
      <p:sp>
        <p:nvSpPr>
          <p:cNvPr id="4" name="Slide Number Placeholder 3"/>
          <p:cNvSpPr>
            <a:spLocks noGrp="1"/>
          </p:cNvSpPr>
          <p:nvPr>
            <p:ph type="sldNum" sz="quarter" idx="5"/>
          </p:nvPr>
        </p:nvSpPr>
        <p:spPr/>
        <p:txBody>
          <a:bodyPr/>
          <a:lstStyle/>
          <a:p>
            <a:fld id="{BC9CDAF0-C467-48DB-A8EB-6ED62599EBDF}" type="slidenum">
              <a:rPr lang="en-US" smtClean="0"/>
              <a:t>35</a:t>
            </a:fld>
            <a:endParaRPr lang="en-US"/>
          </a:p>
        </p:txBody>
      </p:sp>
    </p:spTree>
    <p:extLst>
      <p:ext uri="{BB962C8B-B14F-4D97-AF65-F5344CB8AC3E}">
        <p14:creationId xmlns:p14="http://schemas.microsoft.com/office/powerpoint/2010/main" val="770955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Since the TRAP signal is used to interrupt the normal program execution and trigger a specific routine, it is an input signal to the microprocessor, indicating an external event or condition that requires immediate attention from the processor.</a:t>
            </a:r>
            <a:endParaRPr lang="en-US" dirty="0"/>
          </a:p>
        </p:txBody>
      </p:sp>
      <p:sp>
        <p:nvSpPr>
          <p:cNvPr id="4" name="Slide Number Placeholder 3"/>
          <p:cNvSpPr>
            <a:spLocks noGrp="1"/>
          </p:cNvSpPr>
          <p:nvPr>
            <p:ph type="sldNum" sz="quarter" idx="5"/>
          </p:nvPr>
        </p:nvSpPr>
        <p:spPr/>
        <p:txBody>
          <a:bodyPr/>
          <a:lstStyle/>
          <a:p>
            <a:fld id="{BC9CDAF0-C467-48DB-A8EB-6ED62599EBDF}" type="slidenum">
              <a:rPr lang="en-US" smtClean="0"/>
              <a:t>36</a:t>
            </a:fld>
            <a:endParaRPr lang="en-US"/>
          </a:p>
        </p:txBody>
      </p:sp>
    </p:spTree>
    <p:extLst>
      <p:ext uri="{BB962C8B-B14F-4D97-AF65-F5344CB8AC3E}">
        <p14:creationId xmlns:p14="http://schemas.microsoft.com/office/powerpoint/2010/main" val="3737985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When </a:t>
                </a:r>
                <a14:m>
                  <m:oMath xmlns:m="http://schemas.openxmlformats.org/officeDocument/2006/math">
                    <m:acc>
                      <m:accPr>
                        <m:chr m:val="̅"/>
                        <m:ctrlPr>
                          <a:rPr lang="en-US" b="1" i="1" dirty="0" smtClean="0">
                            <a:latin typeface="Cambria Math" panose="02040503050406030204" pitchFamily="18" charset="0"/>
                          </a:rPr>
                        </m:ctrlPr>
                      </m:accPr>
                      <m:e>
                        <m:r>
                          <a:rPr lang="en-US" b="1" i="0" dirty="0" smtClean="0">
                            <a:latin typeface="Cambria Math" panose="02040503050406030204" pitchFamily="18" charset="0"/>
                          </a:rPr>
                          <m:t>𝐑𝐄𝐒𝐄𝐓</m:t>
                        </m:r>
                        <m:r>
                          <a:rPr lang="en-US" b="1" i="0" dirty="0" smtClean="0">
                            <a:latin typeface="Cambria Math" panose="02040503050406030204" pitchFamily="18" charset="0"/>
                          </a:rPr>
                          <m:t> </m:t>
                        </m:r>
                        <m:r>
                          <a:rPr lang="en-US" b="1" i="0" dirty="0" smtClean="0">
                            <a:latin typeface="Cambria Math" panose="02040503050406030204" pitchFamily="18" charset="0"/>
                          </a:rPr>
                          <m:t>𝐈𝐍</m:t>
                        </m:r>
                      </m:e>
                    </m:acc>
                    <m:r>
                      <a:rPr lang="en-US" i="1" dirty="0" smtClean="0">
                        <a:latin typeface="Cambria Math" panose="02040503050406030204" pitchFamily="18" charset="0"/>
                      </a:rPr>
                      <m:t> </m:t>
                    </m:r>
                  </m:oMath>
                </a14:m>
                <a:r>
                  <a:rPr lang="en-US" dirty="0"/>
                  <a:t>values zero,</a:t>
                </a:r>
              </a:p>
              <a:p>
                <a:pPr algn="just" fontAlgn="base">
                  <a:buFont typeface="Arial" panose="020B0604020202020204" pitchFamily="34" charset="0"/>
                  <a:buChar char="•"/>
                </a:pPr>
                <a:r>
                  <a:rPr lang="en-GB" b="0" i="0" dirty="0">
                    <a:solidFill>
                      <a:srgbClr val="3A3A3A"/>
                    </a:solidFill>
                    <a:effectLst/>
                    <a:latin typeface="-apple-system"/>
                  </a:rPr>
                  <a:t>Sets the program counter to zero (0000H).</a:t>
                </a:r>
              </a:p>
              <a:p>
                <a:pPr algn="just" fontAlgn="base">
                  <a:buFont typeface="Arial" panose="020B0604020202020204" pitchFamily="34" charset="0"/>
                  <a:buChar char="•"/>
                </a:pPr>
                <a:r>
                  <a:rPr lang="en-GB" b="0" i="0" dirty="0">
                    <a:solidFill>
                      <a:srgbClr val="3A3A3A"/>
                    </a:solidFill>
                    <a:effectLst/>
                    <a:latin typeface="-apple-system"/>
                  </a:rPr>
                  <a:t>Resets the interrupt enable and HLDA flip-flops.</a:t>
                </a:r>
              </a:p>
              <a:p>
                <a:pPr algn="just" fontAlgn="base">
                  <a:buFont typeface="Arial" panose="020B0604020202020204" pitchFamily="34" charset="0"/>
                  <a:buChar char="•"/>
                </a:pPr>
                <a:r>
                  <a:rPr lang="en-GB" b="0" i="0" dirty="0">
                    <a:solidFill>
                      <a:srgbClr val="3A3A3A"/>
                    </a:solidFill>
                    <a:effectLst/>
                    <a:latin typeface="-apple-system"/>
                  </a:rPr>
                  <a:t>Tri-states the data bus, address bus and control bus. (Note : Only during RESET is active).</a:t>
                </a:r>
              </a:p>
              <a:p>
                <a:pPr algn="just" fontAlgn="base">
                  <a:buFont typeface="Arial" panose="020B0604020202020204" pitchFamily="34" charset="0"/>
                  <a:buChar char="•"/>
                </a:pPr>
                <a:r>
                  <a:rPr lang="en-GB" b="0" i="0" dirty="0">
                    <a:solidFill>
                      <a:srgbClr val="3A3A3A"/>
                    </a:solidFill>
                    <a:effectLst/>
                    <a:latin typeface="-apple-system"/>
                  </a:rPr>
                  <a:t>Affects the contents of processor’s </a:t>
                </a:r>
                <a:r>
                  <a:rPr lang="en-GB" b="0" i="0" u="none" strike="noStrike" dirty="0">
                    <a:solidFill>
                      <a:srgbClr val="011AFF"/>
                    </a:solidFill>
                    <a:effectLst/>
                    <a:latin typeface="-apple-system"/>
                    <a:hlinkClick r:id="rId3"/>
                  </a:rPr>
                  <a:t>internal registers</a:t>
                </a:r>
                <a:r>
                  <a:rPr lang="en-GB" b="0" i="0" dirty="0">
                    <a:solidFill>
                      <a:srgbClr val="3A3A3A"/>
                    </a:solidFill>
                    <a:effectLst/>
                    <a:latin typeface="-apple-system"/>
                  </a:rPr>
                  <a:t> randomly.</a:t>
                </a:r>
              </a:p>
              <a:p>
                <a:endParaRPr lang="en-US" dirty="0"/>
              </a:p>
              <a:p>
                <a:r>
                  <a:rPr lang="en-GB" b="1" i="0" dirty="0">
                    <a:solidFill>
                      <a:srgbClr val="FF0000"/>
                    </a:solidFill>
                    <a:effectLst/>
                    <a:latin typeface="-apple-system"/>
                  </a:rPr>
                  <a:t>HOLD :</a:t>
                </a:r>
                <a:r>
                  <a:rPr lang="en-GB" b="0" i="0" dirty="0">
                    <a:solidFill>
                      <a:srgbClr val="3A3A3A"/>
                    </a:solidFill>
                    <a:effectLst/>
                    <a:latin typeface="-apple-system"/>
                  </a:rPr>
                  <a:t> This signal indicates that another master is requesting for the use of address bus, data bus and control bus</a:t>
                </a:r>
                <a:endParaRPr lang="en-US" b="0" i="0" dirty="0">
                  <a:solidFill>
                    <a:srgbClr val="3A3A3A"/>
                  </a:solidFill>
                  <a:effectLst/>
                  <a:latin typeface="-apple-system"/>
                </a:endParaRPr>
              </a:p>
              <a:p>
                <a:r>
                  <a:rPr lang="en-GB" b="1" i="0">
                    <a:solidFill>
                      <a:srgbClr val="FF0000"/>
                    </a:solidFill>
                    <a:effectLst/>
                    <a:latin typeface="-apple-system"/>
                  </a:rPr>
                  <a:t>HLDA :</a:t>
                </a:r>
                <a:r>
                  <a:rPr lang="en-GB" b="0" i="0">
                    <a:solidFill>
                      <a:srgbClr val="3A3A3A"/>
                    </a:solidFill>
                    <a:effectLst/>
                    <a:latin typeface="-apple-system"/>
                  </a:rPr>
                  <a:t> This active high signal is used to acknowledge HOLD request.</a:t>
                </a:r>
                <a:endParaRPr lang="en-US" dirty="0"/>
              </a:p>
            </p:txBody>
          </p:sp>
        </mc:Choice>
        <mc:Fallback xmlns="">
          <p:sp>
            <p:nvSpPr>
              <p:cNvPr id="3" name="Notes Placeholder 2"/>
              <p:cNvSpPr>
                <a:spLocks noGrp="1"/>
              </p:cNvSpPr>
              <p:nvPr>
                <p:ph type="body" idx="1"/>
              </p:nvPr>
            </p:nvSpPr>
            <p:spPr/>
            <p:txBody>
              <a:bodyPr/>
              <a:lstStyle/>
              <a:p>
                <a:r>
                  <a:rPr lang="en-US" dirty="0"/>
                  <a:t>When </a:t>
                </a:r>
                <a:r>
                  <a:rPr lang="en-US" b="1" i="0" dirty="0">
                    <a:latin typeface="Cambria Math" panose="02040503050406030204" pitchFamily="18" charset="0"/>
                  </a:rPr>
                  <a:t>(𝐑𝐄𝐒𝐄𝐓 𝐈𝐍) ̅ </a:t>
                </a:r>
                <a:r>
                  <a:rPr lang="en-US" i="0" dirty="0">
                    <a:latin typeface="Cambria Math" panose="02040503050406030204" pitchFamily="18" charset="0"/>
                  </a:rPr>
                  <a:t> </a:t>
                </a:r>
                <a:r>
                  <a:rPr lang="en-US" dirty="0"/>
                  <a:t>values zero,</a:t>
                </a:r>
              </a:p>
              <a:p>
                <a:pPr algn="just" fontAlgn="base">
                  <a:buFont typeface="Arial" panose="020B0604020202020204" pitchFamily="34" charset="0"/>
                  <a:buChar char="•"/>
                </a:pPr>
                <a:r>
                  <a:rPr lang="en-GB" b="0" i="0" dirty="0">
                    <a:solidFill>
                      <a:srgbClr val="3A3A3A"/>
                    </a:solidFill>
                    <a:effectLst/>
                    <a:latin typeface="-apple-system"/>
                  </a:rPr>
                  <a:t>Sets the program counter to zero (0000H).</a:t>
                </a:r>
              </a:p>
              <a:p>
                <a:pPr algn="just" fontAlgn="base">
                  <a:buFont typeface="Arial" panose="020B0604020202020204" pitchFamily="34" charset="0"/>
                  <a:buChar char="•"/>
                </a:pPr>
                <a:r>
                  <a:rPr lang="en-GB" b="0" i="0" dirty="0">
                    <a:solidFill>
                      <a:srgbClr val="3A3A3A"/>
                    </a:solidFill>
                    <a:effectLst/>
                    <a:latin typeface="-apple-system"/>
                  </a:rPr>
                  <a:t>Resets the interrupt enable and HLDA flip-flops.</a:t>
                </a:r>
              </a:p>
              <a:p>
                <a:pPr algn="just" fontAlgn="base">
                  <a:buFont typeface="Arial" panose="020B0604020202020204" pitchFamily="34" charset="0"/>
                  <a:buChar char="•"/>
                </a:pPr>
                <a:r>
                  <a:rPr lang="en-GB" b="0" i="0" dirty="0">
                    <a:solidFill>
                      <a:srgbClr val="3A3A3A"/>
                    </a:solidFill>
                    <a:effectLst/>
                    <a:latin typeface="-apple-system"/>
                  </a:rPr>
                  <a:t>Tri-states the data bus, address bus and control bus. (Note : Only during RESET is active).</a:t>
                </a:r>
              </a:p>
              <a:p>
                <a:pPr algn="just" fontAlgn="base">
                  <a:buFont typeface="Arial" panose="020B0604020202020204" pitchFamily="34" charset="0"/>
                  <a:buChar char="•"/>
                </a:pPr>
                <a:r>
                  <a:rPr lang="en-GB" b="0" i="0" dirty="0">
                    <a:solidFill>
                      <a:srgbClr val="3A3A3A"/>
                    </a:solidFill>
                    <a:effectLst/>
                    <a:latin typeface="-apple-system"/>
                  </a:rPr>
                  <a:t>Affects the contents of processor’s </a:t>
                </a:r>
                <a:r>
                  <a:rPr lang="en-GB" b="0" i="0" u="none" strike="noStrike" dirty="0">
                    <a:solidFill>
                      <a:srgbClr val="011AFF"/>
                    </a:solidFill>
                    <a:effectLst/>
                    <a:latin typeface="-apple-system"/>
                    <a:hlinkClick r:id="rId4"/>
                  </a:rPr>
                  <a:t>internal registers</a:t>
                </a:r>
                <a:r>
                  <a:rPr lang="en-GB" b="0" i="0" dirty="0">
                    <a:solidFill>
                      <a:srgbClr val="3A3A3A"/>
                    </a:solidFill>
                    <a:effectLst/>
                    <a:latin typeface="-apple-system"/>
                  </a:rPr>
                  <a:t> randomly.</a:t>
                </a:r>
              </a:p>
              <a:p>
                <a:endParaRPr lang="en-US" dirty="0"/>
              </a:p>
            </p:txBody>
          </p:sp>
        </mc:Fallback>
      </mc:AlternateContent>
      <p:sp>
        <p:nvSpPr>
          <p:cNvPr id="4" name="Slide Number Placeholder 3"/>
          <p:cNvSpPr>
            <a:spLocks noGrp="1"/>
          </p:cNvSpPr>
          <p:nvPr>
            <p:ph type="sldNum" sz="quarter" idx="5"/>
          </p:nvPr>
        </p:nvSpPr>
        <p:spPr/>
        <p:txBody>
          <a:bodyPr/>
          <a:lstStyle/>
          <a:p>
            <a:fld id="{BC9CDAF0-C467-48DB-A8EB-6ED62599EBDF}" type="slidenum">
              <a:rPr lang="en-US" smtClean="0"/>
              <a:t>37</a:t>
            </a:fld>
            <a:endParaRPr lang="en-US"/>
          </a:p>
        </p:txBody>
      </p:sp>
    </p:spTree>
    <p:extLst>
      <p:ext uri="{BB962C8B-B14F-4D97-AF65-F5344CB8AC3E}">
        <p14:creationId xmlns:p14="http://schemas.microsoft.com/office/powerpoint/2010/main" val="1194659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DAF0-C467-48DB-A8EB-6ED62599EBDF}" type="slidenum">
              <a:rPr lang="en-US" smtClean="0"/>
              <a:t>38</a:t>
            </a:fld>
            <a:endParaRPr lang="en-US"/>
          </a:p>
        </p:txBody>
      </p:sp>
    </p:spTree>
    <p:extLst>
      <p:ext uri="{BB962C8B-B14F-4D97-AF65-F5344CB8AC3E}">
        <p14:creationId xmlns:p14="http://schemas.microsoft.com/office/powerpoint/2010/main" val="569246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63D9-A6CA-4ED1-8EAC-BC17CE3BB8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14FCF-F0AC-4981-BC05-9CA3C2453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E7B57D-23B9-477B-AF27-922D82E9EFE6}"/>
              </a:ext>
            </a:extLst>
          </p:cNvPr>
          <p:cNvSpPr>
            <a:spLocks noGrp="1"/>
          </p:cNvSpPr>
          <p:nvPr>
            <p:ph type="dt" sz="half" idx="10"/>
          </p:nvPr>
        </p:nvSpPr>
        <p:spPr/>
        <p:txBody>
          <a:bodyPr/>
          <a:lstStyle/>
          <a:p>
            <a:fld id="{A7A6676D-9BDC-44F7-A427-B5FC87D69477}" type="datetime1">
              <a:rPr lang="en-US" smtClean="0"/>
              <a:t>10/2/2023</a:t>
            </a:fld>
            <a:endParaRPr lang="en-US"/>
          </a:p>
        </p:txBody>
      </p:sp>
      <p:sp>
        <p:nvSpPr>
          <p:cNvPr id="5" name="Footer Placeholder 4">
            <a:extLst>
              <a:ext uri="{FF2B5EF4-FFF2-40B4-BE49-F238E27FC236}">
                <a16:creationId xmlns:a16="http://schemas.microsoft.com/office/drawing/2014/main" id="{FCCE3C6F-65E2-45B0-AD7C-6D3BE53E5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5F22E-989A-44CE-929A-C1597CAB3F5A}"/>
              </a:ext>
            </a:extLst>
          </p:cNvPr>
          <p:cNvSpPr>
            <a:spLocks noGrp="1"/>
          </p:cNvSpPr>
          <p:nvPr>
            <p:ph type="sldNum" sz="quarter" idx="12"/>
          </p:nvPr>
        </p:nvSpPr>
        <p:spPr/>
        <p:txBody>
          <a:bodyPr/>
          <a:lstStyle/>
          <a:p>
            <a:fld id="{8051FE7D-4AED-441C-958A-52748DFD726C}" type="slidenum">
              <a:rPr lang="en-US" smtClean="0"/>
              <a:t>‹#›</a:t>
            </a:fld>
            <a:endParaRPr lang="en-US"/>
          </a:p>
        </p:txBody>
      </p:sp>
    </p:spTree>
    <p:extLst>
      <p:ext uri="{BB962C8B-B14F-4D97-AF65-F5344CB8AC3E}">
        <p14:creationId xmlns:p14="http://schemas.microsoft.com/office/powerpoint/2010/main" val="127374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9787-99D7-48D2-A889-A16352F52E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18E6C7-F51A-4343-B543-293D036EE2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C854D-C3DF-4104-8806-E37A1ABACA18}"/>
              </a:ext>
            </a:extLst>
          </p:cNvPr>
          <p:cNvSpPr>
            <a:spLocks noGrp="1"/>
          </p:cNvSpPr>
          <p:nvPr>
            <p:ph type="dt" sz="half" idx="10"/>
          </p:nvPr>
        </p:nvSpPr>
        <p:spPr/>
        <p:txBody>
          <a:bodyPr/>
          <a:lstStyle/>
          <a:p>
            <a:fld id="{6F640846-47EF-454C-AEBB-C76B80DBFD3B}" type="datetime1">
              <a:rPr lang="en-US" smtClean="0"/>
              <a:t>10/2/2023</a:t>
            </a:fld>
            <a:endParaRPr lang="en-US"/>
          </a:p>
        </p:txBody>
      </p:sp>
      <p:sp>
        <p:nvSpPr>
          <p:cNvPr id="5" name="Footer Placeholder 4">
            <a:extLst>
              <a:ext uri="{FF2B5EF4-FFF2-40B4-BE49-F238E27FC236}">
                <a16:creationId xmlns:a16="http://schemas.microsoft.com/office/drawing/2014/main" id="{6CEEDAD3-95AF-41AD-AD35-5C9DD9C307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D8619-3B9D-4ACD-B54F-51004B6004C8}"/>
              </a:ext>
            </a:extLst>
          </p:cNvPr>
          <p:cNvSpPr>
            <a:spLocks noGrp="1"/>
          </p:cNvSpPr>
          <p:nvPr>
            <p:ph type="sldNum" sz="quarter" idx="12"/>
          </p:nvPr>
        </p:nvSpPr>
        <p:spPr/>
        <p:txBody>
          <a:bodyPr/>
          <a:lstStyle/>
          <a:p>
            <a:fld id="{8051FE7D-4AED-441C-958A-52748DFD726C}" type="slidenum">
              <a:rPr lang="en-US" smtClean="0"/>
              <a:t>‹#›</a:t>
            </a:fld>
            <a:endParaRPr lang="en-US"/>
          </a:p>
        </p:txBody>
      </p:sp>
    </p:spTree>
    <p:extLst>
      <p:ext uri="{BB962C8B-B14F-4D97-AF65-F5344CB8AC3E}">
        <p14:creationId xmlns:p14="http://schemas.microsoft.com/office/powerpoint/2010/main" val="12579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B74910-BE69-4998-BA49-5F4C390726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A93C6-CCB4-43AE-A7BE-85D1985AA6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C8A9E-6168-485D-BF04-6D34922DBE1F}"/>
              </a:ext>
            </a:extLst>
          </p:cNvPr>
          <p:cNvSpPr>
            <a:spLocks noGrp="1"/>
          </p:cNvSpPr>
          <p:nvPr>
            <p:ph type="dt" sz="half" idx="10"/>
          </p:nvPr>
        </p:nvSpPr>
        <p:spPr/>
        <p:txBody>
          <a:bodyPr/>
          <a:lstStyle/>
          <a:p>
            <a:fld id="{DD56199D-3779-47E1-ABC4-D51BE2FB53E2}" type="datetime1">
              <a:rPr lang="en-US" smtClean="0"/>
              <a:t>10/2/2023</a:t>
            </a:fld>
            <a:endParaRPr lang="en-US"/>
          </a:p>
        </p:txBody>
      </p:sp>
      <p:sp>
        <p:nvSpPr>
          <p:cNvPr id="5" name="Footer Placeholder 4">
            <a:extLst>
              <a:ext uri="{FF2B5EF4-FFF2-40B4-BE49-F238E27FC236}">
                <a16:creationId xmlns:a16="http://schemas.microsoft.com/office/drawing/2014/main" id="{C92CBBC6-58F5-4154-BCC7-538CE9F01D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EEF7E-FCEF-471A-BA28-7D7835BA989B}"/>
              </a:ext>
            </a:extLst>
          </p:cNvPr>
          <p:cNvSpPr>
            <a:spLocks noGrp="1"/>
          </p:cNvSpPr>
          <p:nvPr>
            <p:ph type="sldNum" sz="quarter" idx="12"/>
          </p:nvPr>
        </p:nvSpPr>
        <p:spPr/>
        <p:txBody>
          <a:bodyPr/>
          <a:lstStyle/>
          <a:p>
            <a:fld id="{8051FE7D-4AED-441C-958A-52748DFD726C}" type="slidenum">
              <a:rPr lang="en-US" smtClean="0"/>
              <a:t>‹#›</a:t>
            </a:fld>
            <a:endParaRPr lang="en-US"/>
          </a:p>
        </p:txBody>
      </p:sp>
    </p:spTree>
    <p:extLst>
      <p:ext uri="{BB962C8B-B14F-4D97-AF65-F5344CB8AC3E}">
        <p14:creationId xmlns:p14="http://schemas.microsoft.com/office/powerpoint/2010/main" val="4234406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2C12-D52A-4767-9ECB-F5B0F7EDC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25E79-2810-4451-9D25-0381AE39D8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48C14-A247-448A-B17B-C14ED6CFACA5}"/>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Footer Placeholder 4">
            <a:extLst>
              <a:ext uri="{FF2B5EF4-FFF2-40B4-BE49-F238E27FC236}">
                <a16:creationId xmlns:a16="http://schemas.microsoft.com/office/drawing/2014/main" id="{E101BFA5-DBD0-4253-B7DF-B5A4E1C0A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FE251-5501-4F79-9B23-4A17E1891A9C}"/>
              </a:ext>
            </a:extLst>
          </p:cNvPr>
          <p:cNvSpPr>
            <a:spLocks noGrp="1"/>
          </p:cNvSpPr>
          <p:nvPr>
            <p:ph type="sldNum" sz="quarter" idx="12"/>
          </p:nvPr>
        </p:nvSpPr>
        <p:spPr/>
        <p:txBody>
          <a:bodyPr/>
          <a:lstStyle/>
          <a:p>
            <a:fld id="{8051FE7D-4AED-441C-958A-52748DFD726C}" type="slidenum">
              <a:rPr lang="en-US" smtClean="0"/>
              <a:t>‹#›</a:t>
            </a:fld>
            <a:endParaRPr lang="en-US"/>
          </a:p>
        </p:txBody>
      </p:sp>
    </p:spTree>
    <p:extLst>
      <p:ext uri="{BB962C8B-B14F-4D97-AF65-F5344CB8AC3E}">
        <p14:creationId xmlns:p14="http://schemas.microsoft.com/office/powerpoint/2010/main" val="46890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77384-853F-46DF-BF52-B89B35ECE0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ED2AFD-5266-4B3D-B6B5-B80ECE55BD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699B6B-0920-4075-8B3C-6EF4035365AD}"/>
              </a:ext>
            </a:extLst>
          </p:cNvPr>
          <p:cNvSpPr>
            <a:spLocks noGrp="1"/>
          </p:cNvSpPr>
          <p:nvPr>
            <p:ph type="dt" sz="half" idx="10"/>
          </p:nvPr>
        </p:nvSpPr>
        <p:spPr/>
        <p:txBody>
          <a:bodyPr/>
          <a:lstStyle/>
          <a:p>
            <a:fld id="{34917EEC-747E-45AA-8940-8EC7C0B69588}" type="datetime1">
              <a:rPr lang="en-US" smtClean="0"/>
              <a:t>10/2/2023</a:t>
            </a:fld>
            <a:endParaRPr lang="en-US"/>
          </a:p>
        </p:txBody>
      </p:sp>
      <p:sp>
        <p:nvSpPr>
          <p:cNvPr id="5" name="Footer Placeholder 4">
            <a:extLst>
              <a:ext uri="{FF2B5EF4-FFF2-40B4-BE49-F238E27FC236}">
                <a16:creationId xmlns:a16="http://schemas.microsoft.com/office/drawing/2014/main" id="{91329A14-19B1-4F3A-A6AD-48F8374B9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89909-FC13-4556-BD6D-F8F1F7149DB7}"/>
              </a:ext>
            </a:extLst>
          </p:cNvPr>
          <p:cNvSpPr>
            <a:spLocks noGrp="1"/>
          </p:cNvSpPr>
          <p:nvPr>
            <p:ph type="sldNum" sz="quarter" idx="12"/>
          </p:nvPr>
        </p:nvSpPr>
        <p:spPr/>
        <p:txBody>
          <a:bodyPr/>
          <a:lstStyle/>
          <a:p>
            <a:fld id="{8051FE7D-4AED-441C-958A-52748DFD726C}" type="slidenum">
              <a:rPr lang="en-US" smtClean="0"/>
              <a:t>‹#›</a:t>
            </a:fld>
            <a:endParaRPr lang="en-US"/>
          </a:p>
        </p:txBody>
      </p:sp>
    </p:spTree>
    <p:extLst>
      <p:ext uri="{BB962C8B-B14F-4D97-AF65-F5344CB8AC3E}">
        <p14:creationId xmlns:p14="http://schemas.microsoft.com/office/powerpoint/2010/main" val="219723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A5658-44DA-49E2-BC02-5A2D765D86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5BFBE9-9189-4F1B-BCAC-BC7877C610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5AA58C-C11E-485B-9BA2-A5BE22972E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31D7D5-860D-4EF0-AD12-A3363DEF2B58}"/>
              </a:ext>
            </a:extLst>
          </p:cNvPr>
          <p:cNvSpPr>
            <a:spLocks noGrp="1"/>
          </p:cNvSpPr>
          <p:nvPr>
            <p:ph type="dt" sz="half" idx="10"/>
          </p:nvPr>
        </p:nvSpPr>
        <p:spPr/>
        <p:txBody>
          <a:bodyPr/>
          <a:lstStyle/>
          <a:p>
            <a:fld id="{103C9968-C03A-43DA-B04E-84F138F3621E}" type="datetime1">
              <a:rPr lang="en-US" smtClean="0"/>
              <a:t>10/2/2023</a:t>
            </a:fld>
            <a:endParaRPr lang="en-US"/>
          </a:p>
        </p:txBody>
      </p:sp>
      <p:sp>
        <p:nvSpPr>
          <p:cNvPr id="6" name="Footer Placeholder 5">
            <a:extLst>
              <a:ext uri="{FF2B5EF4-FFF2-40B4-BE49-F238E27FC236}">
                <a16:creationId xmlns:a16="http://schemas.microsoft.com/office/drawing/2014/main" id="{711F63E0-6910-47C5-A484-F44775F4E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AAFF9-3BC6-40CE-BAE1-07F4980885F6}"/>
              </a:ext>
            </a:extLst>
          </p:cNvPr>
          <p:cNvSpPr>
            <a:spLocks noGrp="1"/>
          </p:cNvSpPr>
          <p:nvPr>
            <p:ph type="sldNum" sz="quarter" idx="12"/>
          </p:nvPr>
        </p:nvSpPr>
        <p:spPr/>
        <p:txBody>
          <a:bodyPr/>
          <a:lstStyle/>
          <a:p>
            <a:fld id="{8051FE7D-4AED-441C-958A-52748DFD726C}" type="slidenum">
              <a:rPr lang="en-US" smtClean="0"/>
              <a:t>‹#›</a:t>
            </a:fld>
            <a:endParaRPr lang="en-US"/>
          </a:p>
        </p:txBody>
      </p:sp>
    </p:spTree>
    <p:extLst>
      <p:ext uri="{BB962C8B-B14F-4D97-AF65-F5344CB8AC3E}">
        <p14:creationId xmlns:p14="http://schemas.microsoft.com/office/powerpoint/2010/main" val="1171176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D2011-7AD5-46D6-AFB1-D1877F2346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A1A2B5-947D-4D6F-AB87-FB1E9EF63B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97DB1A-1BAA-4ADC-A7AC-A617635F6D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E79C8E-A5FE-4443-9773-7E005B826C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76246C-87DB-40E8-8307-398AF9B23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0B5086-991E-43C7-B17A-E3EFC4804497}"/>
              </a:ext>
            </a:extLst>
          </p:cNvPr>
          <p:cNvSpPr>
            <a:spLocks noGrp="1"/>
          </p:cNvSpPr>
          <p:nvPr>
            <p:ph type="dt" sz="half" idx="10"/>
          </p:nvPr>
        </p:nvSpPr>
        <p:spPr/>
        <p:txBody>
          <a:bodyPr/>
          <a:lstStyle/>
          <a:p>
            <a:fld id="{FA12E841-273A-4861-852E-C825C432BE2F}" type="datetime1">
              <a:rPr lang="en-US" smtClean="0"/>
              <a:t>10/2/2023</a:t>
            </a:fld>
            <a:endParaRPr lang="en-US"/>
          </a:p>
        </p:txBody>
      </p:sp>
      <p:sp>
        <p:nvSpPr>
          <p:cNvPr id="8" name="Footer Placeholder 7">
            <a:extLst>
              <a:ext uri="{FF2B5EF4-FFF2-40B4-BE49-F238E27FC236}">
                <a16:creationId xmlns:a16="http://schemas.microsoft.com/office/drawing/2014/main" id="{B58C07AE-1F98-4E2D-8745-4EE663719C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6E4F21-ACB7-49DE-B598-33B5D3D75076}"/>
              </a:ext>
            </a:extLst>
          </p:cNvPr>
          <p:cNvSpPr>
            <a:spLocks noGrp="1"/>
          </p:cNvSpPr>
          <p:nvPr>
            <p:ph type="sldNum" sz="quarter" idx="12"/>
          </p:nvPr>
        </p:nvSpPr>
        <p:spPr/>
        <p:txBody>
          <a:bodyPr/>
          <a:lstStyle/>
          <a:p>
            <a:fld id="{8051FE7D-4AED-441C-958A-52748DFD726C}" type="slidenum">
              <a:rPr lang="en-US" smtClean="0"/>
              <a:t>‹#›</a:t>
            </a:fld>
            <a:endParaRPr lang="en-US"/>
          </a:p>
        </p:txBody>
      </p:sp>
    </p:spTree>
    <p:extLst>
      <p:ext uri="{BB962C8B-B14F-4D97-AF65-F5344CB8AC3E}">
        <p14:creationId xmlns:p14="http://schemas.microsoft.com/office/powerpoint/2010/main" val="2751974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E72C6-8BF7-45A4-AE5C-C12A521A98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BA9C2F-68B0-4536-BF6B-3632E210339C}"/>
              </a:ext>
            </a:extLst>
          </p:cNvPr>
          <p:cNvSpPr>
            <a:spLocks noGrp="1"/>
          </p:cNvSpPr>
          <p:nvPr>
            <p:ph type="dt" sz="half" idx="10"/>
          </p:nvPr>
        </p:nvSpPr>
        <p:spPr/>
        <p:txBody>
          <a:bodyPr/>
          <a:lstStyle/>
          <a:p>
            <a:fld id="{0B46B30F-52BF-4CC0-A7FB-8F535ED7234B}" type="datetime1">
              <a:rPr lang="en-US" smtClean="0"/>
              <a:t>10/2/2023</a:t>
            </a:fld>
            <a:endParaRPr lang="en-US"/>
          </a:p>
        </p:txBody>
      </p:sp>
      <p:sp>
        <p:nvSpPr>
          <p:cNvPr id="4" name="Footer Placeholder 3">
            <a:extLst>
              <a:ext uri="{FF2B5EF4-FFF2-40B4-BE49-F238E27FC236}">
                <a16:creationId xmlns:a16="http://schemas.microsoft.com/office/drawing/2014/main" id="{6B66AE1D-46EB-44BC-823F-CA12E1CDF0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D8A475-A85B-4C4D-A2ED-1F71EED82EDE}"/>
              </a:ext>
            </a:extLst>
          </p:cNvPr>
          <p:cNvSpPr>
            <a:spLocks noGrp="1"/>
          </p:cNvSpPr>
          <p:nvPr>
            <p:ph type="sldNum" sz="quarter" idx="12"/>
          </p:nvPr>
        </p:nvSpPr>
        <p:spPr/>
        <p:txBody>
          <a:bodyPr/>
          <a:lstStyle/>
          <a:p>
            <a:fld id="{8051FE7D-4AED-441C-958A-52748DFD726C}" type="slidenum">
              <a:rPr lang="en-US" smtClean="0"/>
              <a:t>‹#›</a:t>
            </a:fld>
            <a:endParaRPr lang="en-US"/>
          </a:p>
        </p:txBody>
      </p:sp>
    </p:spTree>
    <p:extLst>
      <p:ext uri="{BB962C8B-B14F-4D97-AF65-F5344CB8AC3E}">
        <p14:creationId xmlns:p14="http://schemas.microsoft.com/office/powerpoint/2010/main" val="1153014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F52ABF-A80B-4A41-8447-3507B08A9219}"/>
              </a:ext>
            </a:extLst>
          </p:cNvPr>
          <p:cNvSpPr>
            <a:spLocks noGrp="1"/>
          </p:cNvSpPr>
          <p:nvPr>
            <p:ph type="dt" sz="half" idx="10"/>
          </p:nvPr>
        </p:nvSpPr>
        <p:spPr/>
        <p:txBody>
          <a:bodyPr/>
          <a:lstStyle/>
          <a:p>
            <a:fld id="{2AF82184-5830-4064-8427-450252FD0FA2}" type="datetime1">
              <a:rPr lang="en-US" smtClean="0"/>
              <a:t>10/2/2023</a:t>
            </a:fld>
            <a:endParaRPr lang="en-US"/>
          </a:p>
        </p:txBody>
      </p:sp>
      <p:sp>
        <p:nvSpPr>
          <p:cNvPr id="3" name="Footer Placeholder 2">
            <a:extLst>
              <a:ext uri="{FF2B5EF4-FFF2-40B4-BE49-F238E27FC236}">
                <a16:creationId xmlns:a16="http://schemas.microsoft.com/office/drawing/2014/main" id="{219A4EF2-1D24-472F-AD7F-41B88A6D1D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EB7C85-7C2B-43C0-B439-E14F899D234E}"/>
              </a:ext>
            </a:extLst>
          </p:cNvPr>
          <p:cNvSpPr>
            <a:spLocks noGrp="1"/>
          </p:cNvSpPr>
          <p:nvPr>
            <p:ph type="sldNum" sz="quarter" idx="12"/>
          </p:nvPr>
        </p:nvSpPr>
        <p:spPr/>
        <p:txBody>
          <a:bodyPr/>
          <a:lstStyle/>
          <a:p>
            <a:fld id="{8051FE7D-4AED-441C-958A-52748DFD726C}" type="slidenum">
              <a:rPr lang="en-US" smtClean="0"/>
              <a:t>‹#›</a:t>
            </a:fld>
            <a:endParaRPr lang="en-US"/>
          </a:p>
        </p:txBody>
      </p:sp>
    </p:spTree>
    <p:extLst>
      <p:ext uri="{BB962C8B-B14F-4D97-AF65-F5344CB8AC3E}">
        <p14:creationId xmlns:p14="http://schemas.microsoft.com/office/powerpoint/2010/main" val="1441568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6034E-63F3-47EC-B23A-B41852C99D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685F8-083A-4886-BA6B-B086709200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E28D70-7238-46D5-A2EB-E8AA9452E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ADA2A0-B154-4BEA-BEB8-58D548DDE304}"/>
              </a:ext>
            </a:extLst>
          </p:cNvPr>
          <p:cNvSpPr>
            <a:spLocks noGrp="1"/>
          </p:cNvSpPr>
          <p:nvPr>
            <p:ph type="dt" sz="half" idx="10"/>
          </p:nvPr>
        </p:nvSpPr>
        <p:spPr/>
        <p:txBody>
          <a:bodyPr/>
          <a:lstStyle/>
          <a:p>
            <a:fld id="{6FDA3D94-ADC0-4E17-9B9C-BF35BFA8821B}" type="datetime1">
              <a:rPr lang="en-US" smtClean="0"/>
              <a:t>10/2/2023</a:t>
            </a:fld>
            <a:endParaRPr lang="en-US"/>
          </a:p>
        </p:txBody>
      </p:sp>
      <p:sp>
        <p:nvSpPr>
          <p:cNvPr id="6" name="Footer Placeholder 5">
            <a:extLst>
              <a:ext uri="{FF2B5EF4-FFF2-40B4-BE49-F238E27FC236}">
                <a16:creationId xmlns:a16="http://schemas.microsoft.com/office/drawing/2014/main" id="{9DC95E83-1243-4B00-AD1B-08326B6494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A2CB2-AE40-4217-9885-63F79062C4D6}"/>
              </a:ext>
            </a:extLst>
          </p:cNvPr>
          <p:cNvSpPr>
            <a:spLocks noGrp="1"/>
          </p:cNvSpPr>
          <p:nvPr>
            <p:ph type="sldNum" sz="quarter" idx="12"/>
          </p:nvPr>
        </p:nvSpPr>
        <p:spPr/>
        <p:txBody>
          <a:bodyPr/>
          <a:lstStyle/>
          <a:p>
            <a:fld id="{8051FE7D-4AED-441C-958A-52748DFD726C}" type="slidenum">
              <a:rPr lang="en-US" smtClean="0"/>
              <a:t>‹#›</a:t>
            </a:fld>
            <a:endParaRPr lang="en-US"/>
          </a:p>
        </p:txBody>
      </p:sp>
    </p:spTree>
    <p:extLst>
      <p:ext uri="{BB962C8B-B14F-4D97-AF65-F5344CB8AC3E}">
        <p14:creationId xmlns:p14="http://schemas.microsoft.com/office/powerpoint/2010/main" val="103146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709F3-C9C4-4286-A132-D7A330ED3B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722EDD-ED82-4A50-A789-44837F40D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46923E-27B0-47B6-A3B8-FE62274BD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99A039-5513-4511-AA78-FCF97ADDC011}"/>
              </a:ext>
            </a:extLst>
          </p:cNvPr>
          <p:cNvSpPr>
            <a:spLocks noGrp="1"/>
          </p:cNvSpPr>
          <p:nvPr>
            <p:ph type="dt" sz="half" idx="10"/>
          </p:nvPr>
        </p:nvSpPr>
        <p:spPr/>
        <p:txBody>
          <a:bodyPr/>
          <a:lstStyle/>
          <a:p>
            <a:fld id="{7C50463B-AA32-4D80-B99E-2B64A073EA3F}" type="datetime1">
              <a:rPr lang="en-US" smtClean="0"/>
              <a:t>10/2/2023</a:t>
            </a:fld>
            <a:endParaRPr lang="en-US"/>
          </a:p>
        </p:txBody>
      </p:sp>
      <p:sp>
        <p:nvSpPr>
          <p:cNvPr id="6" name="Footer Placeholder 5">
            <a:extLst>
              <a:ext uri="{FF2B5EF4-FFF2-40B4-BE49-F238E27FC236}">
                <a16:creationId xmlns:a16="http://schemas.microsoft.com/office/drawing/2014/main" id="{D991B544-F85B-4CE0-A601-8370109C76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742D9-A6F5-40A5-BA58-895262420107}"/>
              </a:ext>
            </a:extLst>
          </p:cNvPr>
          <p:cNvSpPr>
            <a:spLocks noGrp="1"/>
          </p:cNvSpPr>
          <p:nvPr>
            <p:ph type="sldNum" sz="quarter" idx="12"/>
          </p:nvPr>
        </p:nvSpPr>
        <p:spPr/>
        <p:txBody>
          <a:bodyPr/>
          <a:lstStyle/>
          <a:p>
            <a:fld id="{8051FE7D-4AED-441C-958A-52748DFD726C}" type="slidenum">
              <a:rPr lang="en-US" smtClean="0"/>
              <a:t>‹#›</a:t>
            </a:fld>
            <a:endParaRPr lang="en-US"/>
          </a:p>
        </p:txBody>
      </p:sp>
    </p:spTree>
    <p:extLst>
      <p:ext uri="{BB962C8B-B14F-4D97-AF65-F5344CB8AC3E}">
        <p14:creationId xmlns:p14="http://schemas.microsoft.com/office/powerpoint/2010/main" val="691342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3382D3-B49C-4DB8-AC3B-E55492710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8354BD-9836-4FFD-A96F-074884D51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A513D2-B8BC-4D12-BD9C-FD52D7A9A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1670DD-F859-4D77-AF2A-B54578FF840A}" type="datetime1">
              <a:rPr lang="en-US" smtClean="0"/>
              <a:t>10/2/2023</a:t>
            </a:fld>
            <a:endParaRPr lang="en-US"/>
          </a:p>
        </p:txBody>
      </p:sp>
      <p:sp>
        <p:nvSpPr>
          <p:cNvPr id="5" name="Footer Placeholder 4">
            <a:extLst>
              <a:ext uri="{FF2B5EF4-FFF2-40B4-BE49-F238E27FC236}">
                <a16:creationId xmlns:a16="http://schemas.microsoft.com/office/drawing/2014/main" id="{E1757F69-906B-4AC1-8D6D-6B1E7D87D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AD3D63-FC2A-4A17-BE40-2191963A98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51FE7D-4AED-441C-958A-52748DFD726C}" type="slidenum">
              <a:rPr lang="en-US" smtClean="0"/>
              <a:t>‹#›</a:t>
            </a:fld>
            <a:endParaRPr lang="en-US"/>
          </a:p>
        </p:txBody>
      </p:sp>
    </p:spTree>
    <p:extLst>
      <p:ext uri="{BB962C8B-B14F-4D97-AF65-F5344CB8AC3E}">
        <p14:creationId xmlns:p14="http://schemas.microsoft.com/office/powerpoint/2010/main" val="2076687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2E7B6-8E66-433B-9BD2-016B3953635C}"/>
              </a:ext>
            </a:extLst>
          </p:cNvPr>
          <p:cNvSpPr>
            <a:spLocks noGrp="1"/>
          </p:cNvSpPr>
          <p:nvPr>
            <p:ph type="ctrTitle"/>
          </p:nvPr>
        </p:nvSpPr>
        <p:spPr>
          <a:xfrm>
            <a:off x="485503" y="1031964"/>
            <a:ext cx="11220994" cy="2286001"/>
          </a:xfrm>
        </p:spPr>
        <p:txBody>
          <a:bodyPr>
            <a:noAutofit/>
          </a:bodyPr>
          <a:lstStyle/>
          <a:p>
            <a:r>
              <a:rPr lang="en-GB" sz="4000" b="1" i="0" u="none" strike="noStrike" baseline="0" dirty="0">
                <a:solidFill>
                  <a:srgbClr val="000000"/>
                </a:solidFill>
                <a:latin typeface="Merriweather" panose="00000500000000000000" pitchFamily="2" charset="0"/>
              </a:rPr>
              <a:t>Unit 2: Basic Computer Architecture</a:t>
            </a:r>
            <a:br>
              <a:rPr lang="en-GB" sz="4000" b="1" i="0" u="none" strike="noStrike" baseline="0" dirty="0">
                <a:solidFill>
                  <a:srgbClr val="000000"/>
                </a:solidFill>
                <a:latin typeface="Merriweather" panose="00000500000000000000" pitchFamily="2" charset="0"/>
              </a:rPr>
            </a:br>
            <a:br>
              <a:rPr lang="en-GB" sz="4000" b="1" i="0" u="none" strike="noStrike" baseline="0" dirty="0">
                <a:solidFill>
                  <a:srgbClr val="000000"/>
                </a:solidFill>
                <a:latin typeface="Merriweather" panose="00000500000000000000" pitchFamily="2" charset="0"/>
              </a:rPr>
            </a:br>
            <a:r>
              <a:rPr lang="en-GB" sz="4000" b="1" i="0" u="none" strike="noStrike" baseline="0" dirty="0">
                <a:solidFill>
                  <a:srgbClr val="000000"/>
                </a:solidFill>
                <a:latin typeface="Merriweather" panose="00000500000000000000" pitchFamily="2" charset="0"/>
              </a:rPr>
              <a:t>Unit 4: Assembly Language Programming </a:t>
            </a:r>
            <a:endParaRPr lang="en-US" sz="4000" dirty="0">
              <a:latin typeface="Merriweather" panose="00000500000000000000" pitchFamily="2" charset="0"/>
            </a:endParaRPr>
          </a:p>
        </p:txBody>
      </p:sp>
      <p:sp>
        <p:nvSpPr>
          <p:cNvPr id="3" name="Date Placeholder 2">
            <a:extLst>
              <a:ext uri="{FF2B5EF4-FFF2-40B4-BE49-F238E27FC236}">
                <a16:creationId xmlns:a16="http://schemas.microsoft.com/office/drawing/2014/main" id="{A416FD1F-6123-F491-5DEB-B3F72B5FC4BA}"/>
              </a:ext>
            </a:extLst>
          </p:cNvPr>
          <p:cNvSpPr>
            <a:spLocks noGrp="1"/>
          </p:cNvSpPr>
          <p:nvPr>
            <p:ph type="dt" sz="half" idx="10"/>
          </p:nvPr>
        </p:nvSpPr>
        <p:spPr/>
        <p:txBody>
          <a:bodyPr/>
          <a:lstStyle/>
          <a:p>
            <a:fld id="{BFD98DFA-368A-4934-8A0C-6A136D125CC8}" type="datetime1">
              <a:rPr lang="en-US" smtClean="0"/>
              <a:t>10/2/2023</a:t>
            </a:fld>
            <a:endParaRPr lang="en-US"/>
          </a:p>
        </p:txBody>
      </p:sp>
      <p:sp>
        <p:nvSpPr>
          <p:cNvPr id="4" name="Slide Number Placeholder 3">
            <a:extLst>
              <a:ext uri="{FF2B5EF4-FFF2-40B4-BE49-F238E27FC236}">
                <a16:creationId xmlns:a16="http://schemas.microsoft.com/office/drawing/2014/main" id="{0FA04E32-94D9-450C-952A-7C45FC06B6A7}"/>
              </a:ext>
            </a:extLst>
          </p:cNvPr>
          <p:cNvSpPr>
            <a:spLocks noGrp="1"/>
          </p:cNvSpPr>
          <p:nvPr>
            <p:ph type="sldNum" sz="quarter" idx="12"/>
          </p:nvPr>
        </p:nvSpPr>
        <p:spPr/>
        <p:txBody>
          <a:bodyPr/>
          <a:lstStyle/>
          <a:p>
            <a:fld id="{8051FE7D-4AED-441C-958A-52748DFD726C}" type="slidenum">
              <a:rPr lang="en-US" smtClean="0"/>
              <a:t>1</a:t>
            </a:fld>
            <a:endParaRPr lang="en-US"/>
          </a:p>
        </p:txBody>
      </p:sp>
    </p:spTree>
    <p:extLst>
      <p:ext uri="{BB962C8B-B14F-4D97-AF65-F5344CB8AC3E}">
        <p14:creationId xmlns:p14="http://schemas.microsoft.com/office/powerpoint/2010/main" val="221987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200" y="365125"/>
            <a:ext cx="3416300" cy="1044575"/>
          </a:xfrm>
        </p:spPr>
        <p:txBody>
          <a:bodyPr>
            <a:normAutofit/>
          </a:bodyPr>
          <a:lstStyle/>
          <a:p>
            <a:r>
              <a:rPr lang="en-US" sz="4000" b="1" dirty="0">
                <a:highlight>
                  <a:srgbClr val="C0C0C0"/>
                </a:highlight>
                <a:latin typeface="Merriweather" panose="00000500000000000000" pitchFamily="2" charset="0"/>
              </a:rPr>
              <a:t>1. Registers</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587499"/>
            <a:ext cx="10515600" cy="4905375"/>
          </a:xfrm>
        </p:spPr>
        <p:txBody>
          <a:bodyPr>
            <a:normAutofit lnSpcReduction="10000"/>
          </a:bodyPr>
          <a:lstStyle/>
          <a:p>
            <a:pPr marL="400050" indent="-400050">
              <a:buFont typeface="+mj-lt"/>
              <a:buAutoNum type="romanUcPeriod" startAt="5"/>
            </a:pPr>
            <a:r>
              <a:rPr lang="en-GB" sz="2400" b="1" u="sng" dirty="0">
                <a:latin typeface="Merriweather" panose="00000500000000000000" pitchFamily="2" charset="0"/>
              </a:rPr>
              <a:t>INR/DCR Register (16-bits):</a:t>
            </a:r>
          </a:p>
          <a:p>
            <a:pPr lvl="1">
              <a:buFont typeface="Wingdings" panose="05000000000000000000" pitchFamily="2" charset="2"/>
              <a:buChar char="v"/>
            </a:pPr>
            <a:r>
              <a:rPr lang="en-GB" sz="1800" dirty="0">
                <a:latin typeface="Merriweather" panose="00000500000000000000" pitchFamily="2" charset="0"/>
              </a:rPr>
              <a:t>This is a 16-bit shift register.</a:t>
            </a:r>
          </a:p>
          <a:p>
            <a:pPr lvl="1">
              <a:buFont typeface="Wingdings" panose="05000000000000000000" pitchFamily="2" charset="2"/>
              <a:buChar char="v"/>
            </a:pPr>
            <a:r>
              <a:rPr lang="en-GB" sz="1800" dirty="0">
                <a:latin typeface="Merriweather" panose="00000500000000000000" pitchFamily="2" charset="0"/>
              </a:rPr>
              <a:t>It is used to </a:t>
            </a:r>
            <a:r>
              <a:rPr lang="en-GB" sz="1800" b="1" dirty="0">
                <a:latin typeface="Merriweather" panose="00000500000000000000" pitchFamily="2" charset="0"/>
              </a:rPr>
              <a:t>increment PC after every instruction byte is fetched </a:t>
            </a:r>
            <a:r>
              <a:rPr lang="en-GB" sz="1800" dirty="0">
                <a:latin typeface="Merriweather" panose="00000500000000000000" pitchFamily="2" charset="0"/>
              </a:rPr>
              <a:t>and </a:t>
            </a:r>
            <a:r>
              <a:rPr lang="en-GB" sz="1800" b="1" dirty="0">
                <a:latin typeface="Merriweather" panose="00000500000000000000" pitchFamily="2" charset="0"/>
              </a:rPr>
              <a:t>increment</a:t>
            </a:r>
            <a:r>
              <a:rPr lang="en-GB" sz="1800" dirty="0">
                <a:latin typeface="Merriweather" panose="00000500000000000000" pitchFamily="2" charset="0"/>
              </a:rPr>
              <a:t> or </a:t>
            </a:r>
            <a:r>
              <a:rPr lang="en-GB" sz="1800" b="1" dirty="0">
                <a:latin typeface="Merriweather" panose="00000500000000000000" pitchFamily="2" charset="0"/>
              </a:rPr>
              <a:t>decrement SP </a:t>
            </a:r>
            <a:r>
              <a:rPr lang="en-GB" sz="1800" dirty="0">
                <a:latin typeface="Merriweather" panose="00000500000000000000" pitchFamily="2" charset="0"/>
              </a:rPr>
              <a:t>after a Pop or a Push operation respectively.</a:t>
            </a:r>
          </a:p>
          <a:p>
            <a:pPr lvl="1">
              <a:buFont typeface="Wingdings" panose="05000000000000000000" pitchFamily="2" charset="2"/>
              <a:buChar char="v"/>
            </a:pPr>
            <a:r>
              <a:rPr lang="en-GB" sz="1800" dirty="0">
                <a:latin typeface="Merriweather" panose="00000500000000000000" pitchFamily="2" charset="0"/>
              </a:rPr>
              <a:t>It is not available to the programmer.</a:t>
            </a:r>
          </a:p>
          <a:p>
            <a:pPr marL="400050" indent="-400050">
              <a:buFont typeface="+mj-lt"/>
              <a:buAutoNum type="romanUcPeriod" startAt="5"/>
            </a:pPr>
            <a:r>
              <a:rPr lang="en-GB" sz="2400" b="1" dirty="0">
                <a:latin typeface="Merriweather" panose="00000500000000000000" pitchFamily="2" charset="0"/>
              </a:rPr>
              <a:t> </a:t>
            </a:r>
            <a:r>
              <a:rPr lang="en-GB" sz="2400" b="1" u="sng" dirty="0">
                <a:latin typeface="Merriweather" panose="00000500000000000000" pitchFamily="2" charset="0"/>
              </a:rPr>
              <a:t>A - Accumulator (8-bits):</a:t>
            </a:r>
          </a:p>
          <a:p>
            <a:pPr lvl="1">
              <a:buFont typeface="Wingdings" panose="05000000000000000000" pitchFamily="2" charset="2"/>
              <a:buChar char="v"/>
            </a:pPr>
            <a:r>
              <a:rPr lang="en-GB" sz="1800" dirty="0">
                <a:latin typeface="Merriweather" panose="00000500000000000000" pitchFamily="2" charset="0"/>
              </a:rPr>
              <a:t>It is an 8-bit programmable register.</a:t>
            </a:r>
          </a:p>
          <a:p>
            <a:pPr lvl="1">
              <a:buFont typeface="Wingdings" panose="05000000000000000000" pitchFamily="2" charset="2"/>
              <a:buChar char="v"/>
            </a:pPr>
            <a:r>
              <a:rPr lang="en-GB" sz="1800" dirty="0">
                <a:latin typeface="Merriweather" panose="00000500000000000000" pitchFamily="2" charset="0"/>
              </a:rPr>
              <a:t>The user can read or write this register.</a:t>
            </a:r>
          </a:p>
          <a:p>
            <a:pPr lvl="1">
              <a:buFont typeface="Wingdings" panose="05000000000000000000" pitchFamily="2" charset="2"/>
              <a:buChar char="v"/>
            </a:pPr>
            <a:r>
              <a:rPr lang="en-GB" sz="1800" dirty="0">
                <a:latin typeface="Merriweather" panose="00000500000000000000" pitchFamily="2" charset="0"/>
              </a:rPr>
              <a:t>It has two </a:t>
            </a:r>
            <a:r>
              <a:rPr lang="en-GB" sz="1800" b="1" dirty="0">
                <a:latin typeface="Merriweather" panose="00000500000000000000" pitchFamily="2" charset="0"/>
              </a:rPr>
              <a:t>special properties</a:t>
            </a:r>
            <a:r>
              <a:rPr lang="en-GB" sz="1800" dirty="0">
                <a:latin typeface="Merriweather" panose="00000500000000000000" pitchFamily="2" charset="0"/>
              </a:rPr>
              <a:t>:</a:t>
            </a:r>
          </a:p>
          <a:p>
            <a:pPr lvl="2">
              <a:buFont typeface="Wingdings" panose="05000000000000000000" pitchFamily="2" charset="2"/>
              <a:buChar char="q"/>
            </a:pPr>
            <a:r>
              <a:rPr lang="en-GB" sz="1600" dirty="0">
                <a:latin typeface="Merriweather" panose="00000500000000000000" pitchFamily="2" charset="0"/>
              </a:rPr>
              <a:t>It </a:t>
            </a:r>
            <a:r>
              <a:rPr lang="en-GB" sz="1600" b="1" dirty="0">
                <a:latin typeface="Merriweather" panose="00000500000000000000" pitchFamily="2" charset="0"/>
              </a:rPr>
              <a:t>holds one</a:t>
            </a:r>
            <a:r>
              <a:rPr lang="en-GB" sz="1600" dirty="0">
                <a:latin typeface="Merriweather" panose="00000500000000000000" pitchFamily="2" charset="0"/>
              </a:rPr>
              <a:t> of the </a:t>
            </a:r>
            <a:r>
              <a:rPr lang="en-GB" sz="1600" b="1" dirty="0">
                <a:latin typeface="Merriweather" panose="00000500000000000000" pitchFamily="2" charset="0"/>
              </a:rPr>
              <a:t>operands </a:t>
            </a:r>
            <a:r>
              <a:rPr lang="en-GB" sz="1600" dirty="0">
                <a:latin typeface="Merriweather" panose="00000500000000000000" pitchFamily="2" charset="0"/>
              </a:rPr>
              <a:t>during most of the arithmetic operations.</a:t>
            </a:r>
          </a:p>
          <a:p>
            <a:pPr lvl="2">
              <a:buFont typeface="Wingdings" panose="05000000000000000000" pitchFamily="2" charset="2"/>
              <a:buChar char="q"/>
            </a:pPr>
            <a:r>
              <a:rPr lang="en-GB" sz="1600" dirty="0">
                <a:latin typeface="Merriweather" panose="00000500000000000000" pitchFamily="2" charset="0"/>
              </a:rPr>
              <a:t>It </a:t>
            </a:r>
            <a:r>
              <a:rPr lang="en-GB" sz="1600" b="1" dirty="0">
                <a:latin typeface="Merriweather" panose="00000500000000000000" pitchFamily="2" charset="0"/>
              </a:rPr>
              <a:t>holds</a:t>
            </a:r>
            <a:r>
              <a:rPr lang="en-GB" sz="1600" dirty="0">
                <a:latin typeface="Merriweather" panose="00000500000000000000" pitchFamily="2" charset="0"/>
              </a:rPr>
              <a:t> the </a:t>
            </a:r>
            <a:r>
              <a:rPr lang="en-GB" sz="1600" b="1" dirty="0">
                <a:latin typeface="Merriweather" panose="00000500000000000000" pitchFamily="2" charset="0"/>
              </a:rPr>
              <a:t>result</a:t>
            </a:r>
            <a:r>
              <a:rPr lang="en-GB" sz="1600" dirty="0">
                <a:latin typeface="Merriweather" panose="00000500000000000000" pitchFamily="2" charset="0"/>
              </a:rPr>
              <a:t> of most of the arithmetic and logic operations.</a:t>
            </a:r>
          </a:p>
          <a:p>
            <a:pPr marL="400050" indent="-400050">
              <a:buFont typeface="+mj-lt"/>
              <a:buAutoNum type="romanUcPeriod" startAt="5"/>
            </a:pPr>
            <a:r>
              <a:rPr lang="en-GB" sz="2400" b="1" dirty="0">
                <a:latin typeface="Merriweather" panose="00000500000000000000" pitchFamily="2" charset="0"/>
              </a:rPr>
              <a:t> </a:t>
            </a:r>
            <a:r>
              <a:rPr lang="en-GB" sz="2400" b="1" u="sng" dirty="0">
                <a:latin typeface="Merriweather" panose="00000500000000000000" pitchFamily="2" charset="0"/>
              </a:rPr>
              <a:t>Temp Register (8-bits):</a:t>
            </a:r>
          </a:p>
          <a:p>
            <a:pPr lvl="1">
              <a:buFont typeface="Wingdings" panose="05000000000000000000" pitchFamily="2" charset="2"/>
              <a:buChar char="v"/>
            </a:pPr>
            <a:r>
              <a:rPr lang="en-GB" sz="1800" dirty="0">
                <a:latin typeface="Merriweather" panose="00000500000000000000" pitchFamily="2" charset="0"/>
              </a:rPr>
              <a:t>This is an 8-bit register.</a:t>
            </a:r>
          </a:p>
          <a:p>
            <a:pPr lvl="1">
              <a:buFont typeface="Wingdings" panose="05000000000000000000" pitchFamily="2" charset="2"/>
              <a:buChar char="v"/>
            </a:pPr>
            <a:r>
              <a:rPr lang="en-GB" sz="1800" dirty="0">
                <a:latin typeface="Merriweather" panose="00000500000000000000" pitchFamily="2" charset="0"/>
              </a:rPr>
              <a:t>It is used by </a:t>
            </a:r>
            <a:r>
              <a:rPr lang="en-GB" sz="1800" b="1" dirty="0" err="1">
                <a:latin typeface="Merriweather" panose="00000500000000000000" pitchFamily="2" charset="0"/>
              </a:rPr>
              <a:t>μP</a:t>
            </a:r>
            <a:r>
              <a:rPr lang="en-GB" sz="1800" dirty="0">
                <a:latin typeface="Merriweather" panose="00000500000000000000" pitchFamily="2" charset="0"/>
              </a:rPr>
              <a:t> for storing one of the operands during an operation.</a:t>
            </a:r>
          </a:p>
          <a:p>
            <a:pPr lvl="1">
              <a:buFont typeface="Wingdings" panose="05000000000000000000" pitchFamily="2" charset="2"/>
              <a:buChar char="v"/>
            </a:pPr>
            <a:r>
              <a:rPr lang="en-GB" sz="1800" dirty="0">
                <a:latin typeface="Merriweather" panose="00000500000000000000" pitchFamily="2" charset="0"/>
              </a:rPr>
              <a:t>The </a:t>
            </a:r>
            <a:r>
              <a:rPr lang="en-GB" sz="1800" b="1" dirty="0">
                <a:latin typeface="Merriweather" panose="00000500000000000000" pitchFamily="2" charset="0"/>
              </a:rPr>
              <a:t>programmer</a:t>
            </a:r>
            <a:r>
              <a:rPr lang="en-GB" sz="1800" dirty="0">
                <a:latin typeface="Merriweather" panose="00000500000000000000" pitchFamily="2" charset="0"/>
              </a:rPr>
              <a:t> has </a:t>
            </a:r>
            <a:r>
              <a:rPr lang="en-GB" sz="1800" b="1" dirty="0">
                <a:latin typeface="Merriweather" panose="00000500000000000000" pitchFamily="2" charset="0"/>
              </a:rPr>
              <a:t>NO ACCESS </a:t>
            </a:r>
            <a:r>
              <a:rPr lang="en-GB" sz="1800" dirty="0">
                <a:latin typeface="Merriweather" panose="00000500000000000000" pitchFamily="2" charset="0"/>
              </a:rPr>
              <a:t>to this register.</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ABA02DBA-9EB9-1F54-5943-364797A9474A}"/>
              </a:ext>
            </a:extLst>
          </p:cNvPr>
          <p:cNvSpPr>
            <a:spLocks noGrp="1"/>
          </p:cNvSpPr>
          <p:nvPr>
            <p:ph type="dt" sz="half" idx="10"/>
          </p:nvPr>
        </p:nvSpPr>
        <p:spPr/>
        <p:txBody>
          <a:bodyPr/>
          <a:lstStyle/>
          <a:p>
            <a:fld id="{59C8CC9E-F290-4E14-ABF5-EDE1DAA75497}" type="datetime1">
              <a:rPr lang="en-US" smtClean="0"/>
              <a:t>10/2/2023</a:t>
            </a:fld>
            <a:endParaRPr lang="en-US"/>
          </a:p>
        </p:txBody>
      </p:sp>
      <p:sp>
        <p:nvSpPr>
          <p:cNvPr id="6" name="Slide Number Placeholder 5">
            <a:extLst>
              <a:ext uri="{FF2B5EF4-FFF2-40B4-BE49-F238E27FC236}">
                <a16:creationId xmlns:a16="http://schemas.microsoft.com/office/drawing/2014/main" id="{554EE468-905F-9548-AC6B-63A8347F2367}"/>
              </a:ext>
            </a:extLst>
          </p:cNvPr>
          <p:cNvSpPr>
            <a:spLocks noGrp="1"/>
          </p:cNvSpPr>
          <p:nvPr>
            <p:ph type="sldNum" sz="quarter" idx="12"/>
          </p:nvPr>
        </p:nvSpPr>
        <p:spPr/>
        <p:txBody>
          <a:bodyPr/>
          <a:lstStyle/>
          <a:p>
            <a:fld id="{8051FE7D-4AED-441C-958A-52748DFD726C}" type="slidenum">
              <a:rPr lang="en-US" smtClean="0"/>
              <a:t>10</a:t>
            </a:fld>
            <a:endParaRPr lang="en-US"/>
          </a:p>
        </p:txBody>
      </p:sp>
    </p:spTree>
    <p:extLst>
      <p:ext uri="{BB962C8B-B14F-4D97-AF65-F5344CB8AC3E}">
        <p14:creationId xmlns:p14="http://schemas.microsoft.com/office/powerpoint/2010/main" val="6052494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F9A8-67DD-2EAC-7B35-1EBCEDEF0FBF}"/>
              </a:ext>
            </a:extLst>
          </p:cNvPr>
          <p:cNvSpPr>
            <a:spLocks noGrp="1"/>
          </p:cNvSpPr>
          <p:nvPr>
            <p:ph type="title"/>
          </p:nvPr>
        </p:nvSpPr>
        <p:spPr/>
        <p:txBody>
          <a:bodyPr/>
          <a:lstStyle/>
          <a:p>
            <a:r>
              <a:rPr lang="en-US" b="1" dirty="0"/>
              <a:t>Stack in 8085</a:t>
            </a:r>
          </a:p>
        </p:txBody>
      </p:sp>
      <p:sp>
        <p:nvSpPr>
          <p:cNvPr id="3" name="Content Placeholder 2">
            <a:extLst>
              <a:ext uri="{FF2B5EF4-FFF2-40B4-BE49-F238E27FC236}">
                <a16:creationId xmlns:a16="http://schemas.microsoft.com/office/drawing/2014/main" id="{CAD5AB71-3BFF-DA27-651C-AB467F9CBFF1}"/>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400" dirty="0"/>
              <a:t>The stack operates on the </a:t>
            </a:r>
            <a:r>
              <a:rPr lang="en-GB" sz="2400" b="1" dirty="0"/>
              <a:t>Last In, First Out (LIFO) </a:t>
            </a:r>
            <a:r>
              <a:rPr lang="en-GB" sz="2400" dirty="0"/>
              <a:t>principle. </a:t>
            </a:r>
          </a:p>
          <a:p>
            <a:pPr>
              <a:buFont typeface="Wingdings" panose="05000000000000000000" pitchFamily="2" charset="2"/>
              <a:buChar char="v"/>
            </a:pPr>
            <a:r>
              <a:rPr lang="en-GB" sz="2400" dirty="0"/>
              <a:t>The location of the most recent data on the stack is known as the </a:t>
            </a:r>
            <a:r>
              <a:rPr lang="en-GB" sz="2400" b="1" dirty="0"/>
              <a:t>TOP of the stack</a:t>
            </a:r>
            <a:r>
              <a:rPr lang="en-GB" sz="2400" dirty="0"/>
              <a:t>. </a:t>
            </a:r>
          </a:p>
          <a:p>
            <a:pPr>
              <a:buFont typeface="Wingdings" panose="05000000000000000000" pitchFamily="2" charset="2"/>
              <a:buChar char="v"/>
            </a:pPr>
            <a:r>
              <a:rPr lang="en-GB" sz="2400" dirty="0"/>
              <a:t>The stack pointer always points to the top of the stack. </a:t>
            </a:r>
          </a:p>
          <a:p>
            <a:pPr>
              <a:buFont typeface="Wingdings" panose="05000000000000000000" pitchFamily="2" charset="2"/>
              <a:buChar char="v"/>
            </a:pPr>
            <a:r>
              <a:rPr lang="en-GB" sz="2400" dirty="0"/>
              <a:t>Contents can be stored in the stack using the </a:t>
            </a:r>
            <a:r>
              <a:rPr lang="en-GB" sz="2400" b="1" dirty="0"/>
              <a:t>PUSH</a:t>
            </a:r>
            <a:r>
              <a:rPr lang="en-GB" sz="2400" dirty="0"/>
              <a:t> instruction and can restore the contents by using the instruction </a:t>
            </a:r>
            <a:r>
              <a:rPr lang="en-GB" sz="2400" b="1" dirty="0"/>
              <a:t>POP.</a:t>
            </a:r>
          </a:p>
        </p:txBody>
      </p:sp>
      <p:sp>
        <p:nvSpPr>
          <p:cNvPr id="4" name="Date Placeholder 3">
            <a:extLst>
              <a:ext uri="{FF2B5EF4-FFF2-40B4-BE49-F238E27FC236}">
                <a16:creationId xmlns:a16="http://schemas.microsoft.com/office/drawing/2014/main" id="{7A8FC350-0DE1-8BA9-A0B0-86047F81EA4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FC0DECA5-F890-F21A-273D-54AE179A92D0}"/>
              </a:ext>
            </a:extLst>
          </p:cNvPr>
          <p:cNvSpPr>
            <a:spLocks noGrp="1"/>
          </p:cNvSpPr>
          <p:nvPr>
            <p:ph type="sldNum" sz="quarter" idx="12"/>
          </p:nvPr>
        </p:nvSpPr>
        <p:spPr/>
        <p:txBody>
          <a:bodyPr/>
          <a:lstStyle/>
          <a:p>
            <a:fld id="{8051FE7D-4AED-441C-958A-52748DFD726C}" type="slidenum">
              <a:rPr lang="en-US" smtClean="0"/>
              <a:t>100</a:t>
            </a:fld>
            <a:endParaRPr lang="en-US"/>
          </a:p>
        </p:txBody>
      </p:sp>
    </p:spTree>
    <p:extLst>
      <p:ext uri="{BB962C8B-B14F-4D97-AF65-F5344CB8AC3E}">
        <p14:creationId xmlns:p14="http://schemas.microsoft.com/office/powerpoint/2010/main" val="41694396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F9A8-67DD-2EAC-7B35-1EBCEDEF0FBF}"/>
              </a:ext>
            </a:extLst>
          </p:cNvPr>
          <p:cNvSpPr>
            <a:spLocks noGrp="1"/>
          </p:cNvSpPr>
          <p:nvPr>
            <p:ph type="title"/>
          </p:nvPr>
        </p:nvSpPr>
        <p:spPr/>
        <p:txBody>
          <a:bodyPr/>
          <a:lstStyle/>
          <a:p>
            <a:r>
              <a:rPr lang="en-US" b="1" dirty="0"/>
              <a:t>Stack in 8085</a:t>
            </a:r>
          </a:p>
        </p:txBody>
      </p:sp>
      <p:sp>
        <p:nvSpPr>
          <p:cNvPr id="4" name="Date Placeholder 3">
            <a:extLst>
              <a:ext uri="{FF2B5EF4-FFF2-40B4-BE49-F238E27FC236}">
                <a16:creationId xmlns:a16="http://schemas.microsoft.com/office/drawing/2014/main" id="{7A8FC350-0DE1-8BA9-A0B0-86047F81EA4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FC0DECA5-F890-F21A-273D-54AE179A92D0}"/>
              </a:ext>
            </a:extLst>
          </p:cNvPr>
          <p:cNvSpPr>
            <a:spLocks noGrp="1"/>
          </p:cNvSpPr>
          <p:nvPr>
            <p:ph type="sldNum" sz="quarter" idx="12"/>
          </p:nvPr>
        </p:nvSpPr>
        <p:spPr/>
        <p:txBody>
          <a:bodyPr/>
          <a:lstStyle/>
          <a:p>
            <a:fld id="{8051FE7D-4AED-441C-958A-52748DFD726C}" type="slidenum">
              <a:rPr lang="en-US" smtClean="0"/>
              <a:t>101</a:t>
            </a:fld>
            <a:endParaRPr lang="en-US"/>
          </a:p>
        </p:txBody>
      </p:sp>
      <p:graphicFrame>
        <p:nvGraphicFramePr>
          <p:cNvPr id="8" name="Table 7">
            <a:extLst>
              <a:ext uri="{FF2B5EF4-FFF2-40B4-BE49-F238E27FC236}">
                <a16:creationId xmlns:a16="http://schemas.microsoft.com/office/drawing/2014/main" id="{5A72CD5A-AD34-B7C5-1934-6A7D78DE848E}"/>
              </a:ext>
            </a:extLst>
          </p:cNvPr>
          <p:cNvGraphicFramePr>
            <a:graphicFrameLocks noGrp="1"/>
          </p:cNvGraphicFramePr>
          <p:nvPr>
            <p:extLst>
              <p:ext uri="{D42A27DB-BD31-4B8C-83A1-F6EECF244321}">
                <p14:modId xmlns:p14="http://schemas.microsoft.com/office/powerpoint/2010/main" val="1796286513"/>
              </p:ext>
            </p:extLst>
          </p:nvPr>
        </p:nvGraphicFramePr>
        <p:xfrm>
          <a:off x="838200" y="1874193"/>
          <a:ext cx="10515602" cy="2400941"/>
        </p:xfrm>
        <a:graphic>
          <a:graphicData uri="http://schemas.openxmlformats.org/drawingml/2006/table">
            <a:tbl>
              <a:tblPr/>
              <a:tblGrid>
                <a:gridCol w="1810871">
                  <a:extLst>
                    <a:ext uri="{9D8B030D-6E8A-4147-A177-3AD203B41FA5}">
                      <a16:colId xmlns:a16="http://schemas.microsoft.com/office/drawing/2014/main" val="2881561584"/>
                    </a:ext>
                  </a:extLst>
                </a:gridCol>
                <a:gridCol w="8704731">
                  <a:extLst>
                    <a:ext uri="{9D8B030D-6E8A-4147-A177-3AD203B41FA5}">
                      <a16:colId xmlns:a16="http://schemas.microsoft.com/office/drawing/2014/main" val="473234691"/>
                    </a:ext>
                  </a:extLst>
                </a:gridCol>
              </a:tblGrid>
              <a:tr h="368360">
                <a:tc>
                  <a:txBody>
                    <a:bodyPr/>
                    <a:lstStyle/>
                    <a:p>
                      <a:pPr algn="l" fontAlgn="ctr" latinLnBrk="0"/>
                      <a:r>
                        <a:rPr lang="en-US" b="1">
                          <a:solidFill>
                            <a:srgbClr val="141C3A"/>
                          </a:solidFill>
                          <a:effectLst/>
                        </a:rPr>
                        <a:t>MNEMONIC</a:t>
                      </a:r>
                    </a:p>
                  </a:txBody>
                  <a:tcPr marL="47625" marR="4762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4FD"/>
                    </a:solidFill>
                  </a:tcPr>
                </a:tc>
                <a:tc>
                  <a:txBody>
                    <a:bodyPr/>
                    <a:lstStyle/>
                    <a:p>
                      <a:pPr algn="l" fontAlgn="ctr" latinLnBrk="0"/>
                      <a:r>
                        <a:rPr lang="en-US" b="1" dirty="0">
                          <a:solidFill>
                            <a:srgbClr val="141C3A"/>
                          </a:solidFill>
                          <a:effectLst/>
                        </a:rPr>
                        <a:t>DESCRIPTION</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4FD"/>
                    </a:solidFill>
                  </a:tcPr>
                </a:tc>
                <a:extLst>
                  <a:ext uri="{0D108BD9-81ED-4DB2-BD59-A6C34878D82A}">
                    <a16:rowId xmlns:a16="http://schemas.microsoft.com/office/drawing/2014/main" val="2021340081"/>
                  </a:ext>
                </a:extLst>
              </a:tr>
              <a:tr h="581801">
                <a:tc>
                  <a:txBody>
                    <a:bodyPr/>
                    <a:lstStyle/>
                    <a:p>
                      <a:pPr algn="l" fontAlgn="ctr" latinLnBrk="0"/>
                      <a:r>
                        <a:rPr lang="en-US" dirty="0">
                          <a:effectLst/>
                        </a:rPr>
                        <a:t>LXI SP, 16-bit</a:t>
                      </a:r>
                    </a:p>
                  </a:txBody>
                  <a:tcPr marL="47625" marR="4762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latinLnBrk="0"/>
                      <a:r>
                        <a:rPr lang="en-GB">
                          <a:effectLst/>
                        </a:rPr>
                        <a:t>Load the stack pointer register with a 16-bit address.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07604650"/>
                  </a:ext>
                </a:extLst>
              </a:tr>
              <a:tr h="581801">
                <a:tc>
                  <a:txBody>
                    <a:bodyPr/>
                    <a:lstStyle/>
                    <a:p>
                      <a:pPr algn="l" fontAlgn="ctr" latinLnBrk="0"/>
                      <a:r>
                        <a:rPr lang="en-US" dirty="0">
                          <a:effectLst/>
                        </a:rPr>
                        <a:t>PUSH R</a:t>
                      </a:r>
                      <a:r>
                        <a:rPr lang="en-US" baseline="-25000" dirty="0">
                          <a:effectLst/>
                        </a:rPr>
                        <a:t>p</a:t>
                      </a:r>
                    </a:p>
                  </a:txBody>
                  <a:tcPr marL="47625" marR="4762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latinLnBrk="0"/>
                      <a:r>
                        <a:rPr lang="en-GB" dirty="0">
                          <a:effectLst/>
                        </a:rPr>
                        <a:t>Copies the contents of the specified register pair on the stack</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1766245"/>
                  </a:ext>
                </a:extLst>
              </a:tr>
              <a:tr h="829669">
                <a:tc>
                  <a:txBody>
                    <a:bodyPr/>
                    <a:lstStyle/>
                    <a:p>
                      <a:pPr algn="l" fontAlgn="ctr" latinLnBrk="0"/>
                      <a:r>
                        <a:rPr lang="en-US" dirty="0">
                          <a:effectLst/>
                        </a:rPr>
                        <a:t>POP R</a:t>
                      </a:r>
                      <a:r>
                        <a:rPr lang="en-US" baseline="-25000" dirty="0">
                          <a:effectLst/>
                        </a:rPr>
                        <a:t>p</a:t>
                      </a:r>
                    </a:p>
                  </a:txBody>
                  <a:tcPr marL="47625" marR="4762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latinLnBrk="0"/>
                      <a:r>
                        <a:rPr lang="en-GB" dirty="0">
                          <a:effectLst/>
                        </a:rPr>
                        <a:t>Copies the contents of the top two memory locations of the stack into the specified register pair.</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73155403"/>
                  </a:ext>
                </a:extLst>
              </a:tr>
            </a:tbl>
          </a:graphicData>
        </a:graphic>
      </p:graphicFrame>
    </p:spTree>
    <p:extLst>
      <p:ext uri="{BB962C8B-B14F-4D97-AF65-F5344CB8AC3E}">
        <p14:creationId xmlns:p14="http://schemas.microsoft.com/office/powerpoint/2010/main" val="2721452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F9A8-67DD-2EAC-7B35-1EBCEDEF0FBF}"/>
              </a:ext>
            </a:extLst>
          </p:cNvPr>
          <p:cNvSpPr>
            <a:spLocks noGrp="1"/>
          </p:cNvSpPr>
          <p:nvPr>
            <p:ph type="title"/>
          </p:nvPr>
        </p:nvSpPr>
        <p:spPr/>
        <p:txBody>
          <a:bodyPr/>
          <a:lstStyle/>
          <a:p>
            <a:r>
              <a:rPr lang="en-GB" b="1" dirty="0"/>
              <a:t>PUSH and POP Operation in 8085</a:t>
            </a:r>
          </a:p>
        </p:txBody>
      </p:sp>
      <p:sp>
        <p:nvSpPr>
          <p:cNvPr id="4" name="Date Placeholder 3">
            <a:extLst>
              <a:ext uri="{FF2B5EF4-FFF2-40B4-BE49-F238E27FC236}">
                <a16:creationId xmlns:a16="http://schemas.microsoft.com/office/drawing/2014/main" id="{7A8FC350-0DE1-8BA9-A0B0-86047F81EA4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FC0DECA5-F890-F21A-273D-54AE179A92D0}"/>
              </a:ext>
            </a:extLst>
          </p:cNvPr>
          <p:cNvSpPr>
            <a:spLocks noGrp="1"/>
          </p:cNvSpPr>
          <p:nvPr>
            <p:ph type="sldNum" sz="quarter" idx="12"/>
          </p:nvPr>
        </p:nvSpPr>
        <p:spPr/>
        <p:txBody>
          <a:bodyPr/>
          <a:lstStyle/>
          <a:p>
            <a:fld id="{8051FE7D-4AED-441C-958A-52748DFD726C}" type="slidenum">
              <a:rPr lang="en-US" smtClean="0"/>
              <a:t>102</a:t>
            </a:fld>
            <a:endParaRPr lang="en-US"/>
          </a:p>
        </p:txBody>
      </p:sp>
      <p:sp>
        <p:nvSpPr>
          <p:cNvPr id="6" name="TextBox 5">
            <a:extLst>
              <a:ext uri="{FF2B5EF4-FFF2-40B4-BE49-F238E27FC236}">
                <a16:creationId xmlns:a16="http://schemas.microsoft.com/office/drawing/2014/main" id="{9437DC60-AAA2-177A-40D1-BC3553A3170C}"/>
              </a:ext>
            </a:extLst>
          </p:cNvPr>
          <p:cNvSpPr txBox="1"/>
          <p:nvPr/>
        </p:nvSpPr>
        <p:spPr>
          <a:xfrm>
            <a:off x="838200" y="1548696"/>
            <a:ext cx="10515600" cy="4524315"/>
          </a:xfrm>
          <a:prstGeom prst="rect">
            <a:avLst/>
          </a:prstGeom>
          <a:noFill/>
        </p:spPr>
        <p:txBody>
          <a:bodyPr wrap="square">
            <a:spAutoFit/>
          </a:bodyPr>
          <a:lstStyle/>
          <a:p>
            <a:pPr marL="342900" indent="-342900">
              <a:buFont typeface="+mj-lt"/>
              <a:buAutoNum type="arabicPeriod"/>
            </a:pPr>
            <a:r>
              <a:rPr lang="en-US" b="1" dirty="0"/>
              <a:t>PUSH Rp/PSW</a:t>
            </a:r>
          </a:p>
          <a:p>
            <a:pPr lvl="1"/>
            <a:r>
              <a:rPr lang="en-US" dirty="0"/>
              <a:t>This is a 1-byte instruction. This instruction copies the contents of the specified register pair on the stack as described below:</a:t>
            </a:r>
          </a:p>
          <a:p>
            <a:pPr marL="742950" lvl="1" indent="-285750">
              <a:buFont typeface="Wingdings" panose="05000000000000000000" pitchFamily="2" charset="2"/>
              <a:buChar char="v"/>
            </a:pPr>
            <a:r>
              <a:rPr lang="en-US" dirty="0"/>
              <a:t>The stack pointer is decremented and the contents of the higher-order register are copied to the location shown by the stack pointer register.</a:t>
            </a:r>
          </a:p>
          <a:p>
            <a:pPr marL="742950" lvl="1" indent="-285750">
              <a:buFont typeface="Wingdings" panose="05000000000000000000" pitchFamily="2" charset="2"/>
              <a:buChar char="v"/>
            </a:pPr>
            <a:r>
              <a:rPr lang="en-GB" dirty="0"/>
              <a:t>The stack pointer is again decremented and the contents of the low-order register are copied to that location.</a:t>
            </a:r>
            <a:endParaRPr lang="en-US" dirty="0"/>
          </a:p>
          <a:p>
            <a:pPr lvl="1"/>
            <a:endParaRPr lang="en-US" dirty="0"/>
          </a:p>
          <a:p>
            <a:pPr marL="342900" indent="-342900">
              <a:buFont typeface="+mj-lt"/>
              <a:buAutoNum type="arabicPeriod"/>
            </a:pPr>
            <a:r>
              <a:rPr lang="en-US" b="1" dirty="0"/>
              <a:t>POP Rp/PSW</a:t>
            </a:r>
          </a:p>
          <a:p>
            <a:pPr lvl="1"/>
            <a:r>
              <a:rPr lang="en-GB" dirty="0"/>
              <a:t>This is a 1-byte instruction. This instruction copies the contents of the top two memory locations of the stack into the specified register pair.</a:t>
            </a:r>
          </a:p>
          <a:p>
            <a:pPr marL="800100" lvl="1" indent="-342900">
              <a:buFont typeface="Wingdings" panose="05000000000000000000" pitchFamily="2" charset="2"/>
              <a:buChar char="v"/>
            </a:pPr>
            <a:r>
              <a:rPr lang="en-GB" dirty="0"/>
              <a:t>First, the contents of the memory location indicated by the stack pointer register are copied into the low-order register and then the stack pointer register is incremented by 1.</a:t>
            </a:r>
          </a:p>
          <a:p>
            <a:pPr marL="800100" lvl="1" indent="-342900">
              <a:buFont typeface="Wingdings" panose="05000000000000000000" pitchFamily="2" charset="2"/>
              <a:buChar char="v"/>
            </a:pPr>
            <a:r>
              <a:rPr lang="en-GB" dirty="0"/>
              <a:t>The contents of the next memory location are copied into the high-order register and the stack pointer register is again incremented by 1.</a:t>
            </a:r>
            <a:endParaRPr lang="en-US" dirty="0"/>
          </a:p>
        </p:txBody>
      </p:sp>
    </p:spTree>
    <p:extLst>
      <p:ext uri="{BB962C8B-B14F-4D97-AF65-F5344CB8AC3E}">
        <p14:creationId xmlns:p14="http://schemas.microsoft.com/office/powerpoint/2010/main" val="3999149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F9A8-67DD-2EAC-7B35-1EBCEDEF0FBF}"/>
              </a:ext>
            </a:extLst>
          </p:cNvPr>
          <p:cNvSpPr>
            <a:spLocks noGrp="1"/>
          </p:cNvSpPr>
          <p:nvPr>
            <p:ph type="title"/>
          </p:nvPr>
        </p:nvSpPr>
        <p:spPr/>
        <p:txBody>
          <a:bodyPr/>
          <a:lstStyle/>
          <a:p>
            <a:r>
              <a:rPr lang="en-GB" b="1" dirty="0"/>
              <a:t>PUSH and POP Operation in 8085</a:t>
            </a:r>
          </a:p>
        </p:txBody>
      </p:sp>
      <p:sp>
        <p:nvSpPr>
          <p:cNvPr id="3" name="Content Placeholder 2">
            <a:extLst>
              <a:ext uri="{FF2B5EF4-FFF2-40B4-BE49-F238E27FC236}">
                <a16:creationId xmlns:a16="http://schemas.microsoft.com/office/drawing/2014/main" id="{CAD5AB71-3BFF-DA27-651C-AB467F9CBFF1}"/>
              </a:ext>
            </a:extLst>
          </p:cNvPr>
          <p:cNvSpPr>
            <a:spLocks noGrp="1"/>
          </p:cNvSpPr>
          <p:nvPr>
            <p:ph idx="1"/>
          </p:nvPr>
        </p:nvSpPr>
        <p:spPr>
          <a:xfrm>
            <a:off x="838200" y="1690689"/>
            <a:ext cx="5589494" cy="4333594"/>
          </a:xfrm>
        </p:spPr>
        <p:txBody>
          <a:bodyPr>
            <a:normAutofit/>
          </a:bodyPr>
          <a:lstStyle/>
          <a:p>
            <a:pPr algn="l" fontAlgn="base">
              <a:buFont typeface="Wingdings" panose="05000000000000000000" pitchFamily="2" charset="2"/>
              <a:buChar char="v"/>
            </a:pPr>
            <a:r>
              <a:rPr lang="pt-BR" sz="2000" b="1" i="0" dirty="0">
                <a:effectLst/>
                <a:latin typeface="+mj-lt"/>
              </a:rPr>
              <a:t>Example:</a:t>
            </a:r>
          </a:p>
          <a:p>
            <a:pPr marL="457200" lvl="1" indent="0">
              <a:buNone/>
            </a:pPr>
            <a:r>
              <a:rPr lang="pt-BR" sz="1800" b="1" i="0" dirty="0">
                <a:effectLst/>
                <a:latin typeface="+mj-lt"/>
              </a:rPr>
              <a:t>LXI</a:t>
            </a:r>
            <a:r>
              <a:rPr lang="pt-BR" sz="1800" b="0" i="0" dirty="0">
                <a:effectLst/>
                <a:latin typeface="+mj-lt"/>
              </a:rPr>
              <a:t> SP, </a:t>
            </a:r>
            <a:r>
              <a:rPr lang="pt-BR" sz="1800" b="0" i="1" dirty="0">
                <a:effectLst/>
                <a:latin typeface="+mj-lt"/>
              </a:rPr>
              <a:t>2099H</a:t>
            </a:r>
            <a:endParaRPr lang="pt-BR" sz="1800" b="0" i="0" dirty="0">
              <a:effectLst/>
              <a:latin typeface="+mj-lt"/>
            </a:endParaRPr>
          </a:p>
          <a:p>
            <a:pPr marL="457200" lvl="1" indent="0">
              <a:buNone/>
            </a:pPr>
            <a:r>
              <a:rPr lang="pt-BR" sz="1800" b="1" i="0" dirty="0">
                <a:effectLst/>
                <a:latin typeface="+mj-lt"/>
              </a:rPr>
              <a:t>LXI</a:t>
            </a:r>
            <a:r>
              <a:rPr lang="pt-BR" sz="1800" b="0" i="0" dirty="0">
                <a:effectLst/>
                <a:latin typeface="+mj-lt"/>
              </a:rPr>
              <a:t> H, </a:t>
            </a:r>
            <a:r>
              <a:rPr lang="pt-BR" sz="1800" b="0" i="1" dirty="0">
                <a:effectLst/>
                <a:latin typeface="+mj-lt"/>
              </a:rPr>
              <a:t>42F2H</a:t>
            </a:r>
            <a:endParaRPr lang="pt-BR" sz="1800" b="0" i="0" dirty="0">
              <a:effectLst/>
              <a:latin typeface="+mj-lt"/>
            </a:endParaRPr>
          </a:p>
          <a:p>
            <a:pPr marL="457200" lvl="1" indent="0">
              <a:buNone/>
            </a:pPr>
            <a:r>
              <a:rPr lang="pt-BR" sz="1800" b="1" i="0" dirty="0">
                <a:effectLst/>
                <a:latin typeface="+mj-lt"/>
              </a:rPr>
              <a:t>PUSH</a:t>
            </a:r>
            <a:r>
              <a:rPr lang="pt-BR" sz="1800" b="0" i="0" dirty="0">
                <a:effectLst/>
                <a:latin typeface="+mj-lt"/>
              </a:rPr>
              <a:t> H</a:t>
            </a:r>
          </a:p>
          <a:p>
            <a:pPr marL="457200" lvl="1" indent="0">
              <a:buNone/>
            </a:pPr>
            <a:r>
              <a:rPr lang="pt-BR" sz="1800" b="1" i="0" dirty="0">
                <a:effectLst/>
                <a:latin typeface="+mj-lt"/>
              </a:rPr>
              <a:t>Delay</a:t>
            </a:r>
            <a:r>
              <a:rPr lang="pt-BR" sz="1800" b="0" i="0" dirty="0">
                <a:effectLst/>
                <a:latin typeface="+mj-lt"/>
              </a:rPr>
              <a:t> Counter</a:t>
            </a:r>
          </a:p>
          <a:p>
            <a:pPr marL="457200" lvl="1" indent="0">
              <a:buNone/>
            </a:pPr>
            <a:r>
              <a:rPr lang="pt-BR" sz="1800" b="1" i="0" dirty="0">
                <a:effectLst/>
                <a:latin typeface="+mj-lt"/>
              </a:rPr>
              <a:t>POP</a:t>
            </a:r>
            <a:r>
              <a:rPr lang="pt-BR" sz="1800" b="0" i="0" dirty="0">
                <a:effectLst/>
                <a:latin typeface="+mj-lt"/>
              </a:rPr>
              <a:t> H</a:t>
            </a:r>
          </a:p>
          <a:p>
            <a:pPr marL="457200" lvl="1" indent="0">
              <a:buNone/>
            </a:pPr>
            <a:r>
              <a:rPr lang="pt-BR" sz="1800" b="1" dirty="0">
                <a:latin typeface="+mj-lt"/>
              </a:rPr>
              <a:t>HLT</a:t>
            </a:r>
            <a:endParaRPr lang="pt-BR" sz="1800" b="1" i="0" dirty="0">
              <a:effectLst/>
              <a:latin typeface="+mj-lt"/>
            </a:endParaRPr>
          </a:p>
          <a:p>
            <a:pPr>
              <a:buFont typeface="Wingdings" panose="05000000000000000000" pitchFamily="2" charset="2"/>
              <a:buChar char="v"/>
            </a:pPr>
            <a:r>
              <a:rPr lang="en-GB" sz="2000" b="0" i="0" dirty="0">
                <a:effectLst/>
                <a:latin typeface="+mj-lt"/>
              </a:rPr>
              <a:t>The instruction </a:t>
            </a:r>
            <a:r>
              <a:rPr lang="en-GB" sz="2000" b="1" i="0" dirty="0">
                <a:effectLst/>
                <a:latin typeface="+mj-lt"/>
              </a:rPr>
              <a:t>LXI SP, 2099H</a:t>
            </a:r>
            <a:r>
              <a:rPr lang="en-GB" sz="2000" b="0" i="0" dirty="0">
                <a:effectLst/>
                <a:latin typeface="+mj-lt"/>
              </a:rPr>
              <a:t> will initialize the stack pointer with the address of </a:t>
            </a:r>
            <a:r>
              <a:rPr lang="en-GB" sz="2000" b="1" i="0" dirty="0">
                <a:effectLst/>
                <a:latin typeface="+mj-lt"/>
              </a:rPr>
              <a:t>2099H</a:t>
            </a:r>
            <a:r>
              <a:rPr lang="en-GB" sz="2000" b="0" i="0" dirty="0">
                <a:effectLst/>
                <a:latin typeface="+mj-lt"/>
              </a:rPr>
              <a:t>.</a:t>
            </a:r>
          </a:p>
          <a:p>
            <a:pPr>
              <a:buFont typeface="Wingdings" panose="05000000000000000000" pitchFamily="2" charset="2"/>
              <a:buChar char="v"/>
            </a:pPr>
            <a:r>
              <a:rPr lang="en-GB" sz="2000" b="1" i="0" dirty="0">
                <a:effectLst/>
                <a:latin typeface="+mj-lt"/>
              </a:rPr>
              <a:t>LXI H, 42F2H</a:t>
            </a:r>
            <a:r>
              <a:rPr lang="en-GB" sz="2000" b="0" i="0" dirty="0">
                <a:effectLst/>
                <a:latin typeface="+mj-lt"/>
              </a:rPr>
              <a:t> will initialize or load </a:t>
            </a:r>
            <a:r>
              <a:rPr lang="en-GB" sz="2000" b="1" i="0" dirty="0">
                <a:effectLst/>
                <a:latin typeface="+mj-lt"/>
              </a:rPr>
              <a:t>HL register pair </a:t>
            </a:r>
            <a:r>
              <a:rPr lang="en-GB" sz="2000" b="0" i="0" dirty="0">
                <a:effectLst/>
                <a:latin typeface="+mj-lt"/>
              </a:rPr>
              <a:t>with </a:t>
            </a:r>
            <a:r>
              <a:rPr lang="en-GB" sz="2000" b="1" i="0" dirty="0">
                <a:effectLst/>
                <a:latin typeface="+mj-lt"/>
              </a:rPr>
              <a:t>42F2H</a:t>
            </a:r>
            <a:r>
              <a:rPr lang="en-GB" sz="2000" b="0" i="0" dirty="0">
                <a:effectLst/>
                <a:latin typeface="+mj-lt"/>
              </a:rPr>
              <a:t> data so </a:t>
            </a:r>
            <a:r>
              <a:rPr lang="en-GB" sz="2000" b="1" i="0" dirty="0">
                <a:effectLst/>
                <a:latin typeface="+mj-lt"/>
              </a:rPr>
              <a:t>H = 42 </a:t>
            </a:r>
            <a:r>
              <a:rPr lang="en-GB" sz="2000" b="0" i="0" dirty="0">
                <a:effectLst/>
                <a:latin typeface="+mj-lt"/>
              </a:rPr>
              <a:t>and </a:t>
            </a:r>
            <a:r>
              <a:rPr lang="en-GB" sz="2000" b="1" i="0" dirty="0">
                <a:effectLst/>
                <a:latin typeface="+mj-lt"/>
              </a:rPr>
              <a:t>L = F2</a:t>
            </a:r>
            <a:r>
              <a:rPr lang="en-GB" sz="2000" b="0" i="0" dirty="0">
                <a:effectLst/>
                <a:latin typeface="+mj-lt"/>
              </a:rPr>
              <a:t>.</a:t>
            </a:r>
          </a:p>
        </p:txBody>
      </p:sp>
      <p:sp>
        <p:nvSpPr>
          <p:cNvPr id="4" name="Date Placeholder 3">
            <a:extLst>
              <a:ext uri="{FF2B5EF4-FFF2-40B4-BE49-F238E27FC236}">
                <a16:creationId xmlns:a16="http://schemas.microsoft.com/office/drawing/2014/main" id="{7A8FC350-0DE1-8BA9-A0B0-86047F81EA4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FC0DECA5-F890-F21A-273D-54AE179A92D0}"/>
              </a:ext>
            </a:extLst>
          </p:cNvPr>
          <p:cNvSpPr>
            <a:spLocks noGrp="1"/>
          </p:cNvSpPr>
          <p:nvPr>
            <p:ph type="sldNum" sz="quarter" idx="12"/>
          </p:nvPr>
        </p:nvSpPr>
        <p:spPr/>
        <p:txBody>
          <a:bodyPr/>
          <a:lstStyle/>
          <a:p>
            <a:fld id="{8051FE7D-4AED-441C-958A-52748DFD726C}" type="slidenum">
              <a:rPr lang="en-US" smtClean="0"/>
              <a:t>103</a:t>
            </a:fld>
            <a:endParaRPr lang="en-US"/>
          </a:p>
        </p:txBody>
      </p:sp>
      <p:pic>
        <p:nvPicPr>
          <p:cNvPr id="2050" name="Picture 2" descr="stack in 8085 1">
            <a:extLst>
              <a:ext uri="{FF2B5EF4-FFF2-40B4-BE49-F238E27FC236}">
                <a16:creationId xmlns:a16="http://schemas.microsoft.com/office/drawing/2014/main" id="{E5F9E4E9-8417-1502-16E3-B9C4397D31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71" r="7458"/>
          <a:stretch/>
        </p:blipFill>
        <p:spPr bwMode="auto">
          <a:xfrm>
            <a:off x="5796481" y="2051050"/>
            <a:ext cx="6395519"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166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F9A8-67DD-2EAC-7B35-1EBCEDEF0FBF}"/>
              </a:ext>
            </a:extLst>
          </p:cNvPr>
          <p:cNvSpPr>
            <a:spLocks noGrp="1"/>
          </p:cNvSpPr>
          <p:nvPr>
            <p:ph type="title"/>
          </p:nvPr>
        </p:nvSpPr>
        <p:spPr/>
        <p:txBody>
          <a:bodyPr/>
          <a:lstStyle/>
          <a:p>
            <a:r>
              <a:rPr lang="en-GB" b="1" dirty="0"/>
              <a:t>PUSH and POP Operation in 8085</a:t>
            </a:r>
          </a:p>
        </p:txBody>
      </p:sp>
      <p:sp>
        <p:nvSpPr>
          <p:cNvPr id="3" name="Content Placeholder 2">
            <a:extLst>
              <a:ext uri="{FF2B5EF4-FFF2-40B4-BE49-F238E27FC236}">
                <a16:creationId xmlns:a16="http://schemas.microsoft.com/office/drawing/2014/main" id="{CAD5AB71-3BFF-DA27-651C-AB467F9CBFF1}"/>
              </a:ext>
            </a:extLst>
          </p:cNvPr>
          <p:cNvSpPr>
            <a:spLocks noGrp="1"/>
          </p:cNvSpPr>
          <p:nvPr>
            <p:ph idx="1"/>
          </p:nvPr>
        </p:nvSpPr>
        <p:spPr>
          <a:xfrm>
            <a:off x="838200" y="1690688"/>
            <a:ext cx="10515600" cy="4665661"/>
          </a:xfrm>
        </p:spPr>
        <p:txBody>
          <a:bodyPr>
            <a:normAutofit/>
          </a:bodyPr>
          <a:lstStyle/>
          <a:p>
            <a:pPr algn="l" fontAlgn="base">
              <a:buFont typeface="Wingdings" panose="05000000000000000000" pitchFamily="2" charset="2"/>
              <a:buChar char="v"/>
            </a:pPr>
            <a:r>
              <a:rPr lang="en-GB" sz="2000" i="0" dirty="0">
                <a:effectLst/>
                <a:latin typeface="+mj-lt"/>
              </a:rPr>
              <a:t>After the execution of </a:t>
            </a:r>
            <a:r>
              <a:rPr lang="en-GB" sz="2000" b="1" i="0" dirty="0">
                <a:effectLst/>
                <a:latin typeface="+mj-lt"/>
              </a:rPr>
              <a:t>PUSH H</a:t>
            </a:r>
            <a:r>
              <a:rPr lang="en-GB" sz="2000" i="0" dirty="0">
                <a:effectLst/>
                <a:latin typeface="+mj-lt"/>
              </a:rPr>
              <a:t> instruction the stack pointer is decreased by one to </a:t>
            </a:r>
            <a:r>
              <a:rPr lang="en-GB" sz="2000" b="1" i="0" dirty="0">
                <a:effectLst/>
                <a:latin typeface="+mj-lt"/>
              </a:rPr>
              <a:t>2098H</a:t>
            </a:r>
            <a:r>
              <a:rPr lang="en-GB" sz="2000" i="0" dirty="0">
                <a:effectLst/>
                <a:latin typeface="+mj-lt"/>
              </a:rPr>
              <a:t> and the contents of the H register are copied to memory location 2098H.</a:t>
            </a:r>
          </a:p>
          <a:p>
            <a:pPr algn="l" fontAlgn="base">
              <a:buFont typeface="Wingdings" panose="05000000000000000000" pitchFamily="2" charset="2"/>
              <a:buChar char="v"/>
            </a:pPr>
            <a:r>
              <a:rPr lang="en-GB" sz="2000" i="0" dirty="0">
                <a:effectLst/>
                <a:latin typeface="+mj-lt"/>
              </a:rPr>
              <a:t>The stack pointer is again decreased by one to 2097H and the contents of the L register are copied to memory location 2097H.</a:t>
            </a:r>
          </a:p>
        </p:txBody>
      </p:sp>
      <p:sp>
        <p:nvSpPr>
          <p:cNvPr id="4" name="Date Placeholder 3">
            <a:extLst>
              <a:ext uri="{FF2B5EF4-FFF2-40B4-BE49-F238E27FC236}">
                <a16:creationId xmlns:a16="http://schemas.microsoft.com/office/drawing/2014/main" id="{7A8FC350-0DE1-8BA9-A0B0-86047F81EA4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FC0DECA5-F890-F21A-273D-54AE179A92D0}"/>
              </a:ext>
            </a:extLst>
          </p:cNvPr>
          <p:cNvSpPr>
            <a:spLocks noGrp="1"/>
          </p:cNvSpPr>
          <p:nvPr>
            <p:ph type="sldNum" sz="quarter" idx="12"/>
          </p:nvPr>
        </p:nvSpPr>
        <p:spPr/>
        <p:txBody>
          <a:bodyPr/>
          <a:lstStyle/>
          <a:p>
            <a:fld id="{8051FE7D-4AED-441C-958A-52748DFD726C}" type="slidenum">
              <a:rPr lang="en-US" smtClean="0"/>
              <a:t>104</a:t>
            </a:fld>
            <a:endParaRPr lang="en-US"/>
          </a:p>
        </p:txBody>
      </p:sp>
    </p:spTree>
    <p:extLst>
      <p:ext uri="{BB962C8B-B14F-4D97-AF65-F5344CB8AC3E}">
        <p14:creationId xmlns:p14="http://schemas.microsoft.com/office/powerpoint/2010/main" val="16379896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F9A8-67DD-2EAC-7B35-1EBCEDEF0FBF}"/>
              </a:ext>
            </a:extLst>
          </p:cNvPr>
          <p:cNvSpPr>
            <a:spLocks noGrp="1"/>
          </p:cNvSpPr>
          <p:nvPr>
            <p:ph type="title"/>
          </p:nvPr>
        </p:nvSpPr>
        <p:spPr/>
        <p:txBody>
          <a:bodyPr/>
          <a:lstStyle/>
          <a:p>
            <a:r>
              <a:rPr lang="en-GB" b="1" dirty="0"/>
              <a:t>PUSH and POP Operation in 8085</a:t>
            </a:r>
          </a:p>
        </p:txBody>
      </p:sp>
      <p:sp>
        <p:nvSpPr>
          <p:cNvPr id="4" name="Date Placeholder 3">
            <a:extLst>
              <a:ext uri="{FF2B5EF4-FFF2-40B4-BE49-F238E27FC236}">
                <a16:creationId xmlns:a16="http://schemas.microsoft.com/office/drawing/2014/main" id="{7A8FC350-0DE1-8BA9-A0B0-86047F81EA4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FC0DECA5-F890-F21A-273D-54AE179A92D0}"/>
              </a:ext>
            </a:extLst>
          </p:cNvPr>
          <p:cNvSpPr>
            <a:spLocks noGrp="1"/>
          </p:cNvSpPr>
          <p:nvPr>
            <p:ph type="sldNum" sz="quarter" idx="12"/>
          </p:nvPr>
        </p:nvSpPr>
        <p:spPr/>
        <p:txBody>
          <a:bodyPr/>
          <a:lstStyle/>
          <a:p>
            <a:fld id="{8051FE7D-4AED-441C-958A-52748DFD726C}" type="slidenum">
              <a:rPr lang="en-US" smtClean="0"/>
              <a:t>105</a:t>
            </a:fld>
            <a:endParaRPr lang="en-US"/>
          </a:p>
        </p:txBody>
      </p:sp>
      <p:pic>
        <p:nvPicPr>
          <p:cNvPr id="3074" name="Picture 2" descr="push operation in 8085 stack">
            <a:extLst>
              <a:ext uri="{FF2B5EF4-FFF2-40B4-BE49-F238E27FC236}">
                <a16:creationId xmlns:a16="http://schemas.microsoft.com/office/drawing/2014/main" id="{BC58FF41-6ABD-9096-9877-841E948286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0"/>
          <a:stretch/>
        </p:blipFill>
        <p:spPr bwMode="auto">
          <a:xfrm>
            <a:off x="0" y="1450462"/>
            <a:ext cx="12192000" cy="38989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5528DE1-5558-C74B-A24C-7F119137CE75}"/>
              </a:ext>
            </a:extLst>
          </p:cNvPr>
          <p:cNvSpPr txBox="1"/>
          <p:nvPr/>
        </p:nvSpPr>
        <p:spPr>
          <a:xfrm>
            <a:off x="2793626" y="5648292"/>
            <a:ext cx="6604747" cy="369332"/>
          </a:xfrm>
          <a:prstGeom prst="rect">
            <a:avLst/>
          </a:prstGeom>
          <a:noFill/>
        </p:spPr>
        <p:txBody>
          <a:bodyPr wrap="square" rtlCol="0">
            <a:spAutoFit/>
          </a:bodyPr>
          <a:lstStyle/>
          <a:p>
            <a:r>
              <a:rPr lang="en-GB" i="0" dirty="0">
                <a:effectLst/>
                <a:latin typeface="+mj-lt"/>
              </a:rPr>
              <a:t>Contents of Stack and Registers After </a:t>
            </a:r>
            <a:r>
              <a:rPr lang="en-GB" b="1" i="0" dirty="0">
                <a:effectLst/>
                <a:latin typeface="+mj-lt"/>
              </a:rPr>
              <a:t>PUSH Operation</a:t>
            </a:r>
            <a:endParaRPr lang="en-US" b="1" dirty="0">
              <a:latin typeface="+mj-lt"/>
            </a:endParaRPr>
          </a:p>
        </p:txBody>
      </p:sp>
    </p:spTree>
    <p:extLst>
      <p:ext uri="{BB962C8B-B14F-4D97-AF65-F5344CB8AC3E}">
        <p14:creationId xmlns:p14="http://schemas.microsoft.com/office/powerpoint/2010/main" val="4235936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F9A8-67DD-2EAC-7B35-1EBCEDEF0FBF}"/>
              </a:ext>
            </a:extLst>
          </p:cNvPr>
          <p:cNvSpPr>
            <a:spLocks noGrp="1"/>
          </p:cNvSpPr>
          <p:nvPr>
            <p:ph type="title"/>
          </p:nvPr>
        </p:nvSpPr>
        <p:spPr/>
        <p:txBody>
          <a:bodyPr/>
          <a:lstStyle/>
          <a:p>
            <a:r>
              <a:rPr lang="en-GB" b="1" dirty="0"/>
              <a:t>PUSH and POP Operation in 8085</a:t>
            </a:r>
          </a:p>
        </p:txBody>
      </p:sp>
      <p:sp>
        <p:nvSpPr>
          <p:cNvPr id="3" name="Content Placeholder 2">
            <a:extLst>
              <a:ext uri="{FF2B5EF4-FFF2-40B4-BE49-F238E27FC236}">
                <a16:creationId xmlns:a16="http://schemas.microsoft.com/office/drawing/2014/main" id="{CAD5AB71-3BFF-DA27-651C-AB467F9CBFF1}"/>
              </a:ext>
            </a:extLst>
          </p:cNvPr>
          <p:cNvSpPr>
            <a:spLocks noGrp="1"/>
          </p:cNvSpPr>
          <p:nvPr>
            <p:ph idx="1"/>
          </p:nvPr>
        </p:nvSpPr>
        <p:spPr>
          <a:xfrm>
            <a:off x="838200" y="1690688"/>
            <a:ext cx="10515600" cy="4665661"/>
          </a:xfrm>
        </p:spPr>
        <p:txBody>
          <a:bodyPr>
            <a:normAutofit/>
          </a:bodyPr>
          <a:lstStyle/>
          <a:p>
            <a:pPr algn="l" fontAlgn="base">
              <a:buFont typeface="Wingdings" panose="05000000000000000000" pitchFamily="2" charset="2"/>
              <a:buChar char="v"/>
            </a:pPr>
            <a:r>
              <a:rPr lang="en-GB" sz="2000" i="0" dirty="0">
                <a:effectLst/>
                <a:latin typeface="+mj-lt"/>
              </a:rPr>
              <a:t>After the execution of </a:t>
            </a:r>
            <a:r>
              <a:rPr lang="en-GB" sz="2000" b="1" i="0" dirty="0">
                <a:effectLst/>
                <a:latin typeface="+mj-lt"/>
              </a:rPr>
              <a:t>POP H</a:t>
            </a:r>
            <a:r>
              <a:rPr lang="en-GB" sz="2000" i="0" dirty="0">
                <a:effectLst/>
                <a:latin typeface="+mj-lt"/>
              </a:rPr>
              <a:t> instruction, the contents of the top of the stack location shown by the stack pointer are copied in the </a:t>
            </a:r>
            <a:r>
              <a:rPr lang="en-GB" sz="2000" b="1" i="0" dirty="0">
                <a:effectLst/>
                <a:latin typeface="+mj-lt"/>
              </a:rPr>
              <a:t>L</a:t>
            </a:r>
            <a:r>
              <a:rPr lang="en-GB" sz="2000" i="0" dirty="0">
                <a:effectLst/>
                <a:latin typeface="+mj-lt"/>
              </a:rPr>
              <a:t> register and the stack pointer is increased by one to </a:t>
            </a:r>
            <a:r>
              <a:rPr lang="en-GB" sz="2000" b="1" i="0" dirty="0">
                <a:effectLst/>
                <a:latin typeface="+mj-lt"/>
              </a:rPr>
              <a:t>2098H</a:t>
            </a:r>
            <a:r>
              <a:rPr lang="en-GB" sz="2000" i="0" dirty="0">
                <a:effectLst/>
                <a:latin typeface="+mj-lt"/>
              </a:rPr>
              <a:t>.</a:t>
            </a:r>
          </a:p>
          <a:p>
            <a:pPr algn="l" fontAlgn="base">
              <a:buFont typeface="Wingdings" panose="05000000000000000000" pitchFamily="2" charset="2"/>
              <a:buChar char="v"/>
            </a:pPr>
            <a:r>
              <a:rPr lang="en-GB" sz="2000" i="0" dirty="0">
                <a:effectLst/>
                <a:latin typeface="+mj-lt"/>
              </a:rPr>
              <a:t>The contents of the top of the stack are copied in the </a:t>
            </a:r>
            <a:r>
              <a:rPr lang="en-GB" sz="2000" b="1" i="0" dirty="0">
                <a:effectLst/>
                <a:latin typeface="+mj-lt"/>
              </a:rPr>
              <a:t>H</a:t>
            </a:r>
            <a:r>
              <a:rPr lang="en-GB" sz="2000" i="0" dirty="0">
                <a:effectLst/>
                <a:latin typeface="+mj-lt"/>
              </a:rPr>
              <a:t> register and the stack pointer is increased by one.</a:t>
            </a:r>
          </a:p>
          <a:p>
            <a:pPr algn="l" fontAlgn="base">
              <a:buFont typeface="Wingdings" panose="05000000000000000000" pitchFamily="2" charset="2"/>
              <a:buChar char="v"/>
            </a:pPr>
            <a:r>
              <a:rPr lang="en-GB" sz="2000" i="0" dirty="0">
                <a:effectLst/>
                <a:latin typeface="+mj-lt"/>
              </a:rPr>
              <a:t>The contents of the memory locations </a:t>
            </a:r>
            <a:r>
              <a:rPr lang="en-GB" sz="2000" b="1" i="0" dirty="0">
                <a:effectLst/>
                <a:latin typeface="+mj-lt"/>
              </a:rPr>
              <a:t>2097H</a:t>
            </a:r>
            <a:r>
              <a:rPr lang="en-GB" sz="2000" i="0" dirty="0">
                <a:effectLst/>
                <a:latin typeface="+mj-lt"/>
              </a:rPr>
              <a:t> and </a:t>
            </a:r>
            <a:r>
              <a:rPr lang="en-GB" sz="2000" b="1" i="0" dirty="0">
                <a:effectLst/>
                <a:latin typeface="+mj-lt"/>
              </a:rPr>
              <a:t>2098H</a:t>
            </a:r>
            <a:r>
              <a:rPr lang="en-GB" sz="2000" i="0" dirty="0">
                <a:effectLst/>
                <a:latin typeface="+mj-lt"/>
              </a:rPr>
              <a:t> are not destroyed until some other data bytes are stored in these locations.</a:t>
            </a:r>
          </a:p>
        </p:txBody>
      </p:sp>
      <p:sp>
        <p:nvSpPr>
          <p:cNvPr id="4" name="Date Placeholder 3">
            <a:extLst>
              <a:ext uri="{FF2B5EF4-FFF2-40B4-BE49-F238E27FC236}">
                <a16:creationId xmlns:a16="http://schemas.microsoft.com/office/drawing/2014/main" id="{7A8FC350-0DE1-8BA9-A0B0-86047F81EA4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FC0DECA5-F890-F21A-273D-54AE179A92D0}"/>
              </a:ext>
            </a:extLst>
          </p:cNvPr>
          <p:cNvSpPr>
            <a:spLocks noGrp="1"/>
          </p:cNvSpPr>
          <p:nvPr>
            <p:ph type="sldNum" sz="quarter" idx="12"/>
          </p:nvPr>
        </p:nvSpPr>
        <p:spPr/>
        <p:txBody>
          <a:bodyPr/>
          <a:lstStyle/>
          <a:p>
            <a:fld id="{8051FE7D-4AED-441C-958A-52748DFD726C}" type="slidenum">
              <a:rPr lang="en-US" smtClean="0"/>
              <a:t>106</a:t>
            </a:fld>
            <a:endParaRPr lang="en-US"/>
          </a:p>
        </p:txBody>
      </p:sp>
    </p:spTree>
    <p:extLst>
      <p:ext uri="{BB962C8B-B14F-4D97-AF65-F5344CB8AC3E}">
        <p14:creationId xmlns:p14="http://schemas.microsoft.com/office/powerpoint/2010/main" val="21153491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F9A8-67DD-2EAC-7B35-1EBCEDEF0FBF}"/>
              </a:ext>
            </a:extLst>
          </p:cNvPr>
          <p:cNvSpPr>
            <a:spLocks noGrp="1"/>
          </p:cNvSpPr>
          <p:nvPr>
            <p:ph type="title"/>
          </p:nvPr>
        </p:nvSpPr>
        <p:spPr/>
        <p:txBody>
          <a:bodyPr/>
          <a:lstStyle/>
          <a:p>
            <a:r>
              <a:rPr lang="en-GB" b="1" dirty="0"/>
              <a:t>PUSH and POP Operation in 8085</a:t>
            </a:r>
          </a:p>
        </p:txBody>
      </p:sp>
      <p:sp>
        <p:nvSpPr>
          <p:cNvPr id="4" name="Date Placeholder 3">
            <a:extLst>
              <a:ext uri="{FF2B5EF4-FFF2-40B4-BE49-F238E27FC236}">
                <a16:creationId xmlns:a16="http://schemas.microsoft.com/office/drawing/2014/main" id="{7A8FC350-0DE1-8BA9-A0B0-86047F81EA4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FC0DECA5-F890-F21A-273D-54AE179A92D0}"/>
              </a:ext>
            </a:extLst>
          </p:cNvPr>
          <p:cNvSpPr>
            <a:spLocks noGrp="1"/>
          </p:cNvSpPr>
          <p:nvPr>
            <p:ph type="sldNum" sz="quarter" idx="12"/>
          </p:nvPr>
        </p:nvSpPr>
        <p:spPr/>
        <p:txBody>
          <a:bodyPr/>
          <a:lstStyle/>
          <a:p>
            <a:fld id="{8051FE7D-4AED-441C-958A-52748DFD726C}" type="slidenum">
              <a:rPr lang="en-US" smtClean="0"/>
              <a:t>107</a:t>
            </a:fld>
            <a:endParaRPr lang="en-US"/>
          </a:p>
        </p:txBody>
      </p:sp>
      <p:pic>
        <p:nvPicPr>
          <p:cNvPr id="4098" name="Picture 2" descr="pop operation in 8085 stack">
            <a:extLst>
              <a:ext uri="{FF2B5EF4-FFF2-40B4-BE49-F238E27FC236}">
                <a16:creationId xmlns:a16="http://schemas.microsoft.com/office/drawing/2014/main" id="{B76C7257-30AB-51D2-4A42-B3E1A21F9D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89"/>
          <a:stretch/>
        </p:blipFill>
        <p:spPr bwMode="auto">
          <a:xfrm>
            <a:off x="0" y="1385093"/>
            <a:ext cx="12192000" cy="39037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7DF5A3-71DC-4569-6AC2-9B1625124EE5}"/>
              </a:ext>
            </a:extLst>
          </p:cNvPr>
          <p:cNvSpPr txBox="1"/>
          <p:nvPr/>
        </p:nvSpPr>
        <p:spPr>
          <a:xfrm flipH="1">
            <a:off x="2962833" y="5490561"/>
            <a:ext cx="6266333" cy="369332"/>
          </a:xfrm>
          <a:prstGeom prst="rect">
            <a:avLst/>
          </a:prstGeom>
          <a:noFill/>
        </p:spPr>
        <p:txBody>
          <a:bodyPr wrap="square" rtlCol="0">
            <a:spAutoFit/>
          </a:bodyPr>
          <a:lstStyle/>
          <a:p>
            <a:r>
              <a:rPr lang="en-GB" dirty="0"/>
              <a:t>Contents of Stack and Registers After </a:t>
            </a:r>
            <a:r>
              <a:rPr lang="en-GB" b="1" dirty="0"/>
              <a:t>POP Operation</a:t>
            </a:r>
          </a:p>
        </p:txBody>
      </p:sp>
    </p:spTree>
    <p:extLst>
      <p:ext uri="{BB962C8B-B14F-4D97-AF65-F5344CB8AC3E}">
        <p14:creationId xmlns:p14="http://schemas.microsoft.com/office/powerpoint/2010/main" val="41738521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2C4F47A-F392-4DF3-E1C7-B36BDDA36CD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FED07426-4DDD-2A56-8491-47F2C06136C5}"/>
              </a:ext>
            </a:extLst>
          </p:cNvPr>
          <p:cNvSpPr>
            <a:spLocks noGrp="1"/>
          </p:cNvSpPr>
          <p:nvPr>
            <p:ph type="sldNum" sz="quarter" idx="12"/>
          </p:nvPr>
        </p:nvSpPr>
        <p:spPr/>
        <p:txBody>
          <a:bodyPr/>
          <a:lstStyle/>
          <a:p>
            <a:fld id="{8051FE7D-4AED-441C-958A-52748DFD726C}" type="slidenum">
              <a:rPr lang="en-US" smtClean="0"/>
              <a:t>108</a:t>
            </a:fld>
            <a:endParaRPr lang="en-US"/>
          </a:p>
        </p:txBody>
      </p:sp>
      <p:pic>
        <p:nvPicPr>
          <p:cNvPr id="7" name="Picture 6">
            <a:extLst>
              <a:ext uri="{FF2B5EF4-FFF2-40B4-BE49-F238E27FC236}">
                <a16:creationId xmlns:a16="http://schemas.microsoft.com/office/drawing/2014/main" id="{1F3B5999-17B7-AD5A-8F13-70D857E9F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6146673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GB" sz="4400" b="1" dirty="0">
                <a:latin typeface="Merriweather" panose="00000500000000000000" pitchFamily="2" charset="0"/>
              </a:rPr>
              <a:t>ALP Example of </a:t>
            </a:r>
            <a:r>
              <a:rPr lang="en-GB" sz="4400" b="1">
                <a:latin typeface="Merriweather" panose="00000500000000000000" pitchFamily="2" charset="0"/>
              </a:rPr>
              <a:t>Stack Operation</a:t>
            </a:r>
            <a:endParaRPr lang="en-GB" b="1" dirty="0">
              <a:latin typeface="Merriweather" panose="00000500000000000000" pitchFamily="2" charset="0"/>
            </a:endParaRP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89100"/>
            <a:ext cx="3035300" cy="4667250"/>
          </a:xfrm>
        </p:spPr>
        <p:txBody>
          <a:bodyPr>
            <a:normAutofit lnSpcReduction="10000"/>
          </a:bodyPr>
          <a:lstStyle/>
          <a:p>
            <a:pPr marL="0" indent="0">
              <a:buNone/>
            </a:pPr>
            <a:r>
              <a:rPr lang="en-GB" sz="2000" dirty="0">
                <a:solidFill>
                  <a:schemeClr val="accent6"/>
                </a:solidFill>
                <a:latin typeface="Merriweather" panose="00000500000000000000" pitchFamily="2" charset="0"/>
              </a:rPr>
              <a:t>E.g.:</a:t>
            </a:r>
          </a:p>
          <a:p>
            <a:pPr marL="457200" lvl="1" indent="0">
              <a:buNone/>
            </a:pPr>
            <a:r>
              <a:rPr lang="en-GB" sz="1800" dirty="0">
                <a:latin typeface="Merriweather" panose="00000500000000000000" pitchFamily="2" charset="0"/>
              </a:rPr>
              <a:t>LXI SP, 1FFFH</a:t>
            </a:r>
          </a:p>
          <a:p>
            <a:pPr marL="457200" lvl="1" indent="0">
              <a:buNone/>
            </a:pPr>
            <a:r>
              <a:rPr lang="en-GB" sz="1800" dirty="0">
                <a:latin typeface="Merriweather" panose="00000500000000000000" pitchFamily="2" charset="0"/>
              </a:rPr>
              <a:t>LXI H, 9320H</a:t>
            </a:r>
          </a:p>
          <a:p>
            <a:pPr marL="457200" lvl="1" indent="0">
              <a:buNone/>
            </a:pPr>
            <a:r>
              <a:rPr lang="en-GB" sz="1800" dirty="0">
                <a:latin typeface="Merriweather" panose="00000500000000000000" pitchFamily="2" charset="0"/>
              </a:rPr>
              <a:t>LXI B, 4732H</a:t>
            </a:r>
          </a:p>
          <a:p>
            <a:pPr marL="457200" lvl="1" indent="0">
              <a:buNone/>
            </a:pPr>
            <a:r>
              <a:rPr lang="en-GB" sz="1800" dirty="0">
                <a:latin typeface="Merriweather" panose="00000500000000000000" pitchFamily="2" charset="0"/>
              </a:rPr>
              <a:t>LXI D, ABCDH</a:t>
            </a:r>
          </a:p>
          <a:p>
            <a:pPr marL="457200" lvl="1" indent="0">
              <a:buNone/>
            </a:pPr>
            <a:r>
              <a:rPr lang="en-GB" sz="1800" dirty="0">
                <a:latin typeface="Merriweather" panose="00000500000000000000" pitchFamily="2" charset="0"/>
              </a:rPr>
              <a:t>MVI A, 34H</a:t>
            </a:r>
          </a:p>
          <a:p>
            <a:pPr marL="457200" lvl="1" indent="0">
              <a:buNone/>
            </a:pPr>
            <a:r>
              <a:rPr lang="en-GB" sz="1800" dirty="0">
                <a:latin typeface="Merriweather" panose="00000500000000000000" pitchFamily="2" charset="0"/>
              </a:rPr>
              <a:t>PUSH H</a:t>
            </a:r>
          </a:p>
          <a:p>
            <a:pPr marL="457200" lvl="1" indent="0">
              <a:buNone/>
            </a:pPr>
            <a:r>
              <a:rPr lang="en-GB" sz="1800" dirty="0">
                <a:latin typeface="Merriweather" panose="00000500000000000000" pitchFamily="2" charset="0"/>
              </a:rPr>
              <a:t>PUSH B</a:t>
            </a:r>
          </a:p>
          <a:p>
            <a:pPr marL="457200" lvl="1" indent="0">
              <a:buNone/>
            </a:pPr>
            <a:r>
              <a:rPr lang="en-GB" sz="1800" dirty="0">
                <a:latin typeface="Merriweather" panose="00000500000000000000" pitchFamily="2" charset="0"/>
              </a:rPr>
              <a:t>PUSH D</a:t>
            </a:r>
          </a:p>
          <a:p>
            <a:pPr marL="457200" lvl="1" indent="0">
              <a:buNone/>
            </a:pPr>
            <a:r>
              <a:rPr lang="en-GB" sz="1800" dirty="0">
                <a:latin typeface="Merriweather" panose="00000500000000000000" pitchFamily="2" charset="0"/>
              </a:rPr>
              <a:t>PUSH PSW</a:t>
            </a:r>
          </a:p>
          <a:p>
            <a:pPr marL="457200" lvl="1" indent="0">
              <a:buNone/>
            </a:pPr>
            <a:r>
              <a:rPr lang="en-GB" sz="1800" dirty="0">
                <a:latin typeface="Merriweather" panose="00000500000000000000" pitchFamily="2" charset="0"/>
              </a:rPr>
              <a:t>POP H</a:t>
            </a:r>
          </a:p>
          <a:p>
            <a:pPr marL="457200" lvl="1" indent="0">
              <a:buNone/>
            </a:pPr>
            <a:r>
              <a:rPr lang="en-GB" sz="1800" dirty="0">
                <a:latin typeface="Merriweather" panose="00000500000000000000" pitchFamily="2" charset="0"/>
              </a:rPr>
              <a:t>POP B</a:t>
            </a:r>
          </a:p>
          <a:p>
            <a:pPr marL="457200" lvl="1" indent="0">
              <a:buNone/>
            </a:pPr>
            <a:r>
              <a:rPr lang="en-GB" sz="1800" dirty="0">
                <a:latin typeface="Merriweather" panose="00000500000000000000" pitchFamily="2" charset="0"/>
              </a:rPr>
              <a:t>POP D</a:t>
            </a:r>
          </a:p>
          <a:p>
            <a:pPr marL="457200" lvl="1" indent="0">
              <a:buNone/>
            </a:pPr>
            <a:r>
              <a:rPr lang="en-GB" sz="1800" dirty="0">
                <a:latin typeface="Merriweather" panose="00000500000000000000" pitchFamily="2" charset="0"/>
              </a:rPr>
              <a:t>POP PSW</a:t>
            </a:r>
          </a:p>
          <a:p>
            <a:pPr marL="457200" lvl="1" indent="0">
              <a:buNone/>
            </a:pPr>
            <a:r>
              <a:rPr lang="en-GB" sz="1800" dirty="0">
                <a:latin typeface="Merriweather" panose="00000500000000000000" pitchFamily="2" charset="0"/>
              </a:rPr>
              <a:t>HLT</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109</a:t>
            </a:fld>
            <a:endParaRPr lang="en-US"/>
          </a:p>
        </p:txBody>
      </p:sp>
      <p:sp>
        <p:nvSpPr>
          <p:cNvPr id="6" name="Content Placeholder 2">
            <a:extLst>
              <a:ext uri="{FF2B5EF4-FFF2-40B4-BE49-F238E27FC236}">
                <a16:creationId xmlns:a16="http://schemas.microsoft.com/office/drawing/2014/main" id="{F884DD64-FB4F-680D-2607-E4D0C751EEDB}"/>
              </a:ext>
            </a:extLst>
          </p:cNvPr>
          <p:cNvSpPr txBox="1">
            <a:spLocks/>
          </p:cNvSpPr>
          <p:nvPr/>
        </p:nvSpPr>
        <p:spPr>
          <a:xfrm>
            <a:off x="3873500" y="1701800"/>
            <a:ext cx="69469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800" dirty="0">
              <a:latin typeface="Merriweather" panose="00000500000000000000" pitchFamily="2" charset="0"/>
            </a:endParaRPr>
          </a:p>
        </p:txBody>
      </p:sp>
      <p:sp>
        <p:nvSpPr>
          <p:cNvPr id="8" name="TextBox 7">
            <a:extLst>
              <a:ext uri="{FF2B5EF4-FFF2-40B4-BE49-F238E27FC236}">
                <a16:creationId xmlns:a16="http://schemas.microsoft.com/office/drawing/2014/main" id="{627C097A-49EC-864D-742A-868441B3E92E}"/>
              </a:ext>
            </a:extLst>
          </p:cNvPr>
          <p:cNvSpPr txBox="1"/>
          <p:nvPr/>
        </p:nvSpPr>
        <p:spPr>
          <a:xfrm>
            <a:off x="3638550" y="1937941"/>
            <a:ext cx="7950200" cy="3693319"/>
          </a:xfrm>
          <a:prstGeom prst="rect">
            <a:avLst/>
          </a:prstGeom>
          <a:noFill/>
        </p:spPr>
        <p:txBody>
          <a:bodyPr wrap="square">
            <a:spAutoFit/>
          </a:bodyPr>
          <a:lstStyle/>
          <a:p>
            <a:r>
              <a:rPr lang="en-US" b="1" u="sng" dirty="0">
                <a:latin typeface="Merriweather" panose="00000500000000000000" pitchFamily="2" charset="0"/>
              </a:rPr>
              <a:t>BEORE EXECUTION </a:t>
            </a:r>
          </a:p>
          <a:p>
            <a:r>
              <a:rPr lang="en-US" dirty="0">
                <a:latin typeface="Merriweather" panose="00000500000000000000" pitchFamily="2" charset="0"/>
              </a:rPr>
              <a:t>H = 93	L = 20 </a:t>
            </a:r>
          </a:p>
          <a:p>
            <a:r>
              <a:rPr lang="en-US" dirty="0">
                <a:latin typeface="Merriweather" panose="00000500000000000000" pitchFamily="2" charset="0"/>
              </a:rPr>
              <a:t>B = 47	C = 32 </a:t>
            </a:r>
          </a:p>
          <a:p>
            <a:r>
              <a:rPr lang="en-US" dirty="0">
                <a:latin typeface="Merriweather" panose="00000500000000000000" pitchFamily="2" charset="0"/>
              </a:rPr>
              <a:t>D = AB	E = CD </a:t>
            </a:r>
          </a:p>
          <a:p>
            <a:r>
              <a:rPr lang="en-US" dirty="0">
                <a:latin typeface="Merriweather" panose="00000500000000000000" pitchFamily="2" charset="0"/>
              </a:rPr>
              <a:t>A = 34	F = 10 </a:t>
            </a:r>
          </a:p>
          <a:p>
            <a:endParaRPr lang="en-US" dirty="0">
              <a:latin typeface="Merriweather" panose="00000500000000000000" pitchFamily="2" charset="0"/>
            </a:endParaRPr>
          </a:p>
          <a:p>
            <a:r>
              <a:rPr lang="en-US" b="1" u="sng" dirty="0">
                <a:latin typeface="Merriweather" panose="00000500000000000000" pitchFamily="2" charset="0"/>
              </a:rPr>
              <a:t>AFTER EXECUTION </a:t>
            </a:r>
          </a:p>
          <a:p>
            <a:r>
              <a:rPr lang="en-US" dirty="0">
                <a:latin typeface="Merriweather" panose="00000500000000000000" pitchFamily="2" charset="0"/>
              </a:rPr>
              <a:t>H = 34	L = 10 </a:t>
            </a:r>
          </a:p>
          <a:p>
            <a:r>
              <a:rPr lang="en-US" dirty="0">
                <a:latin typeface="Merriweather" panose="00000500000000000000" pitchFamily="2" charset="0"/>
              </a:rPr>
              <a:t>B =AB 	C = CD </a:t>
            </a:r>
          </a:p>
          <a:p>
            <a:r>
              <a:rPr lang="en-US" dirty="0">
                <a:latin typeface="Merriweather" panose="00000500000000000000" pitchFamily="2" charset="0"/>
              </a:rPr>
              <a:t>D = 47 	E = 32 </a:t>
            </a:r>
          </a:p>
          <a:p>
            <a:r>
              <a:rPr lang="en-US" dirty="0">
                <a:latin typeface="Merriweather" panose="00000500000000000000" pitchFamily="2" charset="0"/>
              </a:rPr>
              <a:t>A = 93	F = 20 </a:t>
            </a:r>
          </a:p>
          <a:p>
            <a:endParaRPr lang="en-US" dirty="0">
              <a:latin typeface="Merriweather" panose="00000500000000000000" pitchFamily="2" charset="0"/>
            </a:endParaRPr>
          </a:p>
          <a:p>
            <a:r>
              <a:rPr lang="en-US" dirty="0">
                <a:latin typeface="Merriweather" panose="00000500000000000000" pitchFamily="2" charset="0"/>
              </a:rPr>
              <a:t>Note: </a:t>
            </a:r>
            <a:r>
              <a:rPr lang="en-US" b="1" dirty="0">
                <a:latin typeface="Merriweather" panose="00000500000000000000" pitchFamily="2" charset="0"/>
              </a:rPr>
              <a:t>STACK Works in LIFO (Last In First Out) manner.</a:t>
            </a:r>
          </a:p>
        </p:txBody>
      </p:sp>
    </p:spTree>
    <p:extLst>
      <p:ext uri="{BB962C8B-B14F-4D97-AF65-F5344CB8AC3E}">
        <p14:creationId xmlns:p14="http://schemas.microsoft.com/office/powerpoint/2010/main" val="215577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 calcmode="lin" valueType="num">
                                      <p:cBhvr additive="base">
                                        <p:cTn id="5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additive="base">
                                        <p:cTn id="5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 calcmode="lin" valueType="num">
                                      <p:cBhvr additive="base">
                                        <p:cTn id="5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 calcmode="lin" valueType="num">
                                      <p:cBhvr additive="base">
                                        <p:cTn id="6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8">
                                            <p:txEl>
                                              <p:pRg st="0" end="0"/>
                                            </p:txEl>
                                          </p:spTgt>
                                        </p:tgtEl>
                                        <p:attrNameLst>
                                          <p:attrName>style.visibility</p:attrName>
                                        </p:attrNameLst>
                                      </p:cBhvr>
                                      <p:to>
                                        <p:strVal val="visible"/>
                                      </p:to>
                                    </p:set>
                                    <p:anim calcmode="lin" valueType="num">
                                      <p:cBhvr additive="base">
                                        <p:cTn id="6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8">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8">
                                            <p:txEl>
                                              <p:pRg st="1" end="1"/>
                                            </p:txEl>
                                          </p:spTgt>
                                        </p:tgtEl>
                                        <p:attrNameLst>
                                          <p:attrName>style.visibility</p:attrName>
                                        </p:attrNameLst>
                                      </p:cBhvr>
                                      <p:to>
                                        <p:strVal val="visible"/>
                                      </p:to>
                                    </p:set>
                                    <p:anim calcmode="lin" valueType="num">
                                      <p:cBhvr additive="base">
                                        <p:cTn id="7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1" end="1"/>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xEl>
                                              <p:pRg st="2" end="2"/>
                                            </p:txEl>
                                          </p:spTgt>
                                        </p:tgtEl>
                                        <p:attrNameLst>
                                          <p:attrName>style.visibility</p:attrName>
                                        </p:attrNameLst>
                                      </p:cBhvr>
                                      <p:to>
                                        <p:strVal val="visible"/>
                                      </p:to>
                                    </p:set>
                                    <p:anim calcmode="lin" valueType="num">
                                      <p:cBhvr additive="base">
                                        <p:cTn id="7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
                                            <p:txEl>
                                              <p:pRg st="3" end="3"/>
                                            </p:txEl>
                                          </p:spTgt>
                                        </p:tgtEl>
                                        <p:attrNameLst>
                                          <p:attrName>style.visibility</p:attrName>
                                        </p:attrNameLst>
                                      </p:cBhvr>
                                      <p:to>
                                        <p:strVal val="visible"/>
                                      </p:to>
                                    </p:set>
                                    <p:anim calcmode="lin" valueType="num">
                                      <p:cBhvr additive="base">
                                        <p:cTn id="8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8">
                                            <p:txEl>
                                              <p:pRg st="4" end="4"/>
                                            </p:txEl>
                                          </p:spTgt>
                                        </p:tgtEl>
                                        <p:attrNameLst>
                                          <p:attrName>style.visibility</p:attrName>
                                        </p:attrNameLst>
                                      </p:cBhvr>
                                      <p:to>
                                        <p:strVal val="visible"/>
                                      </p:to>
                                    </p:set>
                                    <p:anim calcmode="lin" valueType="num">
                                      <p:cBhvr additive="base">
                                        <p:cTn id="8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8">
                                            <p:txEl>
                                              <p:pRg st="6" end="6"/>
                                            </p:txEl>
                                          </p:spTgt>
                                        </p:tgtEl>
                                        <p:attrNameLst>
                                          <p:attrName>style.visibility</p:attrName>
                                        </p:attrNameLst>
                                      </p:cBhvr>
                                      <p:to>
                                        <p:strVal val="visible"/>
                                      </p:to>
                                    </p:set>
                                    <p:anim calcmode="lin" valueType="num">
                                      <p:cBhvr additive="base">
                                        <p:cTn id="9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8">
                                            <p:txEl>
                                              <p:pRg st="6" end="6"/>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8">
                                            <p:txEl>
                                              <p:pRg st="7" end="7"/>
                                            </p:txEl>
                                          </p:spTgt>
                                        </p:tgtEl>
                                        <p:attrNameLst>
                                          <p:attrName>style.visibility</p:attrName>
                                        </p:attrNameLst>
                                      </p:cBhvr>
                                      <p:to>
                                        <p:strVal val="visible"/>
                                      </p:to>
                                    </p:set>
                                    <p:anim calcmode="lin" valueType="num">
                                      <p:cBhvr additive="base">
                                        <p:cTn id="9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8">
                                            <p:txEl>
                                              <p:pRg st="7" end="7"/>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
                                            <p:txEl>
                                              <p:pRg st="8" end="8"/>
                                            </p:txEl>
                                          </p:spTgt>
                                        </p:tgtEl>
                                        <p:attrNameLst>
                                          <p:attrName>style.visibility</p:attrName>
                                        </p:attrNameLst>
                                      </p:cBhvr>
                                      <p:to>
                                        <p:strVal val="visible"/>
                                      </p:to>
                                    </p:set>
                                    <p:anim calcmode="lin" valueType="num">
                                      <p:cBhvr additive="base">
                                        <p:cTn id="9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8">
                                            <p:txEl>
                                              <p:pRg st="8" end="8"/>
                                            </p:txEl>
                                          </p:spTgt>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8">
                                            <p:txEl>
                                              <p:pRg st="9" end="9"/>
                                            </p:txEl>
                                          </p:spTgt>
                                        </p:tgtEl>
                                        <p:attrNameLst>
                                          <p:attrName>style.visibility</p:attrName>
                                        </p:attrNameLst>
                                      </p:cBhvr>
                                      <p:to>
                                        <p:strVal val="visible"/>
                                      </p:to>
                                    </p:set>
                                    <p:anim calcmode="lin" valueType="num">
                                      <p:cBhvr additive="base">
                                        <p:cTn id="10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8">
                                            <p:txEl>
                                              <p:pRg st="9" end="9"/>
                                            </p:txEl>
                                          </p:spTgt>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8">
                                            <p:txEl>
                                              <p:pRg st="10" end="10"/>
                                            </p:txEl>
                                          </p:spTgt>
                                        </p:tgtEl>
                                        <p:attrNameLst>
                                          <p:attrName>style.visibility</p:attrName>
                                        </p:attrNameLst>
                                      </p:cBhvr>
                                      <p:to>
                                        <p:strVal val="visible"/>
                                      </p:to>
                                    </p:set>
                                    <p:anim calcmode="lin" valueType="num">
                                      <p:cBhvr additive="base">
                                        <p:cTn id="10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8">
                                            <p:txEl>
                                              <p:pRg st="12" end="12"/>
                                            </p:txEl>
                                          </p:spTgt>
                                        </p:tgtEl>
                                        <p:attrNameLst>
                                          <p:attrName>style.visibility</p:attrName>
                                        </p:attrNameLst>
                                      </p:cBhvr>
                                      <p:to>
                                        <p:strVal val="visible"/>
                                      </p:to>
                                    </p:set>
                                    <p:anim calcmode="lin" valueType="num">
                                      <p:cBhvr additive="base">
                                        <p:cTn id="11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200" y="365125"/>
            <a:ext cx="5981700" cy="1044575"/>
          </a:xfrm>
        </p:spPr>
        <p:txBody>
          <a:bodyPr>
            <a:normAutofit/>
          </a:bodyPr>
          <a:lstStyle/>
          <a:p>
            <a:r>
              <a:rPr lang="en-US" sz="4000" b="1" dirty="0">
                <a:highlight>
                  <a:srgbClr val="C0C0C0"/>
                </a:highlight>
                <a:latin typeface="Merriweather" panose="00000500000000000000" pitchFamily="2" charset="0"/>
              </a:rPr>
              <a:t>2. FLAG REGISTER</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587499"/>
            <a:ext cx="10515600" cy="4905375"/>
          </a:xfrm>
        </p:spPr>
        <p:txBody>
          <a:bodyPr>
            <a:normAutofit/>
          </a:bodyPr>
          <a:lstStyle/>
          <a:p>
            <a:pPr>
              <a:buFont typeface="Wingdings" panose="05000000000000000000" pitchFamily="2" charset="2"/>
              <a:buChar char="v"/>
            </a:pPr>
            <a:r>
              <a:rPr lang="en-GB" sz="2000" dirty="0">
                <a:latin typeface="Merriweather" panose="00000500000000000000" pitchFamily="2" charset="0"/>
              </a:rPr>
              <a:t>Register consists of five flip flops, each holding the status of different states separately is known as flag register and each flip flops are called flags.</a:t>
            </a:r>
          </a:p>
          <a:p>
            <a:pPr>
              <a:buFont typeface="Wingdings" panose="05000000000000000000" pitchFamily="2" charset="2"/>
              <a:buChar char="v"/>
            </a:pPr>
            <a:r>
              <a:rPr lang="en-GB" sz="2200" dirty="0">
                <a:latin typeface="Merriweather" panose="00000500000000000000" pitchFamily="2" charset="0"/>
              </a:rPr>
              <a:t>8085A can set or reset one or more of the flags and they are:</a:t>
            </a:r>
          </a:p>
          <a:p>
            <a:pPr lvl="1">
              <a:buFont typeface="Symbol" panose="05050102010706020507" pitchFamily="18" charset="2"/>
              <a:buChar char=""/>
            </a:pPr>
            <a:r>
              <a:rPr lang="en-GB" sz="1800" dirty="0">
                <a:latin typeface="Merriweather" panose="00000500000000000000" pitchFamily="2" charset="0"/>
              </a:rPr>
              <a:t>Sign(S),</a:t>
            </a:r>
          </a:p>
          <a:p>
            <a:pPr lvl="1">
              <a:buFont typeface="Symbol" panose="05050102010706020507" pitchFamily="18" charset="2"/>
              <a:buChar char=""/>
            </a:pPr>
            <a:r>
              <a:rPr lang="en-GB" sz="1800" dirty="0">
                <a:latin typeface="Merriweather" panose="00000500000000000000" pitchFamily="2" charset="0"/>
              </a:rPr>
              <a:t>Zero (Z),</a:t>
            </a:r>
          </a:p>
          <a:p>
            <a:pPr lvl="1">
              <a:buFont typeface="Symbol" panose="05050102010706020507" pitchFamily="18" charset="2"/>
              <a:buChar char=""/>
            </a:pPr>
            <a:r>
              <a:rPr lang="en-GB" sz="1800" dirty="0">
                <a:latin typeface="Merriweather" panose="00000500000000000000" pitchFamily="2" charset="0"/>
              </a:rPr>
              <a:t>Auxiliary Carry (AC)</a:t>
            </a:r>
          </a:p>
          <a:p>
            <a:pPr lvl="1">
              <a:buFont typeface="Symbol" panose="05050102010706020507" pitchFamily="18" charset="2"/>
              <a:buChar char=""/>
            </a:pPr>
            <a:r>
              <a:rPr lang="en-GB" sz="1800" dirty="0">
                <a:latin typeface="Merriweather" panose="00000500000000000000" pitchFamily="2" charset="0"/>
              </a:rPr>
              <a:t>Parity (P) and</a:t>
            </a:r>
          </a:p>
          <a:p>
            <a:pPr lvl="1">
              <a:buFont typeface="Symbol" panose="05050102010706020507" pitchFamily="18" charset="2"/>
              <a:buChar char=""/>
            </a:pPr>
            <a:r>
              <a:rPr lang="en-GB" sz="1800" dirty="0">
                <a:latin typeface="Merriweather" panose="00000500000000000000" pitchFamily="2" charset="0"/>
              </a:rPr>
              <a:t>Carry (CY).</a:t>
            </a:r>
          </a:p>
          <a:p>
            <a:pPr>
              <a:buFont typeface="Wingdings" panose="05000000000000000000" pitchFamily="2" charset="2"/>
              <a:buChar char="v"/>
            </a:pPr>
            <a:r>
              <a:rPr lang="en-GB" sz="2000" dirty="0">
                <a:latin typeface="Merriweather" panose="00000500000000000000" pitchFamily="2" charset="0"/>
              </a:rPr>
              <a:t>The state of flags indicates the result of arithmetic and logical operations, which in turn can be used for decision making processes. </a:t>
            </a:r>
          </a:p>
          <a:p>
            <a:pPr>
              <a:buFont typeface="Wingdings" panose="05000000000000000000" pitchFamily="2" charset="2"/>
              <a:buChar char="v"/>
            </a:pPr>
            <a:r>
              <a:rPr lang="en-GB" sz="2000" dirty="0">
                <a:latin typeface="Merriweather" panose="00000500000000000000" pitchFamily="2" charset="0"/>
              </a:rPr>
              <a:t>The different flags are described as:</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D7B91961-93A5-53F3-9FA7-84C3DD6C71D6}"/>
              </a:ext>
            </a:extLst>
          </p:cNvPr>
          <p:cNvSpPr>
            <a:spLocks noGrp="1"/>
          </p:cNvSpPr>
          <p:nvPr>
            <p:ph type="dt" sz="half" idx="10"/>
          </p:nvPr>
        </p:nvSpPr>
        <p:spPr/>
        <p:txBody>
          <a:bodyPr/>
          <a:lstStyle/>
          <a:p>
            <a:fld id="{6E5B1A32-F6DB-4A7F-8239-6A52686F4946}" type="datetime1">
              <a:rPr lang="en-US" smtClean="0"/>
              <a:t>10/2/2023</a:t>
            </a:fld>
            <a:endParaRPr lang="en-US"/>
          </a:p>
        </p:txBody>
      </p:sp>
      <p:sp>
        <p:nvSpPr>
          <p:cNvPr id="6" name="Slide Number Placeholder 5">
            <a:extLst>
              <a:ext uri="{FF2B5EF4-FFF2-40B4-BE49-F238E27FC236}">
                <a16:creationId xmlns:a16="http://schemas.microsoft.com/office/drawing/2014/main" id="{46AC9E87-5868-75F6-9259-5BFA60FEEF11}"/>
              </a:ext>
            </a:extLst>
          </p:cNvPr>
          <p:cNvSpPr>
            <a:spLocks noGrp="1"/>
          </p:cNvSpPr>
          <p:nvPr>
            <p:ph type="sldNum" sz="quarter" idx="12"/>
          </p:nvPr>
        </p:nvSpPr>
        <p:spPr/>
        <p:txBody>
          <a:bodyPr/>
          <a:lstStyle/>
          <a:p>
            <a:fld id="{8051FE7D-4AED-441C-958A-52748DFD726C}" type="slidenum">
              <a:rPr lang="en-US" smtClean="0"/>
              <a:t>11</a:t>
            </a:fld>
            <a:endParaRPr lang="en-US"/>
          </a:p>
        </p:txBody>
      </p:sp>
    </p:spTree>
    <p:extLst>
      <p:ext uri="{BB962C8B-B14F-4D97-AF65-F5344CB8AC3E}">
        <p14:creationId xmlns:p14="http://schemas.microsoft.com/office/powerpoint/2010/main" val="8107192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GB" sz="4400" b="1" dirty="0">
                <a:latin typeface="Merriweather" panose="00000500000000000000" pitchFamily="2" charset="0"/>
              </a:rPr>
              <a:t>Miscellaneous group </a:t>
            </a:r>
            <a:r>
              <a:rPr lang="en-GB" b="1" dirty="0">
                <a:latin typeface="Merriweather" panose="00000500000000000000" pitchFamily="2" charset="0"/>
              </a:rPr>
              <a:t>Instructions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89100"/>
            <a:ext cx="10515600" cy="4667250"/>
          </a:xfrm>
        </p:spPr>
        <p:txBody>
          <a:bodyPr>
            <a:normAutofit/>
          </a:bodyPr>
          <a:lstStyle/>
          <a:p>
            <a:pPr marL="0" indent="0">
              <a:buNone/>
            </a:pPr>
            <a:r>
              <a:rPr lang="en-GB" sz="2400" b="1" dirty="0">
                <a:solidFill>
                  <a:schemeClr val="accent6"/>
                </a:solidFill>
                <a:latin typeface="Merriweather" panose="00000500000000000000" pitchFamily="2" charset="0"/>
              </a:rPr>
              <a:t>Interrupt related Instructions;</a:t>
            </a:r>
          </a:p>
          <a:p>
            <a:pPr>
              <a:buFont typeface="Wingdings" panose="05000000000000000000" pitchFamily="2" charset="2"/>
              <a:buChar char="v"/>
            </a:pPr>
            <a:r>
              <a:rPr lang="en-GB" sz="2000" b="1" dirty="0">
                <a:latin typeface="Merriweather" panose="00000500000000000000" pitchFamily="2" charset="0"/>
              </a:rPr>
              <a:t>SIM</a:t>
            </a:r>
            <a:r>
              <a:rPr lang="en-GB" sz="2000" dirty="0">
                <a:latin typeface="Merriweather" panose="00000500000000000000" pitchFamily="2" charset="0"/>
              </a:rPr>
              <a:t> – Set Interrupt Mask</a:t>
            </a:r>
          </a:p>
          <a:p>
            <a:pPr>
              <a:buFont typeface="Wingdings" panose="05000000000000000000" pitchFamily="2" charset="2"/>
              <a:buChar char="v"/>
            </a:pPr>
            <a:r>
              <a:rPr lang="en-GB" sz="2000" b="1" dirty="0">
                <a:latin typeface="Merriweather" panose="00000500000000000000" pitchFamily="2" charset="0"/>
              </a:rPr>
              <a:t>RIM</a:t>
            </a:r>
            <a:r>
              <a:rPr lang="en-GB" sz="2000" dirty="0">
                <a:latin typeface="Merriweather" panose="00000500000000000000" pitchFamily="2" charset="0"/>
              </a:rPr>
              <a:t> – Read Interrupt Mask</a:t>
            </a:r>
          </a:p>
          <a:p>
            <a:pPr>
              <a:buFont typeface="Wingdings" panose="05000000000000000000" pitchFamily="2" charset="2"/>
              <a:buChar char="v"/>
            </a:pPr>
            <a:r>
              <a:rPr lang="en-GB" sz="2000" b="1" dirty="0">
                <a:latin typeface="Merriweather" panose="00000500000000000000" pitchFamily="2" charset="0"/>
              </a:rPr>
              <a:t>DI</a:t>
            </a:r>
            <a:r>
              <a:rPr lang="en-GB" sz="2000" dirty="0">
                <a:latin typeface="Merriweather" panose="00000500000000000000" pitchFamily="2" charset="0"/>
              </a:rPr>
              <a:t> – Disable Interrupt</a:t>
            </a:r>
          </a:p>
          <a:p>
            <a:pPr>
              <a:buFont typeface="Wingdings" panose="05000000000000000000" pitchFamily="2" charset="2"/>
              <a:buChar char="v"/>
            </a:pPr>
            <a:r>
              <a:rPr lang="en-GB" sz="2000" b="1" dirty="0">
                <a:latin typeface="Merriweather" panose="00000500000000000000" pitchFamily="2" charset="0"/>
              </a:rPr>
              <a:t>EI</a:t>
            </a:r>
            <a:r>
              <a:rPr lang="en-GB" sz="2000" dirty="0">
                <a:latin typeface="Merriweather" panose="00000500000000000000" pitchFamily="2" charset="0"/>
              </a:rPr>
              <a:t> – Enable Interrupt</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110</a:t>
            </a:fld>
            <a:endParaRPr lang="en-US"/>
          </a:p>
        </p:txBody>
      </p:sp>
    </p:spTree>
    <p:extLst>
      <p:ext uri="{BB962C8B-B14F-4D97-AF65-F5344CB8AC3E}">
        <p14:creationId xmlns:p14="http://schemas.microsoft.com/office/powerpoint/2010/main" val="2542495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71B7D6-2E3E-CE94-F4A5-4C09D317AE27}"/>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C80E3505-46F7-EFF8-4F15-D38A3B1CAF5F}"/>
              </a:ext>
            </a:extLst>
          </p:cNvPr>
          <p:cNvSpPr>
            <a:spLocks noGrp="1"/>
          </p:cNvSpPr>
          <p:nvPr>
            <p:ph type="sldNum" sz="quarter" idx="12"/>
          </p:nvPr>
        </p:nvSpPr>
        <p:spPr/>
        <p:txBody>
          <a:bodyPr/>
          <a:lstStyle/>
          <a:p>
            <a:fld id="{8051FE7D-4AED-441C-958A-52748DFD726C}" type="slidenum">
              <a:rPr lang="en-US" smtClean="0"/>
              <a:t>111</a:t>
            </a:fld>
            <a:endParaRPr lang="en-US"/>
          </a:p>
        </p:txBody>
      </p:sp>
      <p:pic>
        <p:nvPicPr>
          <p:cNvPr id="9" name="Picture 8">
            <a:extLst>
              <a:ext uri="{FF2B5EF4-FFF2-40B4-BE49-F238E27FC236}">
                <a16:creationId xmlns:a16="http://schemas.microsoft.com/office/drawing/2014/main" id="{DD6EBEBE-8516-6BB3-8C7E-9A1EDAD77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9109896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GB" sz="4400" b="1" dirty="0">
                <a:latin typeface="Merriweather" panose="00000500000000000000" pitchFamily="2" charset="0"/>
              </a:rPr>
              <a:t>Miscellaneous group </a:t>
            </a:r>
            <a:r>
              <a:rPr lang="en-GB" b="1" dirty="0">
                <a:latin typeface="Merriweather" panose="00000500000000000000" pitchFamily="2" charset="0"/>
              </a:rPr>
              <a:t>Instructions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90688"/>
            <a:ext cx="10515600" cy="4665662"/>
          </a:xfrm>
        </p:spPr>
        <p:txBody>
          <a:bodyPr>
            <a:normAutofit/>
          </a:bodyPr>
          <a:lstStyle/>
          <a:p>
            <a:pPr marL="0" indent="0">
              <a:buNone/>
            </a:pPr>
            <a:r>
              <a:rPr lang="en-GB" sz="2400" b="1" dirty="0">
                <a:solidFill>
                  <a:schemeClr val="accent6"/>
                </a:solidFill>
                <a:latin typeface="Merriweather" panose="00000500000000000000" pitchFamily="2" charset="0"/>
              </a:rPr>
              <a:t>Interrupt related Instructions;</a:t>
            </a:r>
          </a:p>
          <a:p>
            <a:pPr marL="457200" indent="-457200">
              <a:buFont typeface="+mj-lt"/>
              <a:buAutoNum type="arabicPeriod"/>
            </a:pPr>
            <a:r>
              <a:rPr lang="en-GB" sz="2400" b="1" u="sng" dirty="0">
                <a:latin typeface="Merriweather" panose="00000500000000000000" pitchFamily="2" charset="0"/>
              </a:rPr>
              <a:t>DI:</a:t>
            </a:r>
            <a:r>
              <a:rPr lang="en-GB" sz="2400" u="sng" dirty="0">
                <a:latin typeface="Merriweather" panose="00000500000000000000" pitchFamily="2" charset="0"/>
              </a:rPr>
              <a:t> Disable Interrupts</a:t>
            </a:r>
          </a:p>
          <a:p>
            <a:pPr>
              <a:buFont typeface="Wingdings" panose="05000000000000000000" pitchFamily="2" charset="2"/>
              <a:buChar char="v"/>
            </a:pPr>
            <a:endParaRPr lang="en-GB" sz="2000" dirty="0">
              <a:latin typeface="Merriweather" panose="00000500000000000000" pitchFamily="2" charset="0"/>
            </a:endParaRPr>
          </a:p>
          <a:p>
            <a:pPr>
              <a:buFont typeface="Wingdings" panose="05000000000000000000" pitchFamily="2" charset="2"/>
              <a:buChar char="v"/>
            </a:pPr>
            <a:endParaRPr lang="en-GB" sz="2000" dirty="0">
              <a:latin typeface="Merriweather" panose="00000500000000000000" pitchFamily="2" charset="0"/>
            </a:endParaRPr>
          </a:p>
          <a:p>
            <a:pPr lvl="1">
              <a:buFont typeface="Wingdings" panose="05000000000000000000" pitchFamily="2" charset="2"/>
              <a:buChar char="q"/>
            </a:pPr>
            <a:r>
              <a:rPr lang="en-GB" sz="2000" dirty="0">
                <a:latin typeface="Merriweather" panose="00000500000000000000" pitchFamily="2" charset="0"/>
              </a:rPr>
              <a:t>The Interrupt Enable flipflop is reset and all the interrupts except the TRAP are disabled.</a:t>
            </a:r>
          </a:p>
          <a:p>
            <a:pPr lvl="1">
              <a:buFont typeface="Wingdings" panose="05000000000000000000" pitchFamily="2" charset="2"/>
              <a:buChar char="q"/>
            </a:pPr>
            <a:r>
              <a:rPr lang="en-GB" sz="2000" dirty="0">
                <a:latin typeface="Merriweather" panose="00000500000000000000" pitchFamily="2" charset="0"/>
              </a:rPr>
              <a:t>No flags are affected.</a:t>
            </a:r>
          </a:p>
          <a:p>
            <a:pPr lvl="1">
              <a:buFont typeface="Wingdings" panose="05000000000000000000" pitchFamily="2" charset="2"/>
              <a:buChar char="q"/>
            </a:pPr>
            <a:r>
              <a:rPr lang="en-GB" sz="2000" dirty="0">
                <a:latin typeface="Merriweather" panose="00000500000000000000" pitchFamily="2" charset="0"/>
              </a:rPr>
              <a:t>This instruction is commonly used when the execution of a code sequence cannot be interrupted.</a:t>
            </a:r>
          </a:p>
          <a:p>
            <a:pPr lvl="1">
              <a:buFont typeface="Wingdings" panose="05000000000000000000" pitchFamily="2" charset="2"/>
              <a:buChar char="q"/>
            </a:pPr>
            <a:r>
              <a:rPr lang="en-GB" sz="2000" dirty="0">
                <a:latin typeface="Merriweather" panose="00000500000000000000" pitchFamily="2" charset="0"/>
              </a:rPr>
              <a:t>For example, in critical time delays, this instruction is used at the beginning of the program and the interrupts are enabled at the end of the program. </a:t>
            </a:r>
          </a:p>
          <a:p>
            <a:pPr lvl="1">
              <a:buFont typeface="Wingdings" panose="05000000000000000000" pitchFamily="2" charset="2"/>
              <a:buChar char="q"/>
            </a:pPr>
            <a:r>
              <a:rPr lang="en-GB" sz="2000" dirty="0">
                <a:latin typeface="Merriweather" panose="00000500000000000000" pitchFamily="2" charset="0"/>
              </a:rPr>
              <a:t>The 8085 TRAP cannot be disabled.</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112</a:t>
            </a:fld>
            <a:endParaRPr lang="en-US"/>
          </a:p>
        </p:txBody>
      </p:sp>
      <p:graphicFrame>
        <p:nvGraphicFramePr>
          <p:cNvPr id="6" name="Table 6">
            <a:extLst>
              <a:ext uri="{FF2B5EF4-FFF2-40B4-BE49-F238E27FC236}">
                <a16:creationId xmlns:a16="http://schemas.microsoft.com/office/drawing/2014/main" id="{3EBC1668-358D-7476-388E-B71331BC9396}"/>
              </a:ext>
            </a:extLst>
          </p:cNvPr>
          <p:cNvGraphicFramePr>
            <a:graphicFrameLocks noGrp="1"/>
          </p:cNvGraphicFramePr>
          <p:nvPr>
            <p:extLst>
              <p:ext uri="{D42A27DB-BD31-4B8C-83A1-F6EECF244321}">
                <p14:modId xmlns:p14="http://schemas.microsoft.com/office/powerpoint/2010/main" val="3460199497"/>
              </p:ext>
            </p:extLst>
          </p:nvPr>
        </p:nvGraphicFramePr>
        <p:xfrm>
          <a:off x="1420091" y="2506902"/>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552281585"/>
                    </a:ext>
                  </a:extLst>
                </a:gridCol>
                <a:gridCol w="1354667">
                  <a:extLst>
                    <a:ext uri="{9D8B030D-6E8A-4147-A177-3AD203B41FA5}">
                      <a16:colId xmlns:a16="http://schemas.microsoft.com/office/drawing/2014/main" val="2292746275"/>
                    </a:ext>
                  </a:extLst>
                </a:gridCol>
                <a:gridCol w="1354667">
                  <a:extLst>
                    <a:ext uri="{9D8B030D-6E8A-4147-A177-3AD203B41FA5}">
                      <a16:colId xmlns:a16="http://schemas.microsoft.com/office/drawing/2014/main" val="3048199644"/>
                    </a:ext>
                  </a:extLst>
                </a:gridCol>
                <a:gridCol w="1354667">
                  <a:extLst>
                    <a:ext uri="{9D8B030D-6E8A-4147-A177-3AD203B41FA5}">
                      <a16:colId xmlns:a16="http://schemas.microsoft.com/office/drawing/2014/main" val="3750637378"/>
                    </a:ext>
                  </a:extLst>
                </a:gridCol>
                <a:gridCol w="1354667">
                  <a:extLst>
                    <a:ext uri="{9D8B030D-6E8A-4147-A177-3AD203B41FA5}">
                      <a16:colId xmlns:a16="http://schemas.microsoft.com/office/drawing/2014/main" val="406505263"/>
                    </a:ext>
                  </a:extLst>
                </a:gridCol>
                <a:gridCol w="1354667">
                  <a:extLst>
                    <a:ext uri="{9D8B030D-6E8A-4147-A177-3AD203B41FA5}">
                      <a16:colId xmlns:a16="http://schemas.microsoft.com/office/drawing/2014/main" val="765257312"/>
                    </a:ext>
                  </a:extLst>
                </a:gridCol>
              </a:tblGrid>
              <a:tr h="370840">
                <a:tc>
                  <a:txBody>
                    <a:bodyPr/>
                    <a:lstStyle/>
                    <a:p>
                      <a:pPr algn="ctr"/>
                      <a:r>
                        <a:rPr lang="en-US" b="0" dirty="0"/>
                        <a:t>Opcode</a:t>
                      </a:r>
                    </a:p>
                  </a:txBody>
                  <a:tcPr anchor="ctr"/>
                </a:tc>
                <a:tc>
                  <a:txBody>
                    <a:bodyPr/>
                    <a:lstStyle/>
                    <a:p>
                      <a:pPr algn="ctr"/>
                      <a:r>
                        <a:rPr lang="en-US" b="0" dirty="0"/>
                        <a:t>Operand</a:t>
                      </a:r>
                    </a:p>
                  </a:txBody>
                  <a:tcPr anchor="ctr"/>
                </a:tc>
                <a:tc>
                  <a:txBody>
                    <a:bodyPr/>
                    <a:lstStyle/>
                    <a:p>
                      <a:pPr algn="ctr"/>
                      <a:r>
                        <a:rPr lang="en-US" b="0" dirty="0"/>
                        <a:t>Bytes</a:t>
                      </a:r>
                    </a:p>
                  </a:txBody>
                  <a:tcPr anchor="ctr"/>
                </a:tc>
                <a:tc>
                  <a:txBody>
                    <a:bodyPr/>
                    <a:lstStyle/>
                    <a:p>
                      <a:pPr algn="ctr"/>
                      <a:r>
                        <a:rPr lang="en-US" b="0" dirty="0"/>
                        <a:t>M-Cycles</a:t>
                      </a:r>
                    </a:p>
                  </a:txBody>
                  <a:tcPr anchor="ctr"/>
                </a:tc>
                <a:tc>
                  <a:txBody>
                    <a:bodyPr/>
                    <a:lstStyle/>
                    <a:p>
                      <a:pPr algn="ctr"/>
                      <a:r>
                        <a:rPr lang="en-US" b="0" dirty="0"/>
                        <a:t>T-States</a:t>
                      </a:r>
                    </a:p>
                  </a:txBody>
                  <a:tcPr anchor="ctr"/>
                </a:tc>
                <a:tc>
                  <a:txBody>
                    <a:bodyPr/>
                    <a:lstStyle/>
                    <a:p>
                      <a:pPr algn="ctr"/>
                      <a:r>
                        <a:rPr lang="en-US" b="0" dirty="0"/>
                        <a:t>Hex Code</a:t>
                      </a:r>
                    </a:p>
                  </a:txBody>
                  <a:tcPr anchor="ctr"/>
                </a:tc>
                <a:extLst>
                  <a:ext uri="{0D108BD9-81ED-4DB2-BD59-A6C34878D82A}">
                    <a16:rowId xmlns:a16="http://schemas.microsoft.com/office/drawing/2014/main" val="3286208492"/>
                  </a:ext>
                </a:extLst>
              </a:tr>
              <a:tr h="370840">
                <a:tc>
                  <a:txBody>
                    <a:bodyPr/>
                    <a:lstStyle/>
                    <a:p>
                      <a:pPr algn="ctr"/>
                      <a:r>
                        <a:rPr lang="en-US" dirty="0"/>
                        <a:t>DI</a:t>
                      </a:r>
                    </a:p>
                  </a:txBody>
                  <a:tcPr anchor="ctr"/>
                </a:tc>
                <a:tc>
                  <a:txBody>
                    <a:bodyPr/>
                    <a:lstStyle/>
                    <a:p>
                      <a:pPr algn="ctr"/>
                      <a:r>
                        <a:rPr lang="en-US" dirty="0"/>
                        <a:t>None</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4</a:t>
                      </a:r>
                    </a:p>
                  </a:txBody>
                  <a:tcPr anchor="ctr"/>
                </a:tc>
                <a:tc>
                  <a:txBody>
                    <a:bodyPr/>
                    <a:lstStyle/>
                    <a:p>
                      <a:pPr algn="ctr"/>
                      <a:r>
                        <a:rPr lang="en-US" dirty="0"/>
                        <a:t>F3</a:t>
                      </a:r>
                    </a:p>
                  </a:txBody>
                  <a:tcPr anchor="ctr"/>
                </a:tc>
                <a:extLst>
                  <a:ext uri="{0D108BD9-81ED-4DB2-BD59-A6C34878D82A}">
                    <a16:rowId xmlns:a16="http://schemas.microsoft.com/office/drawing/2014/main" val="2534177278"/>
                  </a:ext>
                </a:extLst>
              </a:tr>
            </a:tbl>
          </a:graphicData>
        </a:graphic>
      </p:graphicFrame>
    </p:spTree>
    <p:extLst>
      <p:ext uri="{BB962C8B-B14F-4D97-AF65-F5344CB8AC3E}">
        <p14:creationId xmlns:p14="http://schemas.microsoft.com/office/powerpoint/2010/main" val="31066422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GB" sz="4400" b="1" dirty="0">
                <a:latin typeface="Merriweather" panose="00000500000000000000" pitchFamily="2" charset="0"/>
              </a:rPr>
              <a:t>Miscellaneous group </a:t>
            </a:r>
            <a:r>
              <a:rPr lang="en-GB" b="1" dirty="0">
                <a:latin typeface="Merriweather" panose="00000500000000000000" pitchFamily="2" charset="0"/>
              </a:rPr>
              <a:t>Instructions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90688"/>
            <a:ext cx="10515600" cy="4665662"/>
          </a:xfrm>
        </p:spPr>
        <p:txBody>
          <a:bodyPr>
            <a:normAutofit/>
          </a:bodyPr>
          <a:lstStyle/>
          <a:p>
            <a:pPr marL="0" indent="0">
              <a:buNone/>
            </a:pPr>
            <a:r>
              <a:rPr lang="en-GB" sz="2400" b="1" dirty="0">
                <a:solidFill>
                  <a:schemeClr val="accent6"/>
                </a:solidFill>
                <a:latin typeface="Merriweather" panose="00000500000000000000" pitchFamily="2" charset="0"/>
              </a:rPr>
              <a:t>Interrupt related Instructions;</a:t>
            </a:r>
          </a:p>
          <a:p>
            <a:pPr marL="457200" indent="-457200">
              <a:buFont typeface="+mj-lt"/>
              <a:buAutoNum type="arabicPeriod" startAt="2"/>
            </a:pPr>
            <a:r>
              <a:rPr lang="en-GB" sz="2400" b="1" u="sng" dirty="0">
                <a:latin typeface="Merriweather" panose="00000500000000000000" pitchFamily="2" charset="0"/>
              </a:rPr>
              <a:t>EI:</a:t>
            </a:r>
            <a:r>
              <a:rPr lang="en-GB" sz="2400" u="sng" dirty="0">
                <a:latin typeface="Merriweather" panose="00000500000000000000" pitchFamily="2" charset="0"/>
              </a:rPr>
              <a:t> Enable Interrupts</a:t>
            </a:r>
          </a:p>
          <a:p>
            <a:pPr>
              <a:buFont typeface="Wingdings" panose="05000000000000000000" pitchFamily="2" charset="2"/>
              <a:buChar char="v"/>
            </a:pPr>
            <a:endParaRPr lang="en-GB" sz="2000" dirty="0">
              <a:latin typeface="Merriweather" panose="00000500000000000000" pitchFamily="2" charset="0"/>
            </a:endParaRPr>
          </a:p>
          <a:p>
            <a:pPr>
              <a:buFont typeface="Wingdings" panose="05000000000000000000" pitchFamily="2" charset="2"/>
              <a:buChar char="v"/>
            </a:pPr>
            <a:endParaRPr lang="en-GB" sz="2000" dirty="0">
              <a:latin typeface="Merriweather" panose="00000500000000000000" pitchFamily="2" charset="0"/>
            </a:endParaRPr>
          </a:p>
          <a:p>
            <a:pPr lvl="1">
              <a:buFont typeface="Wingdings" panose="05000000000000000000" pitchFamily="2" charset="2"/>
              <a:buChar char="q"/>
            </a:pPr>
            <a:r>
              <a:rPr lang="en-GB" sz="2000" dirty="0">
                <a:latin typeface="Merriweather" panose="00000500000000000000" pitchFamily="2" charset="0"/>
              </a:rPr>
              <a:t>The Interrupt Enable flipflop is set and all the interrupts enabled.</a:t>
            </a:r>
          </a:p>
          <a:p>
            <a:pPr lvl="1">
              <a:buFont typeface="Wingdings" panose="05000000000000000000" pitchFamily="2" charset="2"/>
              <a:buChar char="q"/>
            </a:pPr>
            <a:r>
              <a:rPr lang="en-GB" sz="2000" dirty="0">
                <a:latin typeface="Merriweather" panose="00000500000000000000" pitchFamily="2" charset="0"/>
              </a:rPr>
              <a:t>No flags are affected.</a:t>
            </a:r>
          </a:p>
          <a:p>
            <a:pPr lvl="1">
              <a:buFont typeface="Wingdings" panose="05000000000000000000" pitchFamily="2" charset="2"/>
              <a:buChar char="q"/>
            </a:pPr>
            <a:r>
              <a:rPr lang="en-GB" sz="2000" dirty="0">
                <a:latin typeface="Merriweather" panose="00000500000000000000" pitchFamily="2" charset="0"/>
              </a:rPr>
              <a:t>After a system reset or the acknowledgement of an interrupt, the Interrupt Enable flip-flop is reset, thus disabling the interrupts.</a:t>
            </a:r>
          </a:p>
          <a:p>
            <a:pPr lvl="1">
              <a:buFont typeface="Wingdings" panose="05000000000000000000" pitchFamily="2" charset="2"/>
              <a:buChar char="q"/>
            </a:pPr>
            <a:r>
              <a:rPr lang="en-GB" sz="2000" dirty="0">
                <a:latin typeface="Merriweather" panose="00000500000000000000" pitchFamily="2" charset="0"/>
              </a:rPr>
              <a:t>This instruction is necessary to reenable the interrupts (except TRAP). </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113</a:t>
            </a:fld>
            <a:endParaRPr lang="en-US"/>
          </a:p>
        </p:txBody>
      </p:sp>
      <p:graphicFrame>
        <p:nvGraphicFramePr>
          <p:cNvPr id="6" name="Table 6">
            <a:extLst>
              <a:ext uri="{FF2B5EF4-FFF2-40B4-BE49-F238E27FC236}">
                <a16:creationId xmlns:a16="http://schemas.microsoft.com/office/drawing/2014/main" id="{3EBC1668-358D-7476-388E-B71331BC9396}"/>
              </a:ext>
            </a:extLst>
          </p:cNvPr>
          <p:cNvGraphicFramePr>
            <a:graphicFrameLocks noGrp="1"/>
          </p:cNvGraphicFramePr>
          <p:nvPr>
            <p:extLst>
              <p:ext uri="{D42A27DB-BD31-4B8C-83A1-F6EECF244321}">
                <p14:modId xmlns:p14="http://schemas.microsoft.com/office/powerpoint/2010/main" val="1237745110"/>
              </p:ext>
            </p:extLst>
          </p:nvPr>
        </p:nvGraphicFramePr>
        <p:xfrm>
          <a:off x="1420091" y="2506902"/>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552281585"/>
                    </a:ext>
                  </a:extLst>
                </a:gridCol>
                <a:gridCol w="1354667">
                  <a:extLst>
                    <a:ext uri="{9D8B030D-6E8A-4147-A177-3AD203B41FA5}">
                      <a16:colId xmlns:a16="http://schemas.microsoft.com/office/drawing/2014/main" val="2292746275"/>
                    </a:ext>
                  </a:extLst>
                </a:gridCol>
                <a:gridCol w="1354667">
                  <a:extLst>
                    <a:ext uri="{9D8B030D-6E8A-4147-A177-3AD203B41FA5}">
                      <a16:colId xmlns:a16="http://schemas.microsoft.com/office/drawing/2014/main" val="3048199644"/>
                    </a:ext>
                  </a:extLst>
                </a:gridCol>
                <a:gridCol w="1354667">
                  <a:extLst>
                    <a:ext uri="{9D8B030D-6E8A-4147-A177-3AD203B41FA5}">
                      <a16:colId xmlns:a16="http://schemas.microsoft.com/office/drawing/2014/main" val="3750637378"/>
                    </a:ext>
                  </a:extLst>
                </a:gridCol>
                <a:gridCol w="1354667">
                  <a:extLst>
                    <a:ext uri="{9D8B030D-6E8A-4147-A177-3AD203B41FA5}">
                      <a16:colId xmlns:a16="http://schemas.microsoft.com/office/drawing/2014/main" val="406505263"/>
                    </a:ext>
                  </a:extLst>
                </a:gridCol>
                <a:gridCol w="1354667">
                  <a:extLst>
                    <a:ext uri="{9D8B030D-6E8A-4147-A177-3AD203B41FA5}">
                      <a16:colId xmlns:a16="http://schemas.microsoft.com/office/drawing/2014/main" val="765257312"/>
                    </a:ext>
                  </a:extLst>
                </a:gridCol>
              </a:tblGrid>
              <a:tr h="370840">
                <a:tc>
                  <a:txBody>
                    <a:bodyPr/>
                    <a:lstStyle/>
                    <a:p>
                      <a:pPr algn="ctr"/>
                      <a:r>
                        <a:rPr lang="en-US" b="0" dirty="0"/>
                        <a:t>Opcode</a:t>
                      </a:r>
                    </a:p>
                  </a:txBody>
                  <a:tcPr anchor="ctr"/>
                </a:tc>
                <a:tc>
                  <a:txBody>
                    <a:bodyPr/>
                    <a:lstStyle/>
                    <a:p>
                      <a:pPr algn="ctr"/>
                      <a:r>
                        <a:rPr lang="en-US" b="0" dirty="0"/>
                        <a:t>Operand</a:t>
                      </a:r>
                    </a:p>
                  </a:txBody>
                  <a:tcPr anchor="ctr"/>
                </a:tc>
                <a:tc>
                  <a:txBody>
                    <a:bodyPr/>
                    <a:lstStyle/>
                    <a:p>
                      <a:pPr algn="ctr"/>
                      <a:r>
                        <a:rPr lang="en-US" b="0" dirty="0"/>
                        <a:t>Bytes</a:t>
                      </a:r>
                    </a:p>
                  </a:txBody>
                  <a:tcPr anchor="ctr"/>
                </a:tc>
                <a:tc>
                  <a:txBody>
                    <a:bodyPr/>
                    <a:lstStyle/>
                    <a:p>
                      <a:pPr algn="ctr"/>
                      <a:r>
                        <a:rPr lang="en-US" b="0" dirty="0"/>
                        <a:t>M-Cycles</a:t>
                      </a:r>
                    </a:p>
                  </a:txBody>
                  <a:tcPr anchor="ctr"/>
                </a:tc>
                <a:tc>
                  <a:txBody>
                    <a:bodyPr/>
                    <a:lstStyle/>
                    <a:p>
                      <a:pPr algn="ctr"/>
                      <a:r>
                        <a:rPr lang="en-US" b="0" dirty="0"/>
                        <a:t>T-States</a:t>
                      </a:r>
                    </a:p>
                  </a:txBody>
                  <a:tcPr anchor="ctr"/>
                </a:tc>
                <a:tc>
                  <a:txBody>
                    <a:bodyPr/>
                    <a:lstStyle/>
                    <a:p>
                      <a:pPr algn="ctr"/>
                      <a:r>
                        <a:rPr lang="en-US" b="0" dirty="0"/>
                        <a:t>Hex Code</a:t>
                      </a:r>
                    </a:p>
                  </a:txBody>
                  <a:tcPr anchor="ctr"/>
                </a:tc>
                <a:extLst>
                  <a:ext uri="{0D108BD9-81ED-4DB2-BD59-A6C34878D82A}">
                    <a16:rowId xmlns:a16="http://schemas.microsoft.com/office/drawing/2014/main" val="3286208492"/>
                  </a:ext>
                </a:extLst>
              </a:tr>
              <a:tr h="370840">
                <a:tc>
                  <a:txBody>
                    <a:bodyPr/>
                    <a:lstStyle/>
                    <a:p>
                      <a:pPr algn="ctr"/>
                      <a:r>
                        <a:rPr lang="en-US" dirty="0"/>
                        <a:t>EI</a:t>
                      </a:r>
                    </a:p>
                  </a:txBody>
                  <a:tcPr anchor="ctr"/>
                </a:tc>
                <a:tc>
                  <a:txBody>
                    <a:bodyPr/>
                    <a:lstStyle/>
                    <a:p>
                      <a:pPr algn="ctr"/>
                      <a:r>
                        <a:rPr lang="en-US" dirty="0"/>
                        <a:t>None</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4</a:t>
                      </a:r>
                    </a:p>
                  </a:txBody>
                  <a:tcPr anchor="ctr"/>
                </a:tc>
                <a:tc>
                  <a:txBody>
                    <a:bodyPr/>
                    <a:lstStyle/>
                    <a:p>
                      <a:pPr algn="ctr"/>
                      <a:r>
                        <a:rPr lang="en-US" dirty="0"/>
                        <a:t>FB</a:t>
                      </a:r>
                    </a:p>
                  </a:txBody>
                  <a:tcPr anchor="ctr"/>
                </a:tc>
                <a:extLst>
                  <a:ext uri="{0D108BD9-81ED-4DB2-BD59-A6C34878D82A}">
                    <a16:rowId xmlns:a16="http://schemas.microsoft.com/office/drawing/2014/main" val="2534177278"/>
                  </a:ext>
                </a:extLst>
              </a:tr>
            </a:tbl>
          </a:graphicData>
        </a:graphic>
      </p:graphicFrame>
    </p:spTree>
    <p:extLst>
      <p:ext uri="{BB962C8B-B14F-4D97-AF65-F5344CB8AC3E}">
        <p14:creationId xmlns:p14="http://schemas.microsoft.com/office/powerpoint/2010/main" val="1524858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GB" sz="4400" b="1" dirty="0">
                <a:latin typeface="Merriweather" panose="00000500000000000000" pitchFamily="2" charset="0"/>
              </a:rPr>
              <a:t>Miscellaneous group </a:t>
            </a:r>
            <a:r>
              <a:rPr lang="en-GB" b="1" dirty="0">
                <a:latin typeface="Merriweather" panose="00000500000000000000" pitchFamily="2" charset="0"/>
              </a:rPr>
              <a:t>Instructions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89100"/>
            <a:ext cx="10515600" cy="4667250"/>
          </a:xfrm>
        </p:spPr>
        <p:txBody>
          <a:bodyPr>
            <a:normAutofit/>
          </a:bodyPr>
          <a:lstStyle/>
          <a:p>
            <a:pPr marL="0" indent="0">
              <a:buNone/>
            </a:pPr>
            <a:r>
              <a:rPr lang="en-GB" sz="2400" b="1" dirty="0">
                <a:solidFill>
                  <a:schemeClr val="accent6"/>
                </a:solidFill>
                <a:latin typeface="Merriweather" panose="00000500000000000000" pitchFamily="2" charset="0"/>
              </a:rPr>
              <a:t>Machine Control Instructions;</a:t>
            </a:r>
          </a:p>
          <a:p>
            <a:pPr>
              <a:buFont typeface="Wingdings" panose="05000000000000000000" pitchFamily="2" charset="2"/>
              <a:buChar char="v"/>
            </a:pPr>
            <a:r>
              <a:rPr lang="en-GB" sz="2000" b="1" dirty="0">
                <a:latin typeface="Merriweather" panose="00000500000000000000" pitchFamily="2" charset="0"/>
              </a:rPr>
              <a:t>NOP – </a:t>
            </a:r>
            <a:r>
              <a:rPr lang="en-GB" sz="2000" dirty="0">
                <a:latin typeface="Merriweather" panose="00000500000000000000" pitchFamily="2" charset="0"/>
              </a:rPr>
              <a:t>No Operation</a:t>
            </a:r>
          </a:p>
          <a:p>
            <a:pPr>
              <a:buFont typeface="Wingdings" panose="05000000000000000000" pitchFamily="2" charset="2"/>
              <a:buChar char="v"/>
            </a:pPr>
            <a:r>
              <a:rPr lang="en-GB" sz="2000" b="1" dirty="0">
                <a:latin typeface="Merriweather" panose="00000500000000000000" pitchFamily="2" charset="0"/>
              </a:rPr>
              <a:t>HLT – </a:t>
            </a:r>
            <a:r>
              <a:rPr lang="en-GB" sz="2000" dirty="0">
                <a:latin typeface="Merriweather" panose="00000500000000000000" pitchFamily="2" charset="0"/>
              </a:rPr>
              <a:t>Halt the program</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114</a:t>
            </a:fld>
            <a:endParaRPr lang="en-US"/>
          </a:p>
        </p:txBody>
      </p:sp>
    </p:spTree>
    <p:extLst>
      <p:ext uri="{BB962C8B-B14F-4D97-AF65-F5344CB8AC3E}">
        <p14:creationId xmlns:p14="http://schemas.microsoft.com/office/powerpoint/2010/main" val="8193766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5"/>
            <a:ext cx="10515600" cy="958850"/>
          </a:xfrm>
        </p:spPr>
        <p:txBody>
          <a:bodyPr/>
          <a:lstStyle/>
          <a:p>
            <a:r>
              <a:rPr lang="en-GB" sz="4400" b="1" dirty="0">
                <a:latin typeface="Merriweather" panose="00000500000000000000" pitchFamily="2" charset="0"/>
              </a:rPr>
              <a:t>Miscellaneous group </a:t>
            </a:r>
            <a:r>
              <a:rPr lang="en-GB" b="1" dirty="0">
                <a:latin typeface="Merriweather" panose="00000500000000000000" pitchFamily="2" charset="0"/>
              </a:rPr>
              <a:t>Instructions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095375"/>
            <a:ext cx="10515600" cy="5626100"/>
          </a:xfrm>
        </p:spPr>
        <p:txBody>
          <a:bodyPr>
            <a:normAutofit/>
          </a:bodyPr>
          <a:lstStyle/>
          <a:p>
            <a:pPr>
              <a:buFont typeface="Wingdings" panose="05000000000000000000" pitchFamily="2" charset="2"/>
              <a:buChar char="v"/>
            </a:pPr>
            <a:r>
              <a:rPr lang="en-GB" sz="2000" b="1" dirty="0">
                <a:latin typeface="Merriweather" panose="00000500000000000000" pitchFamily="2" charset="0"/>
              </a:rPr>
              <a:t>HLT: Halt and Enter Wait State</a:t>
            </a:r>
          </a:p>
          <a:p>
            <a:pPr lvl="1">
              <a:buFont typeface="Wingdings" panose="05000000000000000000" pitchFamily="2" charset="2"/>
              <a:buChar char="q"/>
            </a:pPr>
            <a:endParaRPr lang="en-GB" sz="1600" b="1" dirty="0">
              <a:latin typeface="Merriweather" panose="00000500000000000000" pitchFamily="2" charset="0"/>
            </a:endParaRPr>
          </a:p>
          <a:p>
            <a:pPr lvl="1">
              <a:buFont typeface="Wingdings" panose="05000000000000000000" pitchFamily="2" charset="2"/>
              <a:buChar char="q"/>
            </a:pPr>
            <a:endParaRPr lang="en-GB" sz="1600" b="1" dirty="0">
              <a:latin typeface="Merriweather" panose="00000500000000000000" pitchFamily="2" charset="0"/>
            </a:endParaRPr>
          </a:p>
          <a:p>
            <a:pPr lvl="1">
              <a:buFont typeface="Wingdings" panose="05000000000000000000" pitchFamily="2" charset="2"/>
              <a:buChar char="q"/>
            </a:pPr>
            <a:endParaRPr lang="en-GB" sz="1600" b="1" dirty="0">
              <a:latin typeface="Merriweather" panose="00000500000000000000" pitchFamily="2" charset="0"/>
            </a:endParaRPr>
          </a:p>
          <a:p>
            <a:pPr lvl="1">
              <a:buFont typeface="Wingdings" panose="05000000000000000000" pitchFamily="2" charset="2"/>
              <a:buChar char="q"/>
            </a:pPr>
            <a:r>
              <a:rPr lang="en-GB" sz="1800" dirty="0">
                <a:latin typeface="Merriweather" panose="00000500000000000000" pitchFamily="2" charset="0"/>
              </a:rPr>
              <a:t>The MPU finishes the current instruction and halts any further execution </a:t>
            </a:r>
          </a:p>
          <a:p>
            <a:pPr lvl="1">
              <a:buFont typeface="Wingdings" panose="05000000000000000000" pitchFamily="2" charset="2"/>
              <a:buChar char="q"/>
            </a:pPr>
            <a:r>
              <a:rPr lang="en-GB" sz="1800" dirty="0">
                <a:latin typeface="Merriweather" panose="00000500000000000000" pitchFamily="2" charset="0"/>
              </a:rPr>
              <a:t>The MPU enters the Halt Acknowledge machine cycle and Wait states are inserted in every clock period. The address and data bus are placed in the high impedance state.</a:t>
            </a:r>
          </a:p>
          <a:p>
            <a:pPr lvl="1">
              <a:buFont typeface="Wingdings" panose="05000000000000000000" pitchFamily="2" charset="2"/>
              <a:buChar char="q"/>
            </a:pPr>
            <a:r>
              <a:rPr lang="en-GB" sz="1800" dirty="0">
                <a:latin typeface="Merriweather" panose="00000500000000000000" pitchFamily="2" charset="0"/>
              </a:rPr>
              <a:t>The contents of the registers are unaffected during HLT state.</a:t>
            </a:r>
          </a:p>
          <a:p>
            <a:pPr lvl="1">
              <a:buFont typeface="Wingdings" panose="05000000000000000000" pitchFamily="2" charset="2"/>
              <a:buChar char="q"/>
            </a:pPr>
            <a:r>
              <a:rPr lang="en-GB" sz="1800" dirty="0">
                <a:latin typeface="Merriweather" panose="00000500000000000000" pitchFamily="2" charset="0"/>
              </a:rPr>
              <a:t>An interrupt or reset is necessary to exit from the Halt state.</a:t>
            </a:r>
          </a:p>
          <a:p>
            <a:pPr lvl="1">
              <a:buFont typeface="Wingdings" panose="05000000000000000000" pitchFamily="2" charset="2"/>
              <a:buChar char="q"/>
            </a:pPr>
            <a:r>
              <a:rPr lang="en-GB" sz="1800" dirty="0">
                <a:latin typeface="Merriweather" panose="00000500000000000000" pitchFamily="2" charset="0"/>
              </a:rPr>
              <a:t>No flags are affected.</a:t>
            </a:r>
          </a:p>
          <a:p>
            <a:pPr>
              <a:buFont typeface="Wingdings" panose="05000000000000000000" pitchFamily="2" charset="2"/>
              <a:buChar char="v"/>
            </a:pPr>
            <a:r>
              <a:rPr lang="en-GB" sz="2000" b="1" dirty="0">
                <a:latin typeface="Merriweather" panose="00000500000000000000" pitchFamily="2" charset="0"/>
              </a:rPr>
              <a:t>NOP: No Operation</a:t>
            </a:r>
            <a:endParaRPr lang="en-GB" sz="2000" dirty="0">
              <a:latin typeface="Merriweather" panose="00000500000000000000" pitchFamily="2" charset="0"/>
            </a:endParaRPr>
          </a:p>
          <a:p>
            <a:pPr lvl="1">
              <a:buFont typeface="Wingdings" panose="05000000000000000000" pitchFamily="2" charset="2"/>
              <a:buChar char="v"/>
            </a:pPr>
            <a:endParaRPr lang="en-GB" sz="1800" dirty="0">
              <a:latin typeface="Merriweather" panose="00000500000000000000" pitchFamily="2" charset="0"/>
            </a:endParaRPr>
          </a:p>
          <a:p>
            <a:pPr lvl="1">
              <a:buFont typeface="Wingdings" panose="05000000000000000000" pitchFamily="2" charset="2"/>
              <a:buChar char="v"/>
            </a:pPr>
            <a:endParaRPr lang="en-GB" sz="1800" dirty="0">
              <a:latin typeface="Merriweather" panose="00000500000000000000" pitchFamily="2" charset="0"/>
            </a:endParaRPr>
          </a:p>
          <a:p>
            <a:pPr lvl="1">
              <a:buFont typeface="Wingdings" panose="05000000000000000000" pitchFamily="2" charset="2"/>
              <a:buChar char="v"/>
            </a:pPr>
            <a:endParaRPr lang="en-GB" sz="1800" dirty="0">
              <a:latin typeface="Merriweather" panose="00000500000000000000" pitchFamily="2" charset="0"/>
            </a:endParaRPr>
          </a:p>
          <a:p>
            <a:pPr lvl="1">
              <a:buFont typeface="Wingdings" panose="05000000000000000000" pitchFamily="2" charset="2"/>
              <a:buChar char="q"/>
            </a:pPr>
            <a:r>
              <a:rPr lang="en-GB" sz="1800" dirty="0">
                <a:latin typeface="Merriweather" panose="00000500000000000000" pitchFamily="2" charset="0"/>
              </a:rPr>
              <a:t>No operation is performed</a:t>
            </a:r>
          </a:p>
          <a:p>
            <a:pPr lvl="1">
              <a:buFont typeface="Wingdings" panose="05000000000000000000" pitchFamily="2" charset="2"/>
              <a:buChar char="q"/>
            </a:pPr>
            <a:r>
              <a:rPr lang="en-GB" sz="1800" dirty="0">
                <a:latin typeface="Merriweather" panose="00000500000000000000" pitchFamily="2" charset="0"/>
              </a:rPr>
              <a:t>Instruction is fetched and decoded; however, no operation is executed.</a:t>
            </a:r>
          </a:p>
          <a:p>
            <a:pPr lvl="1">
              <a:buFont typeface="Wingdings" panose="05000000000000000000" pitchFamily="2" charset="2"/>
              <a:buChar char="q"/>
            </a:pPr>
            <a:r>
              <a:rPr lang="en-GB" sz="1800" dirty="0">
                <a:latin typeface="Merriweather" panose="00000500000000000000" pitchFamily="2" charset="0"/>
              </a:rPr>
              <a:t>The instruction is used to fill in time delays or to delete and insert instructions while troubleshooting.</a:t>
            </a:r>
          </a:p>
          <a:p>
            <a:pPr lvl="1">
              <a:buFont typeface="Wingdings" panose="05000000000000000000" pitchFamily="2" charset="2"/>
              <a:buChar char="q"/>
            </a:pPr>
            <a:endParaRPr lang="en-GB" sz="1600"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115</a:t>
            </a:fld>
            <a:endParaRPr lang="en-US"/>
          </a:p>
        </p:txBody>
      </p:sp>
      <p:graphicFrame>
        <p:nvGraphicFramePr>
          <p:cNvPr id="6" name="Table 6">
            <a:extLst>
              <a:ext uri="{FF2B5EF4-FFF2-40B4-BE49-F238E27FC236}">
                <a16:creationId xmlns:a16="http://schemas.microsoft.com/office/drawing/2014/main" id="{16FEBCED-B384-8959-E0C7-E367BA9C8246}"/>
              </a:ext>
            </a:extLst>
          </p:cNvPr>
          <p:cNvGraphicFramePr>
            <a:graphicFrameLocks noGrp="1"/>
          </p:cNvGraphicFramePr>
          <p:nvPr>
            <p:extLst>
              <p:ext uri="{D42A27DB-BD31-4B8C-83A1-F6EECF244321}">
                <p14:modId xmlns:p14="http://schemas.microsoft.com/office/powerpoint/2010/main" val="3598577875"/>
              </p:ext>
            </p:extLst>
          </p:nvPr>
        </p:nvGraphicFramePr>
        <p:xfrm>
          <a:off x="1212271" y="1471082"/>
          <a:ext cx="7862454" cy="731520"/>
        </p:xfrm>
        <a:graphic>
          <a:graphicData uri="http://schemas.openxmlformats.org/drawingml/2006/table">
            <a:tbl>
              <a:tblPr firstRow="1" bandRow="1">
                <a:tableStyleId>{5C22544A-7EE6-4342-B048-85BDC9FD1C3A}</a:tableStyleId>
              </a:tblPr>
              <a:tblGrid>
                <a:gridCol w="1310409">
                  <a:extLst>
                    <a:ext uri="{9D8B030D-6E8A-4147-A177-3AD203B41FA5}">
                      <a16:colId xmlns:a16="http://schemas.microsoft.com/office/drawing/2014/main" val="3552281585"/>
                    </a:ext>
                  </a:extLst>
                </a:gridCol>
                <a:gridCol w="1310409">
                  <a:extLst>
                    <a:ext uri="{9D8B030D-6E8A-4147-A177-3AD203B41FA5}">
                      <a16:colId xmlns:a16="http://schemas.microsoft.com/office/drawing/2014/main" val="2292746275"/>
                    </a:ext>
                  </a:extLst>
                </a:gridCol>
                <a:gridCol w="1310409">
                  <a:extLst>
                    <a:ext uri="{9D8B030D-6E8A-4147-A177-3AD203B41FA5}">
                      <a16:colId xmlns:a16="http://schemas.microsoft.com/office/drawing/2014/main" val="3048199644"/>
                    </a:ext>
                  </a:extLst>
                </a:gridCol>
                <a:gridCol w="1310409">
                  <a:extLst>
                    <a:ext uri="{9D8B030D-6E8A-4147-A177-3AD203B41FA5}">
                      <a16:colId xmlns:a16="http://schemas.microsoft.com/office/drawing/2014/main" val="3750637378"/>
                    </a:ext>
                  </a:extLst>
                </a:gridCol>
                <a:gridCol w="1310409">
                  <a:extLst>
                    <a:ext uri="{9D8B030D-6E8A-4147-A177-3AD203B41FA5}">
                      <a16:colId xmlns:a16="http://schemas.microsoft.com/office/drawing/2014/main" val="406505263"/>
                    </a:ext>
                  </a:extLst>
                </a:gridCol>
                <a:gridCol w="1310409">
                  <a:extLst>
                    <a:ext uri="{9D8B030D-6E8A-4147-A177-3AD203B41FA5}">
                      <a16:colId xmlns:a16="http://schemas.microsoft.com/office/drawing/2014/main" val="765257312"/>
                    </a:ext>
                  </a:extLst>
                </a:gridCol>
              </a:tblGrid>
              <a:tr h="286280">
                <a:tc>
                  <a:txBody>
                    <a:bodyPr/>
                    <a:lstStyle/>
                    <a:p>
                      <a:pPr algn="ctr"/>
                      <a:r>
                        <a:rPr lang="en-US" b="0" dirty="0"/>
                        <a:t>Opcode</a:t>
                      </a:r>
                    </a:p>
                  </a:txBody>
                  <a:tcPr anchor="ctr"/>
                </a:tc>
                <a:tc>
                  <a:txBody>
                    <a:bodyPr/>
                    <a:lstStyle/>
                    <a:p>
                      <a:pPr algn="ctr"/>
                      <a:r>
                        <a:rPr lang="en-US" b="0" dirty="0"/>
                        <a:t>Operand</a:t>
                      </a:r>
                    </a:p>
                  </a:txBody>
                  <a:tcPr anchor="ctr"/>
                </a:tc>
                <a:tc>
                  <a:txBody>
                    <a:bodyPr/>
                    <a:lstStyle/>
                    <a:p>
                      <a:pPr algn="ctr"/>
                      <a:r>
                        <a:rPr lang="en-US" b="0" dirty="0"/>
                        <a:t>Bytes</a:t>
                      </a:r>
                    </a:p>
                  </a:txBody>
                  <a:tcPr anchor="ctr"/>
                </a:tc>
                <a:tc>
                  <a:txBody>
                    <a:bodyPr/>
                    <a:lstStyle/>
                    <a:p>
                      <a:pPr algn="ctr"/>
                      <a:r>
                        <a:rPr lang="en-US" b="0" dirty="0"/>
                        <a:t>M-Cycles</a:t>
                      </a:r>
                    </a:p>
                  </a:txBody>
                  <a:tcPr anchor="ctr"/>
                </a:tc>
                <a:tc>
                  <a:txBody>
                    <a:bodyPr/>
                    <a:lstStyle/>
                    <a:p>
                      <a:pPr algn="ctr"/>
                      <a:r>
                        <a:rPr lang="en-US" b="0" dirty="0"/>
                        <a:t>T-States</a:t>
                      </a:r>
                    </a:p>
                  </a:txBody>
                  <a:tcPr anchor="ctr"/>
                </a:tc>
                <a:tc>
                  <a:txBody>
                    <a:bodyPr/>
                    <a:lstStyle/>
                    <a:p>
                      <a:pPr algn="ctr"/>
                      <a:r>
                        <a:rPr lang="en-US" b="0" dirty="0"/>
                        <a:t>Hex Code</a:t>
                      </a:r>
                    </a:p>
                  </a:txBody>
                  <a:tcPr anchor="ctr"/>
                </a:tc>
                <a:extLst>
                  <a:ext uri="{0D108BD9-81ED-4DB2-BD59-A6C34878D82A}">
                    <a16:rowId xmlns:a16="http://schemas.microsoft.com/office/drawing/2014/main" val="3286208492"/>
                  </a:ext>
                </a:extLst>
              </a:tr>
              <a:tr h="286280">
                <a:tc>
                  <a:txBody>
                    <a:bodyPr/>
                    <a:lstStyle/>
                    <a:p>
                      <a:pPr algn="ctr"/>
                      <a:r>
                        <a:rPr lang="en-US" dirty="0"/>
                        <a:t>HLT</a:t>
                      </a:r>
                    </a:p>
                  </a:txBody>
                  <a:tcPr anchor="ctr"/>
                </a:tc>
                <a:tc>
                  <a:txBody>
                    <a:bodyPr/>
                    <a:lstStyle/>
                    <a:p>
                      <a:pPr algn="ctr"/>
                      <a:r>
                        <a:rPr lang="en-US" dirty="0"/>
                        <a:t>None</a:t>
                      </a:r>
                    </a:p>
                  </a:txBody>
                  <a:tcPr anchor="ctr"/>
                </a:tc>
                <a:tc>
                  <a:txBody>
                    <a:bodyPr/>
                    <a:lstStyle/>
                    <a:p>
                      <a:pPr algn="ctr"/>
                      <a:r>
                        <a:rPr lang="en-US" dirty="0"/>
                        <a:t>1</a:t>
                      </a:r>
                    </a:p>
                  </a:txBody>
                  <a:tcPr anchor="ctr"/>
                </a:tc>
                <a:tc>
                  <a:txBody>
                    <a:bodyPr/>
                    <a:lstStyle/>
                    <a:p>
                      <a:pPr algn="ctr"/>
                      <a:r>
                        <a:rPr lang="en-US" dirty="0"/>
                        <a:t>2 or more</a:t>
                      </a:r>
                    </a:p>
                  </a:txBody>
                  <a:tcPr anchor="ctr"/>
                </a:tc>
                <a:tc>
                  <a:txBody>
                    <a:bodyPr/>
                    <a:lstStyle/>
                    <a:p>
                      <a:pPr algn="ctr"/>
                      <a:r>
                        <a:rPr lang="en-US" dirty="0"/>
                        <a:t>5 or more</a:t>
                      </a:r>
                    </a:p>
                  </a:txBody>
                  <a:tcPr anchor="ctr"/>
                </a:tc>
                <a:tc>
                  <a:txBody>
                    <a:bodyPr/>
                    <a:lstStyle/>
                    <a:p>
                      <a:pPr algn="ctr"/>
                      <a:r>
                        <a:rPr lang="en-US" dirty="0"/>
                        <a:t>76</a:t>
                      </a:r>
                    </a:p>
                  </a:txBody>
                  <a:tcPr anchor="ctr"/>
                </a:tc>
                <a:extLst>
                  <a:ext uri="{0D108BD9-81ED-4DB2-BD59-A6C34878D82A}">
                    <a16:rowId xmlns:a16="http://schemas.microsoft.com/office/drawing/2014/main" val="2534177278"/>
                  </a:ext>
                </a:extLst>
              </a:tr>
            </a:tbl>
          </a:graphicData>
        </a:graphic>
      </p:graphicFrame>
      <p:graphicFrame>
        <p:nvGraphicFramePr>
          <p:cNvPr id="7" name="Table 6">
            <a:extLst>
              <a:ext uri="{FF2B5EF4-FFF2-40B4-BE49-F238E27FC236}">
                <a16:creationId xmlns:a16="http://schemas.microsoft.com/office/drawing/2014/main" id="{F3E9773F-AE64-884F-FF2B-D2EC5D42E6DC}"/>
              </a:ext>
            </a:extLst>
          </p:cNvPr>
          <p:cNvGraphicFramePr>
            <a:graphicFrameLocks noGrp="1"/>
          </p:cNvGraphicFramePr>
          <p:nvPr>
            <p:extLst>
              <p:ext uri="{D42A27DB-BD31-4B8C-83A1-F6EECF244321}">
                <p14:modId xmlns:p14="http://schemas.microsoft.com/office/powerpoint/2010/main" val="1559556181"/>
              </p:ext>
            </p:extLst>
          </p:nvPr>
        </p:nvGraphicFramePr>
        <p:xfrm>
          <a:off x="1212271" y="4507020"/>
          <a:ext cx="7862454" cy="731520"/>
        </p:xfrm>
        <a:graphic>
          <a:graphicData uri="http://schemas.openxmlformats.org/drawingml/2006/table">
            <a:tbl>
              <a:tblPr firstRow="1" bandRow="1">
                <a:tableStyleId>{5C22544A-7EE6-4342-B048-85BDC9FD1C3A}</a:tableStyleId>
              </a:tblPr>
              <a:tblGrid>
                <a:gridCol w="1310409">
                  <a:extLst>
                    <a:ext uri="{9D8B030D-6E8A-4147-A177-3AD203B41FA5}">
                      <a16:colId xmlns:a16="http://schemas.microsoft.com/office/drawing/2014/main" val="3552281585"/>
                    </a:ext>
                  </a:extLst>
                </a:gridCol>
                <a:gridCol w="1310409">
                  <a:extLst>
                    <a:ext uri="{9D8B030D-6E8A-4147-A177-3AD203B41FA5}">
                      <a16:colId xmlns:a16="http://schemas.microsoft.com/office/drawing/2014/main" val="2292746275"/>
                    </a:ext>
                  </a:extLst>
                </a:gridCol>
                <a:gridCol w="1310409">
                  <a:extLst>
                    <a:ext uri="{9D8B030D-6E8A-4147-A177-3AD203B41FA5}">
                      <a16:colId xmlns:a16="http://schemas.microsoft.com/office/drawing/2014/main" val="3048199644"/>
                    </a:ext>
                  </a:extLst>
                </a:gridCol>
                <a:gridCol w="1310409">
                  <a:extLst>
                    <a:ext uri="{9D8B030D-6E8A-4147-A177-3AD203B41FA5}">
                      <a16:colId xmlns:a16="http://schemas.microsoft.com/office/drawing/2014/main" val="3750637378"/>
                    </a:ext>
                  </a:extLst>
                </a:gridCol>
                <a:gridCol w="1310409">
                  <a:extLst>
                    <a:ext uri="{9D8B030D-6E8A-4147-A177-3AD203B41FA5}">
                      <a16:colId xmlns:a16="http://schemas.microsoft.com/office/drawing/2014/main" val="406505263"/>
                    </a:ext>
                  </a:extLst>
                </a:gridCol>
                <a:gridCol w="1310409">
                  <a:extLst>
                    <a:ext uri="{9D8B030D-6E8A-4147-A177-3AD203B41FA5}">
                      <a16:colId xmlns:a16="http://schemas.microsoft.com/office/drawing/2014/main" val="765257312"/>
                    </a:ext>
                  </a:extLst>
                </a:gridCol>
              </a:tblGrid>
              <a:tr h="296863">
                <a:tc>
                  <a:txBody>
                    <a:bodyPr/>
                    <a:lstStyle/>
                    <a:p>
                      <a:pPr algn="ctr"/>
                      <a:r>
                        <a:rPr lang="en-US" b="0" dirty="0"/>
                        <a:t>Opcode</a:t>
                      </a:r>
                    </a:p>
                  </a:txBody>
                  <a:tcPr anchor="ctr"/>
                </a:tc>
                <a:tc>
                  <a:txBody>
                    <a:bodyPr/>
                    <a:lstStyle/>
                    <a:p>
                      <a:pPr algn="ctr"/>
                      <a:r>
                        <a:rPr lang="en-US" b="0" dirty="0"/>
                        <a:t>Operand</a:t>
                      </a:r>
                    </a:p>
                  </a:txBody>
                  <a:tcPr anchor="ctr"/>
                </a:tc>
                <a:tc>
                  <a:txBody>
                    <a:bodyPr/>
                    <a:lstStyle/>
                    <a:p>
                      <a:pPr algn="ctr"/>
                      <a:r>
                        <a:rPr lang="en-US" b="0" dirty="0"/>
                        <a:t>Bytes</a:t>
                      </a:r>
                    </a:p>
                  </a:txBody>
                  <a:tcPr anchor="ctr"/>
                </a:tc>
                <a:tc>
                  <a:txBody>
                    <a:bodyPr/>
                    <a:lstStyle/>
                    <a:p>
                      <a:pPr algn="ctr"/>
                      <a:r>
                        <a:rPr lang="en-US" b="0" dirty="0"/>
                        <a:t>M-Cycles</a:t>
                      </a:r>
                    </a:p>
                  </a:txBody>
                  <a:tcPr anchor="ctr"/>
                </a:tc>
                <a:tc>
                  <a:txBody>
                    <a:bodyPr/>
                    <a:lstStyle/>
                    <a:p>
                      <a:pPr algn="ctr"/>
                      <a:r>
                        <a:rPr lang="en-US" b="0" dirty="0"/>
                        <a:t>T-States</a:t>
                      </a:r>
                    </a:p>
                  </a:txBody>
                  <a:tcPr anchor="ctr"/>
                </a:tc>
                <a:tc>
                  <a:txBody>
                    <a:bodyPr/>
                    <a:lstStyle/>
                    <a:p>
                      <a:pPr algn="ctr"/>
                      <a:r>
                        <a:rPr lang="en-US" b="0" dirty="0"/>
                        <a:t>Hex Code</a:t>
                      </a:r>
                    </a:p>
                  </a:txBody>
                  <a:tcPr anchor="ctr"/>
                </a:tc>
                <a:extLst>
                  <a:ext uri="{0D108BD9-81ED-4DB2-BD59-A6C34878D82A}">
                    <a16:rowId xmlns:a16="http://schemas.microsoft.com/office/drawing/2014/main" val="3286208492"/>
                  </a:ext>
                </a:extLst>
              </a:tr>
              <a:tr h="296863">
                <a:tc>
                  <a:txBody>
                    <a:bodyPr/>
                    <a:lstStyle/>
                    <a:p>
                      <a:pPr algn="ctr"/>
                      <a:r>
                        <a:rPr lang="en-US" dirty="0"/>
                        <a:t>NOP</a:t>
                      </a:r>
                    </a:p>
                  </a:txBody>
                  <a:tcPr anchor="ctr"/>
                </a:tc>
                <a:tc>
                  <a:txBody>
                    <a:bodyPr/>
                    <a:lstStyle/>
                    <a:p>
                      <a:pPr algn="ctr"/>
                      <a:r>
                        <a:rPr lang="en-US" dirty="0"/>
                        <a:t>None</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4</a:t>
                      </a:r>
                    </a:p>
                  </a:txBody>
                  <a:tcPr anchor="ctr"/>
                </a:tc>
                <a:tc>
                  <a:txBody>
                    <a:bodyPr/>
                    <a:lstStyle/>
                    <a:p>
                      <a:pPr algn="ctr"/>
                      <a:r>
                        <a:rPr lang="en-US" dirty="0"/>
                        <a:t>00</a:t>
                      </a:r>
                    </a:p>
                  </a:txBody>
                  <a:tcPr anchor="ctr"/>
                </a:tc>
                <a:extLst>
                  <a:ext uri="{0D108BD9-81ED-4DB2-BD59-A6C34878D82A}">
                    <a16:rowId xmlns:a16="http://schemas.microsoft.com/office/drawing/2014/main" val="2534177278"/>
                  </a:ext>
                </a:extLst>
              </a:tr>
            </a:tbl>
          </a:graphicData>
        </a:graphic>
      </p:graphicFrame>
    </p:spTree>
    <p:extLst>
      <p:ext uri="{BB962C8B-B14F-4D97-AF65-F5344CB8AC3E}">
        <p14:creationId xmlns:p14="http://schemas.microsoft.com/office/powerpoint/2010/main" val="20674675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5"/>
            <a:ext cx="10515600" cy="930275"/>
          </a:xfrm>
        </p:spPr>
        <p:txBody>
          <a:bodyPr/>
          <a:lstStyle/>
          <a:p>
            <a:r>
              <a:rPr lang="en-GB" sz="4400" b="1" dirty="0">
                <a:latin typeface="Merriweather" panose="00000500000000000000" pitchFamily="2" charset="0"/>
              </a:rPr>
              <a:t>Miscellaneous group </a:t>
            </a:r>
            <a:r>
              <a:rPr lang="en-GB" b="1" dirty="0">
                <a:latin typeface="Merriweather" panose="00000500000000000000" pitchFamily="2" charset="0"/>
              </a:rPr>
              <a:t>Instructions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066800"/>
            <a:ext cx="11132127" cy="5791200"/>
          </a:xfrm>
        </p:spPr>
        <p:txBody>
          <a:bodyPr>
            <a:normAutofit/>
          </a:bodyPr>
          <a:lstStyle/>
          <a:p>
            <a:pPr marL="0" indent="0">
              <a:buNone/>
            </a:pPr>
            <a:r>
              <a:rPr lang="en-GB" sz="2200" b="1" dirty="0">
                <a:solidFill>
                  <a:schemeClr val="accent6"/>
                </a:solidFill>
                <a:latin typeface="Merriweather" panose="00000500000000000000" pitchFamily="2" charset="0"/>
              </a:rPr>
              <a:t>Peripheral Input/Output Instructions;</a:t>
            </a:r>
          </a:p>
          <a:p>
            <a:pPr>
              <a:buFont typeface="Wingdings" panose="05000000000000000000" pitchFamily="2" charset="2"/>
              <a:buChar char="ü"/>
            </a:pPr>
            <a:r>
              <a:rPr lang="en-GB" sz="1800" dirty="0">
                <a:latin typeface="Merriweather" panose="00000500000000000000" pitchFamily="2" charset="0"/>
              </a:rPr>
              <a:t>The 8085 microprocessor has two instructions for data transfer between the processor and I/O device: </a:t>
            </a:r>
            <a:r>
              <a:rPr lang="en-GB" sz="1800" b="1" dirty="0">
                <a:latin typeface="Merriweather" panose="00000500000000000000" pitchFamily="2" charset="0"/>
              </a:rPr>
              <a:t>IN</a:t>
            </a:r>
            <a:r>
              <a:rPr lang="en-GB" sz="1800" dirty="0">
                <a:latin typeface="Merriweather" panose="00000500000000000000" pitchFamily="2" charset="0"/>
              </a:rPr>
              <a:t> and </a:t>
            </a:r>
            <a:r>
              <a:rPr lang="en-GB" sz="1800" b="1" dirty="0">
                <a:latin typeface="Merriweather" panose="00000500000000000000" pitchFamily="2" charset="0"/>
              </a:rPr>
              <a:t>OUT</a:t>
            </a:r>
            <a:r>
              <a:rPr lang="en-GB" sz="1800" dirty="0">
                <a:latin typeface="Merriweather" panose="00000500000000000000" pitchFamily="2" charset="0"/>
              </a:rPr>
              <a:t>.</a:t>
            </a:r>
          </a:p>
          <a:p>
            <a:pPr>
              <a:buFont typeface="Wingdings" panose="05000000000000000000" pitchFamily="2" charset="2"/>
              <a:buChar char="v"/>
            </a:pPr>
            <a:r>
              <a:rPr lang="en-GB" sz="2000" b="1" dirty="0">
                <a:latin typeface="Merriweather" panose="00000500000000000000" pitchFamily="2" charset="0"/>
              </a:rPr>
              <a:t>IN 8-bit Port Address: Input Data to Accumulator from a Port with 8-bit Address</a:t>
            </a:r>
          </a:p>
          <a:p>
            <a:pPr lvl="1">
              <a:buFont typeface="Wingdings" panose="05000000000000000000" pitchFamily="2" charset="2"/>
              <a:buChar char="q"/>
            </a:pPr>
            <a:endParaRPr lang="en-GB" sz="1800" dirty="0">
              <a:latin typeface="Merriweather" panose="00000500000000000000" pitchFamily="2" charset="0"/>
            </a:endParaRPr>
          </a:p>
          <a:p>
            <a:pPr lvl="1">
              <a:buFont typeface="Wingdings" panose="05000000000000000000" pitchFamily="2" charset="2"/>
              <a:buChar char="q"/>
            </a:pPr>
            <a:endParaRPr lang="en-GB" sz="1800" dirty="0">
              <a:latin typeface="Merriweather" panose="00000500000000000000" pitchFamily="2" charset="0"/>
            </a:endParaRPr>
          </a:p>
          <a:p>
            <a:pPr lvl="1">
              <a:buFont typeface="Wingdings" panose="05000000000000000000" pitchFamily="2" charset="2"/>
              <a:buChar char="q"/>
            </a:pPr>
            <a:endParaRPr lang="en-GB" sz="1800" dirty="0">
              <a:latin typeface="Merriweather" panose="00000500000000000000" pitchFamily="2" charset="0"/>
            </a:endParaRPr>
          </a:p>
          <a:p>
            <a:pPr lvl="1">
              <a:buFont typeface="Wingdings" panose="05000000000000000000" pitchFamily="2" charset="2"/>
              <a:buChar char="q"/>
            </a:pPr>
            <a:r>
              <a:rPr lang="en-GB" sz="1800" dirty="0">
                <a:latin typeface="Merriweather" panose="00000500000000000000" pitchFamily="2" charset="0"/>
              </a:rPr>
              <a:t>The contents of the input port(00H-FFH) designated in the operand are read and loaded in to the accumulator.</a:t>
            </a:r>
          </a:p>
          <a:p>
            <a:pPr lvl="1">
              <a:buFont typeface="Wingdings" panose="05000000000000000000" pitchFamily="2" charset="2"/>
              <a:buChar char="q"/>
            </a:pPr>
            <a:r>
              <a:rPr lang="en-GB" sz="1800" dirty="0">
                <a:latin typeface="Merriweather" panose="00000500000000000000" pitchFamily="2" charset="0"/>
              </a:rPr>
              <a:t>E.g.: </a:t>
            </a:r>
            <a:r>
              <a:rPr lang="en-GB" sz="1800" b="1" dirty="0">
                <a:latin typeface="Merriweather" panose="00000500000000000000" pitchFamily="2" charset="0"/>
              </a:rPr>
              <a:t>IN 40H;</a:t>
            </a:r>
            <a:r>
              <a:rPr lang="en-GB" sz="1800" dirty="0">
                <a:latin typeface="Merriweather" panose="00000500000000000000" pitchFamily="2" charset="0"/>
              </a:rPr>
              <a:t>	A ← [40H]</a:t>
            </a:r>
          </a:p>
          <a:p>
            <a:pPr>
              <a:buFont typeface="Wingdings" panose="05000000000000000000" pitchFamily="2" charset="2"/>
              <a:buChar char="v"/>
            </a:pPr>
            <a:r>
              <a:rPr lang="en-GB" sz="2000" b="1" dirty="0">
                <a:latin typeface="Merriweather" panose="00000500000000000000" pitchFamily="2" charset="0"/>
              </a:rPr>
              <a:t>OUT 8-bit Port Address: Output Data from Accumulator to a Port with 8-bit Address</a:t>
            </a:r>
            <a:endParaRPr lang="en-GB" sz="1800" dirty="0">
              <a:latin typeface="Merriweather" panose="00000500000000000000" pitchFamily="2" charset="0"/>
            </a:endParaRPr>
          </a:p>
          <a:p>
            <a:pPr marL="457200" lvl="1" indent="0">
              <a:buNone/>
            </a:pPr>
            <a:endParaRPr lang="en-GB" sz="1800" dirty="0">
              <a:latin typeface="Merriweather" panose="00000500000000000000" pitchFamily="2" charset="0"/>
            </a:endParaRPr>
          </a:p>
          <a:p>
            <a:pPr lvl="1">
              <a:buFont typeface="Wingdings" panose="05000000000000000000" pitchFamily="2" charset="2"/>
              <a:buChar char="q"/>
            </a:pPr>
            <a:endParaRPr lang="en-GB" sz="1800" dirty="0">
              <a:latin typeface="Merriweather" panose="00000500000000000000" pitchFamily="2" charset="0"/>
            </a:endParaRPr>
          </a:p>
          <a:p>
            <a:pPr lvl="1">
              <a:buFont typeface="Wingdings" panose="05000000000000000000" pitchFamily="2" charset="2"/>
              <a:buChar char="q"/>
            </a:pPr>
            <a:endParaRPr lang="en-GB" sz="1800" dirty="0">
              <a:latin typeface="Merriweather" panose="00000500000000000000" pitchFamily="2" charset="0"/>
            </a:endParaRPr>
          </a:p>
          <a:p>
            <a:pPr lvl="1">
              <a:buFont typeface="Wingdings" panose="05000000000000000000" pitchFamily="2" charset="2"/>
              <a:buChar char="q"/>
            </a:pPr>
            <a:r>
              <a:rPr lang="en-GB" sz="1800" dirty="0">
                <a:latin typeface="Merriweather" panose="00000500000000000000" pitchFamily="2" charset="0"/>
              </a:rPr>
              <a:t>The contents of the accumulator are copied into the output port specified by the operand.</a:t>
            </a:r>
          </a:p>
          <a:p>
            <a:pPr lvl="1">
              <a:buFont typeface="Wingdings" panose="05000000000000000000" pitchFamily="2" charset="2"/>
              <a:buChar char="q"/>
            </a:pPr>
            <a:r>
              <a:rPr lang="en-GB" sz="1800" dirty="0">
                <a:latin typeface="Merriweather" panose="00000500000000000000" pitchFamily="2" charset="0"/>
              </a:rPr>
              <a:t>E.g.: </a:t>
            </a:r>
            <a:r>
              <a:rPr lang="en-GB" sz="1800" b="1" dirty="0">
                <a:latin typeface="Merriweather" panose="00000500000000000000" pitchFamily="2" charset="0"/>
              </a:rPr>
              <a:t>OUT 01H;</a:t>
            </a:r>
            <a:r>
              <a:rPr lang="en-GB" sz="1800" dirty="0">
                <a:latin typeface="Merriweather" panose="00000500000000000000" pitchFamily="2" charset="0"/>
              </a:rPr>
              <a:t>	 [01H] ← A</a:t>
            </a:r>
          </a:p>
          <a:p>
            <a:pPr lvl="1">
              <a:buFont typeface="Wingdings" panose="05000000000000000000" pitchFamily="2" charset="2"/>
              <a:buChar char="q"/>
            </a:pPr>
            <a:endParaRPr lang="en-GB" sz="1800" dirty="0">
              <a:latin typeface="Merriweather" panose="00000500000000000000" pitchFamily="2" charset="0"/>
            </a:endParaRPr>
          </a:p>
          <a:p>
            <a:pPr lvl="1">
              <a:buFont typeface="Wingdings" panose="05000000000000000000" pitchFamily="2" charset="2"/>
              <a:buChar char="q"/>
            </a:pPr>
            <a:endParaRPr lang="en-GB" sz="1600"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116</a:t>
            </a:fld>
            <a:endParaRPr lang="en-US"/>
          </a:p>
        </p:txBody>
      </p:sp>
      <p:graphicFrame>
        <p:nvGraphicFramePr>
          <p:cNvPr id="6" name="Table 6">
            <a:extLst>
              <a:ext uri="{FF2B5EF4-FFF2-40B4-BE49-F238E27FC236}">
                <a16:creationId xmlns:a16="http://schemas.microsoft.com/office/drawing/2014/main" id="{7395ACF3-A19A-0279-0344-977180D53607}"/>
              </a:ext>
            </a:extLst>
          </p:cNvPr>
          <p:cNvGraphicFramePr>
            <a:graphicFrameLocks noGrp="1"/>
          </p:cNvGraphicFramePr>
          <p:nvPr>
            <p:extLst>
              <p:ext uri="{D42A27DB-BD31-4B8C-83A1-F6EECF244321}">
                <p14:modId xmlns:p14="http://schemas.microsoft.com/office/powerpoint/2010/main" val="363912737"/>
              </p:ext>
            </p:extLst>
          </p:nvPr>
        </p:nvGraphicFramePr>
        <p:xfrm>
          <a:off x="1170707" y="2508492"/>
          <a:ext cx="8963895" cy="731520"/>
        </p:xfrm>
        <a:graphic>
          <a:graphicData uri="http://schemas.openxmlformats.org/drawingml/2006/table">
            <a:tbl>
              <a:tblPr firstRow="1" bandRow="1">
                <a:tableStyleId>{5C22544A-7EE6-4342-B048-85BDC9FD1C3A}</a:tableStyleId>
              </a:tblPr>
              <a:tblGrid>
                <a:gridCol w="1174069">
                  <a:extLst>
                    <a:ext uri="{9D8B030D-6E8A-4147-A177-3AD203B41FA5}">
                      <a16:colId xmlns:a16="http://schemas.microsoft.com/office/drawing/2014/main" val="3552281585"/>
                    </a:ext>
                  </a:extLst>
                </a:gridCol>
                <a:gridCol w="2286008">
                  <a:extLst>
                    <a:ext uri="{9D8B030D-6E8A-4147-A177-3AD203B41FA5}">
                      <a16:colId xmlns:a16="http://schemas.microsoft.com/office/drawing/2014/main" val="2292746275"/>
                    </a:ext>
                  </a:extLst>
                </a:gridCol>
                <a:gridCol w="1021869">
                  <a:extLst>
                    <a:ext uri="{9D8B030D-6E8A-4147-A177-3AD203B41FA5}">
                      <a16:colId xmlns:a16="http://schemas.microsoft.com/office/drawing/2014/main" val="3048199644"/>
                    </a:ext>
                  </a:extLst>
                </a:gridCol>
                <a:gridCol w="1493983">
                  <a:extLst>
                    <a:ext uri="{9D8B030D-6E8A-4147-A177-3AD203B41FA5}">
                      <a16:colId xmlns:a16="http://schemas.microsoft.com/office/drawing/2014/main" val="3750637378"/>
                    </a:ext>
                  </a:extLst>
                </a:gridCol>
                <a:gridCol w="1493983">
                  <a:extLst>
                    <a:ext uri="{9D8B030D-6E8A-4147-A177-3AD203B41FA5}">
                      <a16:colId xmlns:a16="http://schemas.microsoft.com/office/drawing/2014/main" val="406505263"/>
                    </a:ext>
                  </a:extLst>
                </a:gridCol>
                <a:gridCol w="1493983">
                  <a:extLst>
                    <a:ext uri="{9D8B030D-6E8A-4147-A177-3AD203B41FA5}">
                      <a16:colId xmlns:a16="http://schemas.microsoft.com/office/drawing/2014/main" val="765257312"/>
                    </a:ext>
                  </a:extLst>
                </a:gridCol>
              </a:tblGrid>
              <a:tr h="304391">
                <a:tc>
                  <a:txBody>
                    <a:bodyPr/>
                    <a:lstStyle/>
                    <a:p>
                      <a:pPr algn="ctr"/>
                      <a:r>
                        <a:rPr lang="en-US" b="0" dirty="0"/>
                        <a:t>Opcode</a:t>
                      </a:r>
                    </a:p>
                  </a:txBody>
                  <a:tcPr anchor="ctr"/>
                </a:tc>
                <a:tc>
                  <a:txBody>
                    <a:bodyPr/>
                    <a:lstStyle/>
                    <a:p>
                      <a:pPr algn="ctr"/>
                      <a:r>
                        <a:rPr lang="en-US" b="0" dirty="0"/>
                        <a:t>Operand</a:t>
                      </a:r>
                    </a:p>
                  </a:txBody>
                  <a:tcPr anchor="ctr"/>
                </a:tc>
                <a:tc>
                  <a:txBody>
                    <a:bodyPr/>
                    <a:lstStyle/>
                    <a:p>
                      <a:pPr algn="ctr"/>
                      <a:r>
                        <a:rPr lang="en-US" b="0" dirty="0"/>
                        <a:t>Bytes</a:t>
                      </a:r>
                    </a:p>
                  </a:txBody>
                  <a:tcPr anchor="ctr"/>
                </a:tc>
                <a:tc>
                  <a:txBody>
                    <a:bodyPr/>
                    <a:lstStyle/>
                    <a:p>
                      <a:pPr algn="ctr"/>
                      <a:r>
                        <a:rPr lang="en-US" b="0" dirty="0"/>
                        <a:t>M-Cycles</a:t>
                      </a:r>
                    </a:p>
                  </a:txBody>
                  <a:tcPr anchor="ctr"/>
                </a:tc>
                <a:tc>
                  <a:txBody>
                    <a:bodyPr/>
                    <a:lstStyle/>
                    <a:p>
                      <a:pPr algn="ctr"/>
                      <a:r>
                        <a:rPr lang="en-US" b="0" dirty="0"/>
                        <a:t>T-States</a:t>
                      </a:r>
                    </a:p>
                  </a:txBody>
                  <a:tcPr anchor="ctr"/>
                </a:tc>
                <a:tc>
                  <a:txBody>
                    <a:bodyPr/>
                    <a:lstStyle/>
                    <a:p>
                      <a:pPr algn="ctr"/>
                      <a:r>
                        <a:rPr lang="en-US" b="0" dirty="0"/>
                        <a:t>Hex Code</a:t>
                      </a:r>
                    </a:p>
                  </a:txBody>
                  <a:tcPr anchor="ctr"/>
                </a:tc>
                <a:extLst>
                  <a:ext uri="{0D108BD9-81ED-4DB2-BD59-A6C34878D82A}">
                    <a16:rowId xmlns:a16="http://schemas.microsoft.com/office/drawing/2014/main" val="3286208492"/>
                  </a:ext>
                </a:extLst>
              </a:tr>
              <a:tr h="304391">
                <a:tc>
                  <a:txBody>
                    <a:bodyPr/>
                    <a:lstStyle/>
                    <a:p>
                      <a:pPr algn="ctr"/>
                      <a:r>
                        <a:rPr lang="en-US" dirty="0"/>
                        <a:t>IN</a:t>
                      </a:r>
                    </a:p>
                  </a:txBody>
                  <a:tcPr anchor="ctr"/>
                </a:tc>
                <a:tc>
                  <a:txBody>
                    <a:bodyPr/>
                    <a:lstStyle/>
                    <a:p>
                      <a:pPr algn="ctr"/>
                      <a:r>
                        <a:rPr lang="en-US" dirty="0"/>
                        <a:t>8-bit port address</a:t>
                      </a:r>
                    </a:p>
                  </a:txBody>
                  <a:tcPr anchor="ctr"/>
                </a:tc>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10</a:t>
                      </a:r>
                    </a:p>
                  </a:txBody>
                  <a:tcPr anchor="ctr"/>
                </a:tc>
                <a:tc>
                  <a:txBody>
                    <a:bodyPr/>
                    <a:lstStyle/>
                    <a:p>
                      <a:pPr algn="ctr"/>
                      <a:r>
                        <a:rPr lang="en-US" dirty="0"/>
                        <a:t>DB</a:t>
                      </a:r>
                    </a:p>
                  </a:txBody>
                  <a:tcPr anchor="ctr"/>
                </a:tc>
                <a:extLst>
                  <a:ext uri="{0D108BD9-81ED-4DB2-BD59-A6C34878D82A}">
                    <a16:rowId xmlns:a16="http://schemas.microsoft.com/office/drawing/2014/main" val="2534177278"/>
                  </a:ext>
                </a:extLst>
              </a:tr>
            </a:tbl>
          </a:graphicData>
        </a:graphic>
      </p:graphicFrame>
      <p:graphicFrame>
        <p:nvGraphicFramePr>
          <p:cNvPr id="7" name="Table 6">
            <a:extLst>
              <a:ext uri="{FF2B5EF4-FFF2-40B4-BE49-F238E27FC236}">
                <a16:creationId xmlns:a16="http://schemas.microsoft.com/office/drawing/2014/main" id="{4104C0CF-C423-95F8-D846-D5EEB4671FEA}"/>
              </a:ext>
            </a:extLst>
          </p:cNvPr>
          <p:cNvGraphicFramePr>
            <a:graphicFrameLocks noGrp="1"/>
          </p:cNvGraphicFramePr>
          <p:nvPr>
            <p:extLst>
              <p:ext uri="{D42A27DB-BD31-4B8C-83A1-F6EECF244321}">
                <p14:modId xmlns:p14="http://schemas.microsoft.com/office/powerpoint/2010/main" val="227840932"/>
              </p:ext>
            </p:extLst>
          </p:nvPr>
        </p:nvGraphicFramePr>
        <p:xfrm>
          <a:off x="1170707" y="4728096"/>
          <a:ext cx="8963895" cy="775411"/>
        </p:xfrm>
        <a:graphic>
          <a:graphicData uri="http://schemas.openxmlformats.org/drawingml/2006/table">
            <a:tbl>
              <a:tblPr firstRow="1" bandRow="1">
                <a:tableStyleId>{5C22544A-7EE6-4342-B048-85BDC9FD1C3A}</a:tableStyleId>
              </a:tblPr>
              <a:tblGrid>
                <a:gridCol w="1174068">
                  <a:extLst>
                    <a:ext uri="{9D8B030D-6E8A-4147-A177-3AD203B41FA5}">
                      <a16:colId xmlns:a16="http://schemas.microsoft.com/office/drawing/2014/main" val="3552281585"/>
                    </a:ext>
                  </a:extLst>
                </a:gridCol>
                <a:gridCol w="2286009">
                  <a:extLst>
                    <a:ext uri="{9D8B030D-6E8A-4147-A177-3AD203B41FA5}">
                      <a16:colId xmlns:a16="http://schemas.microsoft.com/office/drawing/2014/main" val="2292746275"/>
                    </a:ext>
                  </a:extLst>
                </a:gridCol>
                <a:gridCol w="1021869">
                  <a:extLst>
                    <a:ext uri="{9D8B030D-6E8A-4147-A177-3AD203B41FA5}">
                      <a16:colId xmlns:a16="http://schemas.microsoft.com/office/drawing/2014/main" val="3048199644"/>
                    </a:ext>
                  </a:extLst>
                </a:gridCol>
                <a:gridCol w="1493983">
                  <a:extLst>
                    <a:ext uri="{9D8B030D-6E8A-4147-A177-3AD203B41FA5}">
                      <a16:colId xmlns:a16="http://schemas.microsoft.com/office/drawing/2014/main" val="3750637378"/>
                    </a:ext>
                  </a:extLst>
                </a:gridCol>
                <a:gridCol w="1493983">
                  <a:extLst>
                    <a:ext uri="{9D8B030D-6E8A-4147-A177-3AD203B41FA5}">
                      <a16:colId xmlns:a16="http://schemas.microsoft.com/office/drawing/2014/main" val="406505263"/>
                    </a:ext>
                  </a:extLst>
                </a:gridCol>
                <a:gridCol w="1493983">
                  <a:extLst>
                    <a:ext uri="{9D8B030D-6E8A-4147-A177-3AD203B41FA5}">
                      <a16:colId xmlns:a16="http://schemas.microsoft.com/office/drawing/2014/main" val="765257312"/>
                    </a:ext>
                  </a:extLst>
                </a:gridCol>
              </a:tblGrid>
              <a:tr h="321869">
                <a:tc>
                  <a:txBody>
                    <a:bodyPr/>
                    <a:lstStyle/>
                    <a:p>
                      <a:pPr algn="ctr"/>
                      <a:r>
                        <a:rPr lang="en-US" b="0" dirty="0"/>
                        <a:t>Opcode</a:t>
                      </a:r>
                    </a:p>
                  </a:txBody>
                  <a:tcPr anchor="ctr"/>
                </a:tc>
                <a:tc>
                  <a:txBody>
                    <a:bodyPr/>
                    <a:lstStyle/>
                    <a:p>
                      <a:pPr algn="ctr"/>
                      <a:r>
                        <a:rPr lang="en-US" b="0" dirty="0"/>
                        <a:t>Operand</a:t>
                      </a:r>
                    </a:p>
                  </a:txBody>
                  <a:tcPr anchor="ctr"/>
                </a:tc>
                <a:tc>
                  <a:txBody>
                    <a:bodyPr/>
                    <a:lstStyle/>
                    <a:p>
                      <a:pPr algn="ctr"/>
                      <a:r>
                        <a:rPr lang="en-US" b="0" dirty="0"/>
                        <a:t>Bytes</a:t>
                      </a:r>
                    </a:p>
                  </a:txBody>
                  <a:tcPr anchor="ctr"/>
                </a:tc>
                <a:tc>
                  <a:txBody>
                    <a:bodyPr/>
                    <a:lstStyle/>
                    <a:p>
                      <a:pPr algn="ctr"/>
                      <a:r>
                        <a:rPr lang="en-US" b="0" dirty="0"/>
                        <a:t>M-Cycles</a:t>
                      </a:r>
                    </a:p>
                  </a:txBody>
                  <a:tcPr anchor="ctr"/>
                </a:tc>
                <a:tc>
                  <a:txBody>
                    <a:bodyPr/>
                    <a:lstStyle/>
                    <a:p>
                      <a:pPr algn="ctr"/>
                      <a:r>
                        <a:rPr lang="en-US" b="0" dirty="0"/>
                        <a:t>T-States</a:t>
                      </a:r>
                    </a:p>
                  </a:txBody>
                  <a:tcPr anchor="ctr"/>
                </a:tc>
                <a:tc>
                  <a:txBody>
                    <a:bodyPr/>
                    <a:lstStyle/>
                    <a:p>
                      <a:pPr algn="ctr"/>
                      <a:r>
                        <a:rPr lang="en-US" b="0" dirty="0"/>
                        <a:t>Hex Code</a:t>
                      </a:r>
                    </a:p>
                  </a:txBody>
                  <a:tcPr anchor="ctr"/>
                </a:tc>
                <a:extLst>
                  <a:ext uri="{0D108BD9-81ED-4DB2-BD59-A6C34878D82A}">
                    <a16:rowId xmlns:a16="http://schemas.microsoft.com/office/drawing/2014/main" val="3286208492"/>
                  </a:ext>
                </a:extLst>
              </a:tr>
              <a:tr h="409651">
                <a:tc>
                  <a:txBody>
                    <a:bodyPr/>
                    <a:lstStyle/>
                    <a:p>
                      <a:pPr algn="ctr"/>
                      <a:r>
                        <a:rPr lang="en-US" dirty="0"/>
                        <a:t>OUT</a:t>
                      </a:r>
                    </a:p>
                  </a:txBody>
                  <a:tcPr anchor="ctr"/>
                </a:tc>
                <a:tc>
                  <a:txBody>
                    <a:bodyPr/>
                    <a:lstStyle/>
                    <a:p>
                      <a:pPr algn="ctr"/>
                      <a:r>
                        <a:rPr lang="en-US" dirty="0"/>
                        <a:t>8-bit port address</a:t>
                      </a:r>
                    </a:p>
                  </a:txBody>
                  <a:tcPr anchor="ctr"/>
                </a:tc>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10</a:t>
                      </a:r>
                    </a:p>
                  </a:txBody>
                  <a:tcPr anchor="ctr"/>
                </a:tc>
                <a:tc>
                  <a:txBody>
                    <a:bodyPr/>
                    <a:lstStyle/>
                    <a:p>
                      <a:pPr algn="ctr"/>
                      <a:r>
                        <a:rPr lang="en-US" dirty="0"/>
                        <a:t>D3</a:t>
                      </a:r>
                    </a:p>
                  </a:txBody>
                  <a:tcPr anchor="ctr"/>
                </a:tc>
                <a:extLst>
                  <a:ext uri="{0D108BD9-81ED-4DB2-BD59-A6C34878D82A}">
                    <a16:rowId xmlns:a16="http://schemas.microsoft.com/office/drawing/2014/main" val="2534177278"/>
                  </a:ext>
                </a:extLst>
              </a:tr>
            </a:tbl>
          </a:graphicData>
        </a:graphic>
      </p:graphicFrame>
    </p:spTree>
    <p:extLst>
      <p:ext uri="{BB962C8B-B14F-4D97-AF65-F5344CB8AC3E}">
        <p14:creationId xmlns:p14="http://schemas.microsoft.com/office/powerpoint/2010/main" val="40853426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6"/>
            <a:ext cx="4674326" cy="908540"/>
          </a:xfrm>
        </p:spPr>
        <p:txBody>
          <a:bodyPr/>
          <a:lstStyle/>
          <a:p>
            <a:r>
              <a:rPr lang="en-GB" sz="4400" b="1" dirty="0">
                <a:latin typeface="Merriweather" panose="00000500000000000000" pitchFamily="2" charset="0"/>
              </a:rPr>
              <a:t>ALP with 8085</a:t>
            </a:r>
            <a:endParaRPr lang="en-GB" b="1" dirty="0">
              <a:latin typeface="Merriweather" panose="00000500000000000000" pitchFamily="2" charset="0"/>
            </a:endParaRP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952500"/>
            <a:ext cx="10515600" cy="5768974"/>
          </a:xfrm>
        </p:spPr>
        <p:txBody>
          <a:bodyPr>
            <a:normAutofit fontScale="85000" lnSpcReduction="20000"/>
          </a:bodyPr>
          <a:lstStyle/>
          <a:p>
            <a:pPr marL="0" indent="0">
              <a:buNone/>
            </a:pPr>
            <a:r>
              <a:rPr lang="en-GB" sz="1800" b="1" i="0" u="none" strike="noStrike" baseline="0" dirty="0">
                <a:solidFill>
                  <a:srgbClr val="000000"/>
                </a:solidFill>
                <a:latin typeface="Merriweather" panose="00000500000000000000" pitchFamily="2" charset="0"/>
              </a:rPr>
              <a:t>Q</a:t>
            </a:r>
            <a:r>
              <a:rPr lang="en-GB" sz="1800" b="1" dirty="0">
                <a:solidFill>
                  <a:srgbClr val="000000"/>
                </a:solidFill>
                <a:latin typeface="Merriweather" panose="00000500000000000000" pitchFamily="2" charset="0"/>
              </a:rPr>
              <a:t>) WAP to sort in ascending order for 10 bytes from 1120H.</a:t>
            </a:r>
          </a:p>
          <a:p>
            <a:pPr marL="0" indent="0">
              <a:buNone/>
            </a:pPr>
            <a:r>
              <a:rPr lang="en-GB" sz="1800" b="1" dirty="0">
                <a:solidFill>
                  <a:srgbClr val="000000"/>
                </a:solidFill>
                <a:latin typeface="Merriweather" panose="00000500000000000000" pitchFamily="2" charset="0"/>
              </a:rPr>
              <a:t>Solution:	 </a:t>
            </a:r>
          </a:p>
          <a:p>
            <a:pPr marL="0" indent="0">
              <a:buNone/>
            </a:pPr>
            <a:r>
              <a:rPr lang="en-GB" sz="1800" b="1" dirty="0">
                <a:solidFill>
                  <a:srgbClr val="000000"/>
                </a:solidFill>
                <a:latin typeface="Merriweather" panose="00000500000000000000" pitchFamily="2" charset="0"/>
              </a:rPr>
              <a:t>  MVI B,09</a:t>
            </a:r>
          </a:p>
          <a:p>
            <a:pPr marL="0" indent="0">
              <a:buNone/>
            </a:pPr>
            <a:r>
              <a:rPr lang="en-GB" sz="1800" b="1" dirty="0">
                <a:solidFill>
                  <a:srgbClr val="000000"/>
                </a:solidFill>
                <a:latin typeface="Merriweather" panose="00000500000000000000" pitchFamily="2" charset="0"/>
              </a:rPr>
              <a:t>LOOP2:	   LXI H,3000</a:t>
            </a:r>
          </a:p>
          <a:p>
            <a:pPr marL="0" indent="0">
              <a:buNone/>
            </a:pPr>
            <a:r>
              <a:rPr lang="en-GB" sz="1800" b="1" dirty="0">
                <a:solidFill>
                  <a:srgbClr val="000000"/>
                </a:solidFill>
                <a:latin typeface="Merriweather" panose="00000500000000000000" pitchFamily="2" charset="0"/>
              </a:rPr>
              <a:t>	   MVI C,09</a:t>
            </a:r>
          </a:p>
          <a:p>
            <a:pPr marL="0" indent="0">
              <a:buNone/>
            </a:pPr>
            <a:r>
              <a:rPr lang="en-GB" sz="1800" b="1" dirty="0">
                <a:solidFill>
                  <a:srgbClr val="000000"/>
                </a:solidFill>
                <a:latin typeface="Merriweather" panose="00000500000000000000" pitchFamily="2" charset="0"/>
              </a:rPr>
              <a:t>LOOP1:	   MOV A,M</a:t>
            </a:r>
          </a:p>
          <a:p>
            <a:pPr marL="0" indent="0">
              <a:buNone/>
            </a:pPr>
            <a:r>
              <a:rPr lang="en-GB" sz="1800" b="1" dirty="0">
                <a:solidFill>
                  <a:srgbClr val="000000"/>
                </a:solidFill>
                <a:latin typeface="Merriweather" panose="00000500000000000000" pitchFamily="2" charset="0"/>
              </a:rPr>
              <a:t>	   INX H</a:t>
            </a:r>
          </a:p>
          <a:p>
            <a:pPr marL="0" indent="0">
              <a:buNone/>
            </a:pPr>
            <a:r>
              <a:rPr lang="en-GB" sz="1800" b="1" dirty="0">
                <a:solidFill>
                  <a:srgbClr val="000000"/>
                </a:solidFill>
                <a:latin typeface="Merriweather" panose="00000500000000000000" pitchFamily="2" charset="0"/>
              </a:rPr>
              <a:t>	   CMP M</a:t>
            </a:r>
          </a:p>
          <a:p>
            <a:pPr marL="0" indent="0">
              <a:buNone/>
            </a:pPr>
            <a:r>
              <a:rPr lang="en-GB" sz="1800" b="1" dirty="0">
                <a:solidFill>
                  <a:srgbClr val="000000"/>
                </a:solidFill>
                <a:latin typeface="Merriweather" panose="00000500000000000000" pitchFamily="2" charset="0"/>
              </a:rPr>
              <a:t>	   JC SKIP;     </a:t>
            </a:r>
            <a:r>
              <a:rPr lang="en-GB" sz="1800" b="1" dirty="0" err="1">
                <a:solidFill>
                  <a:srgbClr val="000000"/>
                </a:solidFill>
                <a:latin typeface="Merriweather" panose="00000500000000000000" pitchFamily="2" charset="0"/>
              </a:rPr>
              <a:t>jnc</a:t>
            </a:r>
            <a:r>
              <a:rPr lang="en-GB" sz="1800" b="1" dirty="0">
                <a:solidFill>
                  <a:srgbClr val="000000"/>
                </a:solidFill>
                <a:latin typeface="Merriweather" panose="00000500000000000000" pitchFamily="2" charset="0"/>
              </a:rPr>
              <a:t> </a:t>
            </a:r>
            <a:r>
              <a:rPr lang="en-GB" sz="1800" b="1">
                <a:solidFill>
                  <a:srgbClr val="000000"/>
                </a:solidFill>
                <a:latin typeface="Merriweather" panose="00000500000000000000" pitchFamily="2" charset="0"/>
              </a:rPr>
              <a:t>for descending </a:t>
            </a:r>
            <a:endParaRPr lang="en-GB" sz="1800" b="1" dirty="0">
              <a:solidFill>
                <a:srgbClr val="000000"/>
              </a:solidFill>
              <a:latin typeface="Merriweather" panose="00000500000000000000" pitchFamily="2" charset="0"/>
            </a:endParaRPr>
          </a:p>
          <a:p>
            <a:pPr marL="0" indent="0">
              <a:buNone/>
            </a:pPr>
            <a:r>
              <a:rPr lang="en-GB" sz="1800" b="1" dirty="0">
                <a:solidFill>
                  <a:srgbClr val="000000"/>
                </a:solidFill>
                <a:latin typeface="Merriweather" panose="00000500000000000000" pitchFamily="2" charset="0"/>
              </a:rPr>
              <a:t>	   MOV D,M</a:t>
            </a:r>
          </a:p>
          <a:p>
            <a:pPr marL="0" indent="0">
              <a:buNone/>
            </a:pPr>
            <a:r>
              <a:rPr lang="en-GB" sz="1800" b="1" dirty="0">
                <a:solidFill>
                  <a:srgbClr val="000000"/>
                </a:solidFill>
                <a:latin typeface="Merriweather" panose="00000500000000000000" pitchFamily="2" charset="0"/>
              </a:rPr>
              <a:t>	   MOV M,A</a:t>
            </a:r>
          </a:p>
          <a:p>
            <a:pPr marL="0" indent="0">
              <a:buNone/>
            </a:pPr>
            <a:r>
              <a:rPr lang="en-GB" sz="1800" b="1" dirty="0">
                <a:solidFill>
                  <a:srgbClr val="000000"/>
                </a:solidFill>
                <a:latin typeface="Merriweather" panose="00000500000000000000" pitchFamily="2" charset="0"/>
              </a:rPr>
              <a:t>	   DCX H</a:t>
            </a:r>
          </a:p>
          <a:p>
            <a:pPr marL="0" indent="0">
              <a:buNone/>
            </a:pPr>
            <a:r>
              <a:rPr lang="en-GB" sz="1800" b="1" dirty="0">
                <a:solidFill>
                  <a:srgbClr val="000000"/>
                </a:solidFill>
                <a:latin typeface="Merriweather" panose="00000500000000000000" pitchFamily="2" charset="0"/>
              </a:rPr>
              <a:t>	   MOV M,D</a:t>
            </a:r>
          </a:p>
          <a:p>
            <a:pPr marL="0" indent="0">
              <a:buNone/>
            </a:pPr>
            <a:r>
              <a:rPr lang="en-GB" sz="1800" b="1" dirty="0">
                <a:solidFill>
                  <a:srgbClr val="000000"/>
                </a:solidFill>
                <a:latin typeface="Merriweather" panose="00000500000000000000" pitchFamily="2" charset="0"/>
              </a:rPr>
              <a:t>	   INX H</a:t>
            </a:r>
          </a:p>
          <a:p>
            <a:pPr marL="0" indent="0">
              <a:buNone/>
            </a:pPr>
            <a:r>
              <a:rPr lang="en-GB" sz="1800" b="1" dirty="0">
                <a:solidFill>
                  <a:srgbClr val="000000"/>
                </a:solidFill>
                <a:latin typeface="Merriweather" panose="00000500000000000000" pitchFamily="2" charset="0"/>
              </a:rPr>
              <a:t>SKIP:	   DCR C</a:t>
            </a:r>
          </a:p>
          <a:p>
            <a:pPr marL="0" indent="0">
              <a:buNone/>
            </a:pPr>
            <a:r>
              <a:rPr lang="en-GB" sz="1800" b="1" dirty="0">
                <a:solidFill>
                  <a:srgbClr val="000000"/>
                </a:solidFill>
                <a:latin typeface="Merriweather" panose="00000500000000000000" pitchFamily="2" charset="0"/>
              </a:rPr>
              <a:t>	   JNZ LOOP1</a:t>
            </a:r>
          </a:p>
          <a:p>
            <a:pPr marL="0" indent="0">
              <a:buNone/>
            </a:pPr>
            <a:r>
              <a:rPr lang="en-GB" sz="1800" b="1" dirty="0">
                <a:solidFill>
                  <a:srgbClr val="000000"/>
                </a:solidFill>
                <a:latin typeface="Merriweather" panose="00000500000000000000" pitchFamily="2" charset="0"/>
              </a:rPr>
              <a:t>	   DCR B</a:t>
            </a:r>
          </a:p>
          <a:p>
            <a:pPr marL="0" indent="0">
              <a:buNone/>
            </a:pPr>
            <a:r>
              <a:rPr lang="en-GB" sz="1800" b="1" dirty="0">
                <a:solidFill>
                  <a:srgbClr val="000000"/>
                </a:solidFill>
                <a:latin typeface="Merriweather" panose="00000500000000000000" pitchFamily="2" charset="0"/>
              </a:rPr>
              <a:t>	   JNZ LOOP2</a:t>
            </a:r>
          </a:p>
          <a:p>
            <a:pPr marL="0" indent="0">
              <a:buNone/>
            </a:pPr>
            <a:r>
              <a:rPr lang="en-GB" sz="1800" b="1" dirty="0">
                <a:solidFill>
                  <a:srgbClr val="000000"/>
                </a:solidFill>
                <a:latin typeface="Merriweather" panose="00000500000000000000" pitchFamily="2" charset="0"/>
              </a:rPr>
              <a:t>	   HLT</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117</a:t>
            </a:fld>
            <a:endParaRPr lang="en-US"/>
          </a:p>
        </p:txBody>
      </p:sp>
      <p:sp>
        <p:nvSpPr>
          <p:cNvPr id="6" name="TextBox 5">
            <a:extLst>
              <a:ext uri="{FF2B5EF4-FFF2-40B4-BE49-F238E27FC236}">
                <a16:creationId xmlns:a16="http://schemas.microsoft.com/office/drawing/2014/main" id="{FBA3ADE2-A0BF-C7DE-AC05-7CAA28EFE5C9}"/>
              </a:ext>
            </a:extLst>
          </p:cNvPr>
          <p:cNvSpPr txBox="1"/>
          <p:nvPr/>
        </p:nvSpPr>
        <p:spPr>
          <a:xfrm flipH="1">
            <a:off x="2980805" y="6264250"/>
            <a:ext cx="6230389" cy="369332"/>
          </a:xfrm>
          <a:prstGeom prst="rect">
            <a:avLst/>
          </a:prstGeom>
          <a:noFill/>
        </p:spPr>
        <p:txBody>
          <a:bodyPr wrap="square" rtlCol="0">
            <a:spAutoFit/>
          </a:bodyPr>
          <a:lstStyle/>
          <a:p>
            <a:r>
              <a:rPr lang="en-US" b="1" i="1" dirty="0"/>
              <a:t>Note: </a:t>
            </a:r>
            <a:r>
              <a:rPr lang="en-US" i="1" dirty="0"/>
              <a:t>For sorting in Descending order use </a:t>
            </a:r>
            <a:r>
              <a:rPr lang="en-US" b="1" i="1" dirty="0"/>
              <a:t>JNC</a:t>
            </a:r>
            <a:r>
              <a:rPr lang="en-US" i="1" dirty="0"/>
              <a:t> instead </a:t>
            </a:r>
            <a:r>
              <a:rPr lang="en-US" b="1" i="1" dirty="0"/>
              <a:t>JC</a:t>
            </a:r>
            <a:r>
              <a:rPr lang="en-US" i="1" dirty="0"/>
              <a:t>.</a:t>
            </a:r>
          </a:p>
        </p:txBody>
      </p:sp>
    </p:spTree>
    <p:extLst>
      <p:ext uri="{BB962C8B-B14F-4D97-AF65-F5344CB8AC3E}">
        <p14:creationId xmlns:p14="http://schemas.microsoft.com/office/powerpoint/2010/main" val="288552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additive="base">
                                        <p:cTn id="6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 calcmode="lin" valueType="num">
                                      <p:cBhvr additive="base">
                                        <p:cTn id="7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3" end="13"/>
                                            </p:txEl>
                                          </p:spTgt>
                                        </p:tgtEl>
                                        <p:attrNameLst>
                                          <p:attrName>style.visibility</p:attrName>
                                        </p:attrNameLst>
                                      </p:cBhvr>
                                      <p:to>
                                        <p:strVal val="visible"/>
                                      </p:to>
                                    </p:set>
                                    <p:anim calcmode="lin" valueType="num">
                                      <p:cBhvr additive="base">
                                        <p:cTn id="7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4" end="14"/>
                                            </p:txEl>
                                          </p:spTgt>
                                        </p:tgtEl>
                                        <p:attrNameLst>
                                          <p:attrName>style.visibility</p:attrName>
                                        </p:attrNameLst>
                                      </p:cBhvr>
                                      <p:to>
                                        <p:strVal val="visible"/>
                                      </p:to>
                                    </p:set>
                                    <p:anim calcmode="lin" valueType="num">
                                      <p:cBhvr additive="base">
                                        <p:cTn id="8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5" end="15"/>
                                            </p:txEl>
                                          </p:spTgt>
                                        </p:tgtEl>
                                        <p:attrNameLst>
                                          <p:attrName>style.visibility</p:attrName>
                                        </p:attrNameLst>
                                      </p:cBhvr>
                                      <p:to>
                                        <p:strVal val="visible"/>
                                      </p:to>
                                    </p:set>
                                    <p:anim calcmode="lin" valueType="num">
                                      <p:cBhvr additive="base">
                                        <p:cTn id="9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6" end="16"/>
                                            </p:txEl>
                                          </p:spTgt>
                                        </p:tgtEl>
                                        <p:attrNameLst>
                                          <p:attrName>style.visibility</p:attrName>
                                        </p:attrNameLst>
                                      </p:cBhvr>
                                      <p:to>
                                        <p:strVal val="visible"/>
                                      </p:to>
                                    </p:set>
                                    <p:anim calcmode="lin" valueType="num">
                                      <p:cBhvr additive="base">
                                        <p:cTn id="97"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
                                            <p:txEl>
                                              <p:pRg st="17" end="17"/>
                                            </p:txEl>
                                          </p:spTgt>
                                        </p:tgtEl>
                                        <p:attrNameLst>
                                          <p:attrName>style.visibility</p:attrName>
                                        </p:attrNameLst>
                                      </p:cBhvr>
                                      <p:to>
                                        <p:strVal val="visible"/>
                                      </p:to>
                                    </p:set>
                                    <p:anim calcmode="lin" valueType="num">
                                      <p:cBhvr additive="base">
                                        <p:cTn id="103"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3">
                                            <p:txEl>
                                              <p:pRg st="18" end="18"/>
                                            </p:txEl>
                                          </p:spTgt>
                                        </p:tgtEl>
                                        <p:attrNameLst>
                                          <p:attrName>style.visibility</p:attrName>
                                        </p:attrNameLst>
                                      </p:cBhvr>
                                      <p:to>
                                        <p:strVal val="visible"/>
                                      </p:to>
                                    </p:set>
                                    <p:anim calcmode="lin" valueType="num">
                                      <p:cBhvr additive="base">
                                        <p:cTn id="109"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6"/>
                                        </p:tgtEl>
                                        <p:attrNameLst>
                                          <p:attrName>style.visibility</p:attrName>
                                        </p:attrNameLst>
                                      </p:cBhvr>
                                      <p:to>
                                        <p:strVal val="visible"/>
                                      </p:to>
                                    </p:set>
                                    <p:anim calcmode="lin" valueType="num">
                                      <p:cBhvr additive="base">
                                        <p:cTn id="115" dur="500" fill="hold"/>
                                        <p:tgtEl>
                                          <p:spTgt spid="6"/>
                                        </p:tgtEl>
                                        <p:attrNameLst>
                                          <p:attrName>ppt_x</p:attrName>
                                        </p:attrNameLst>
                                      </p:cBhvr>
                                      <p:tavLst>
                                        <p:tav tm="0">
                                          <p:val>
                                            <p:strVal val="#ppt_x"/>
                                          </p:val>
                                        </p:tav>
                                        <p:tav tm="100000">
                                          <p:val>
                                            <p:strVal val="#ppt_x"/>
                                          </p:val>
                                        </p:tav>
                                      </p:tavLst>
                                    </p:anim>
                                    <p:anim calcmode="lin" valueType="num">
                                      <p:cBhvr additive="base">
                                        <p:cTn id="1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6"/>
            <a:ext cx="4674326" cy="908540"/>
          </a:xfrm>
        </p:spPr>
        <p:txBody>
          <a:bodyPr/>
          <a:lstStyle/>
          <a:p>
            <a:r>
              <a:rPr lang="en-GB" sz="4400" b="1" dirty="0">
                <a:latin typeface="Merriweather" panose="00000500000000000000" pitchFamily="2" charset="0"/>
              </a:rPr>
              <a:t>ALP with 8085</a:t>
            </a:r>
            <a:endParaRPr lang="en-GB"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118</a:t>
            </a:fld>
            <a:endParaRPr lang="en-US"/>
          </a:p>
        </p:txBody>
      </p:sp>
      <p:pic>
        <p:nvPicPr>
          <p:cNvPr id="6" name="Picture 5">
            <a:extLst>
              <a:ext uri="{FF2B5EF4-FFF2-40B4-BE49-F238E27FC236}">
                <a16:creationId xmlns:a16="http://schemas.microsoft.com/office/drawing/2014/main" id="{6D25EE26-5035-678E-5A3B-DCD04B23C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45065"/>
            <a:ext cx="10515600" cy="1579019"/>
          </a:xfrm>
          <a:prstGeom prst="rect">
            <a:avLst/>
          </a:prstGeom>
        </p:spPr>
      </p:pic>
    </p:spTree>
    <p:extLst>
      <p:ext uri="{BB962C8B-B14F-4D97-AF65-F5344CB8AC3E}">
        <p14:creationId xmlns:p14="http://schemas.microsoft.com/office/powerpoint/2010/main" val="2679965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6"/>
            <a:ext cx="4674326" cy="908540"/>
          </a:xfrm>
        </p:spPr>
        <p:txBody>
          <a:bodyPr/>
          <a:lstStyle/>
          <a:p>
            <a:r>
              <a:rPr lang="en-GB" sz="4400" b="1" dirty="0">
                <a:latin typeface="Merriweather" panose="00000500000000000000" pitchFamily="2" charset="0"/>
              </a:rPr>
              <a:t>ALP with 8085</a:t>
            </a:r>
            <a:endParaRPr lang="en-GB"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119</a:t>
            </a:fld>
            <a:endParaRPr lang="en-US"/>
          </a:p>
        </p:txBody>
      </p:sp>
      <p:pic>
        <p:nvPicPr>
          <p:cNvPr id="7" name="Picture 6">
            <a:extLst>
              <a:ext uri="{FF2B5EF4-FFF2-40B4-BE49-F238E27FC236}">
                <a16:creationId xmlns:a16="http://schemas.microsoft.com/office/drawing/2014/main" id="{39A5A869-53F1-7E44-2456-14D9BD431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362" y="830327"/>
            <a:ext cx="6790122" cy="6027673"/>
          </a:xfrm>
          <a:prstGeom prst="rect">
            <a:avLst/>
          </a:prstGeom>
        </p:spPr>
      </p:pic>
    </p:spTree>
    <p:extLst>
      <p:ext uri="{BB962C8B-B14F-4D97-AF65-F5344CB8AC3E}">
        <p14:creationId xmlns:p14="http://schemas.microsoft.com/office/powerpoint/2010/main" val="102699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200" y="365125"/>
            <a:ext cx="5981700" cy="1044575"/>
          </a:xfrm>
        </p:spPr>
        <p:txBody>
          <a:bodyPr>
            <a:normAutofit/>
          </a:bodyPr>
          <a:lstStyle/>
          <a:p>
            <a:r>
              <a:rPr lang="en-US" sz="4000" b="1" dirty="0">
                <a:highlight>
                  <a:srgbClr val="C0C0C0"/>
                </a:highlight>
                <a:latin typeface="Merriweather" panose="00000500000000000000" pitchFamily="2" charset="0"/>
              </a:rPr>
              <a:t>2. FLAG REGISTER</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pic>
        <p:nvPicPr>
          <p:cNvPr id="9218" name="Picture 2" descr="Flag Register">
            <a:extLst>
              <a:ext uri="{FF2B5EF4-FFF2-40B4-BE49-F238E27FC236}">
                <a16:creationId xmlns:a16="http://schemas.microsoft.com/office/drawing/2014/main" id="{66BE66E0-2DCC-478E-BDD2-173027A65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636" y="1730850"/>
            <a:ext cx="9696069" cy="480806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E841A70-F301-0ECE-1B4E-7A5E49AE2414}"/>
              </a:ext>
            </a:extLst>
          </p:cNvPr>
          <p:cNvSpPr>
            <a:spLocks noGrp="1"/>
          </p:cNvSpPr>
          <p:nvPr>
            <p:ph type="dt" sz="half" idx="10"/>
          </p:nvPr>
        </p:nvSpPr>
        <p:spPr/>
        <p:txBody>
          <a:bodyPr/>
          <a:lstStyle/>
          <a:p>
            <a:fld id="{DEDF25CE-D6FC-4663-A547-E3E7B847FF07}" type="datetime1">
              <a:rPr lang="en-US" smtClean="0"/>
              <a:t>10/2/2023</a:t>
            </a:fld>
            <a:endParaRPr lang="en-US"/>
          </a:p>
        </p:txBody>
      </p:sp>
      <p:sp>
        <p:nvSpPr>
          <p:cNvPr id="4" name="Slide Number Placeholder 3">
            <a:extLst>
              <a:ext uri="{FF2B5EF4-FFF2-40B4-BE49-F238E27FC236}">
                <a16:creationId xmlns:a16="http://schemas.microsoft.com/office/drawing/2014/main" id="{5F1EF9D6-4523-707C-8039-95BA1A8AE294}"/>
              </a:ext>
            </a:extLst>
          </p:cNvPr>
          <p:cNvSpPr>
            <a:spLocks noGrp="1"/>
          </p:cNvSpPr>
          <p:nvPr>
            <p:ph type="sldNum" sz="quarter" idx="12"/>
          </p:nvPr>
        </p:nvSpPr>
        <p:spPr/>
        <p:txBody>
          <a:bodyPr/>
          <a:lstStyle/>
          <a:p>
            <a:fld id="{8051FE7D-4AED-441C-958A-52748DFD726C}" type="slidenum">
              <a:rPr lang="en-US" smtClean="0"/>
              <a:t>12</a:t>
            </a:fld>
            <a:endParaRPr lang="en-US"/>
          </a:p>
        </p:txBody>
      </p:sp>
      <p:pic>
        <p:nvPicPr>
          <p:cNvPr id="2052" name="Picture 4" descr="Lightbox">
            <a:extLst>
              <a:ext uri="{FF2B5EF4-FFF2-40B4-BE49-F238E27FC236}">
                <a16:creationId xmlns:a16="http://schemas.microsoft.com/office/drawing/2014/main" id="{61285658-25FE-8741-5344-24DF5765FA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94" t="13070" r="2710" b="27326"/>
          <a:stretch/>
        </p:blipFill>
        <p:spPr bwMode="auto">
          <a:xfrm>
            <a:off x="5855235" y="1409700"/>
            <a:ext cx="4493236" cy="64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0651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6"/>
            <a:ext cx="4674326" cy="908540"/>
          </a:xfrm>
        </p:spPr>
        <p:txBody>
          <a:bodyPr/>
          <a:lstStyle/>
          <a:p>
            <a:r>
              <a:rPr lang="en-GB" sz="4400" b="1" dirty="0">
                <a:latin typeface="Merriweather" panose="00000500000000000000" pitchFamily="2" charset="0"/>
              </a:rPr>
              <a:t>ALP with 8085</a:t>
            </a:r>
            <a:endParaRPr lang="en-GB"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120</a:t>
            </a:fld>
            <a:endParaRPr lang="en-US"/>
          </a:p>
        </p:txBody>
      </p:sp>
      <p:pic>
        <p:nvPicPr>
          <p:cNvPr id="6" name="Picture 5">
            <a:extLst>
              <a:ext uri="{FF2B5EF4-FFF2-40B4-BE49-F238E27FC236}">
                <a16:creationId xmlns:a16="http://schemas.microsoft.com/office/drawing/2014/main" id="{63E33F43-0F73-1492-7E60-851F9F024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65" y="0"/>
            <a:ext cx="6462563" cy="6858000"/>
          </a:xfrm>
          <a:prstGeom prst="rect">
            <a:avLst/>
          </a:prstGeom>
        </p:spPr>
      </p:pic>
    </p:spTree>
    <p:extLst>
      <p:ext uri="{BB962C8B-B14F-4D97-AF65-F5344CB8AC3E}">
        <p14:creationId xmlns:p14="http://schemas.microsoft.com/office/powerpoint/2010/main" val="13165331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6"/>
            <a:ext cx="4674326" cy="908540"/>
          </a:xfrm>
        </p:spPr>
        <p:txBody>
          <a:bodyPr/>
          <a:lstStyle/>
          <a:p>
            <a:r>
              <a:rPr lang="en-GB" sz="4400" b="1" dirty="0">
                <a:latin typeface="Merriweather" panose="00000500000000000000" pitchFamily="2" charset="0"/>
              </a:rPr>
              <a:t>ALP with 8085</a:t>
            </a:r>
            <a:endParaRPr lang="en-GB"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121</a:t>
            </a:fld>
            <a:endParaRPr lang="en-US"/>
          </a:p>
        </p:txBody>
      </p:sp>
      <p:pic>
        <p:nvPicPr>
          <p:cNvPr id="10" name="Picture 9">
            <a:extLst>
              <a:ext uri="{FF2B5EF4-FFF2-40B4-BE49-F238E27FC236}">
                <a16:creationId xmlns:a16="http://schemas.microsoft.com/office/drawing/2014/main" id="{3669F957-AEFD-8199-1B24-FCC282A22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761" y="904130"/>
            <a:ext cx="9608257" cy="5332868"/>
          </a:xfrm>
          <a:prstGeom prst="rect">
            <a:avLst/>
          </a:prstGeom>
        </p:spPr>
      </p:pic>
    </p:spTree>
    <p:extLst>
      <p:ext uri="{BB962C8B-B14F-4D97-AF65-F5344CB8AC3E}">
        <p14:creationId xmlns:p14="http://schemas.microsoft.com/office/powerpoint/2010/main" val="11128558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6"/>
            <a:ext cx="4674326" cy="908540"/>
          </a:xfrm>
        </p:spPr>
        <p:txBody>
          <a:bodyPr/>
          <a:lstStyle/>
          <a:p>
            <a:r>
              <a:rPr lang="en-GB" sz="4400" b="1" dirty="0">
                <a:latin typeface="Merriweather" panose="00000500000000000000" pitchFamily="2" charset="0"/>
              </a:rPr>
              <a:t>ALP with 8085</a:t>
            </a:r>
            <a:endParaRPr lang="en-GB"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122</a:t>
            </a:fld>
            <a:endParaRPr lang="en-US"/>
          </a:p>
        </p:txBody>
      </p:sp>
      <p:pic>
        <p:nvPicPr>
          <p:cNvPr id="6" name="Picture 5">
            <a:extLst>
              <a:ext uri="{FF2B5EF4-FFF2-40B4-BE49-F238E27FC236}">
                <a16:creationId xmlns:a16="http://schemas.microsoft.com/office/drawing/2014/main" id="{91CF6D60-AE03-B1B9-7DE7-4C0CD3723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141" y="1506205"/>
            <a:ext cx="9642672" cy="3845589"/>
          </a:xfrm>
          <a:prstGeom prst="rect">
            <a:avLst/>
          </a:prstGeom>
        </p:spPr>
      </p:pic>
    </p:spTree>
    <p:extLst>
      <p:ext uri="{BB962C8B-B14F-4D97-AF65-F5344CB8AC3E}">
        <p14:creationId xmlns:p14="http://schemas.microsoft.com/office/powerpoint/2010/main" val="17741334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6"/>
            <a:ext cx="4674326" cy="908540"/>
          </a:xfrm>
        </p:spPr>
        <p:txBody>
          <a:bodyPr/>
          <a:lstStyle/>
          <a:p>
            <a:r>
              <a:rPr lang="en-GB" sz="4400" b="1" dirty="0">
                <a:latin typeface="Merriweather" panose="00000500000000000000" pitchFamily="2" charset="0"/>
              </a:rPr>
              <a:t>ALP with 8085</a:t>
            </a:r>
            <a:endParaRPr lang="en-GB"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123</a:t>
            </a:fld>
            <a:endParaRPr lang="en-US"/>
          </a:p>
        </p:txBody>
      </p:sp>
      <p:pic>
        <p:nvPicPr>
          <p:cNvPr id="7" name="Picture 6">
            <a:extLst>
              <a:ext uri="{FF2B5EF4-FFF2-40B4-BE49-F238E27FC236}">
                <a16:creationId xmlns:a16="http://schemas.microsoft.com/office/drawing/2014/main" id="{57300B42-1CBB-C8D2-92A5-5FF932A4C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25175"/>
            <a:ext cx="10850101" cy="3166716"/>
          </a:xfrm>
          <a:prstGeom prst="rect">
            <a:avLst/>
          </a:prstGeom>
        </p:spPr>
      </p:pic>
    </p:spTree>
    <p:extLst>
      <p:ext uri="{BB962C8B-B14F-4D97-AF65-F5344CB8AC3E}">
        <p14:creationId xmlns:p14="http://schemas.microsoft.com/office/powerpoint/2010/main" val="26956180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6"/>
            <a:ext cx="4674326" cy="908540"/>
          </a:xfrm>
        </p:spPr>
        <p:txBody>
          <a:bodyPr/>
          <a:lstStyle/>
          <a:p>
            <a:r>
              <a:rPr lang="en-GB" sz="4400" b="1" dirty="0">
                <a:latin typeface="Merriweather" panose="00000500000000000000" pitchFamily="2" charset="0"/>
              </a:rPr>
              <a:t>ALP with 8085</a:t>
            </a:r>
            <a:endParaRPr lang="en-GB"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124</a:t>
            </a:fld>
            <a:endParaRPr lang="en-US"/>
          </a:p>
        </p:txBody>
      </p:sp>
      <p:pic>
        <p:nvPicPr>
          <p:cNvPr id="6" name="Picture 5">
            <a:extLst>
              <a:ext uri="{FF2B5EF4-FFF2-40B4-BE49-F238E27FC236}">
                <a16:creationId xmlns:a16="http://schemas.microsoft.com/office/drawing/2014/main" id="{32C45278-17F8-ECE7-3B6F-90385E49D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695" y="1540842"/>
            <a:ext cx="10372764" cy="3776316"/>
          </a:xfrm>
          <a:prstGeom prst="rect">
            <a:avLst/>
          </a:prstGeom>
        </p:spPr>
      </p:pic>
    </p:spTree>
    <p:extLst>
      <p:ext uri="{BB962C8B-B14F-4D97-AF65-F5344CB8AC3E}">
        <p14:creationId xmlns:p14="http://schemas.microsoft.com/office/powerpoint/2010/main" val="35033170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9200-7B39-2F0A-3764-F8E35AB639CB}"/>
              </a:ext>
            </a:extLst>
          </p:cNvPr>
          <p:cNvSpPr>
            <a:spLocks noGrp="1"/>
          </p:cNvSpPr>
          <p:nvPr>
            <p:ph type="title"/>
          </p:nvPr>
        </p:nvSpPr>
        <p:spPr>
          <a:xfrm>
            <a:off x="838200" y="365125"/>
            <a:ext cx="10938164" cy="1325563"/>
          </a:xfrm>
        </p:spPr>
        <p:txBody>
          <a:bodyPr/>
          <a:lstStyle/>
          <a:p>
            <a:r>
              <a:rPr lang="en-US" b="1" dirty="0"/>
              <a:t>BCD-TO-BINARY(HEX) CONVERSION</a:t>
            </a:r>
          </a:p>
        </p:txBody>
      </p:sp>
      <p:sp>
        <p:nvSpPr>
          <p:cNvPr id="3" name="Content Placeholder 2">
            <a:extLst>
              <a:ext uri="{FF2B5EF4-FFF2-40B4-BE49-F238E27FC236}">
                <a16:creationId xmlns:a16="http://schemas.microsoft.com/office/drawing/2014/main" id="{6025A110-C018-3EF0-165C-0A2EFA150ED8}"/>
              </a:ext>
            </a:extLst>
          </p:cNvPr>
          <p:cNvSpPr>
            <a:spLocks noGrp="1"/>
          </p:cNvSpPr>
          <p:nvPr>
            <p:ph idx="1"/>
          </p:nvPr>
        </p:nvSpPr>
        <p:spPr>
          <a:xfrm>
            <a:off x="838200" y="1825625"/>
            <a:ext cx="10515600" cy="4359275"/>
          </a:xfrm>
        </p:spPr>
        <p:txBody>
          <a:bodyPr>
            <a:normAutofit/>
          </a:bodyPr>
          <a:lstStyle/>
          <a:p>
            <a:pPr>
              <a:buFont typeface="Wingdings" panose="05000000000000000000" pitchFamily="2" charset="2"/>
              <a:buChar char="v"/>
            </a:pPr>
            <a:r>
              <a:rPr lang="en-US" sz="2000" dirty="0"/>
              <a:t>The conversion of a BCD number into its binary equivalent employs the principle of </a:t>
            </a:r>
            <a:r>
              <a:rPr lang="en-US" sz="2000" i="1" dirty="0"/>
              <a:t>positional weighting </a:t>
            </a:r>
            <a:r>
              <a:rPr lang="en-US" sz="2000" dirty="0"/>
              <a:t> in a given number</a:t>
            </a:r>
          </a:p>
          <a:p>
            <a:pPr>
              <a:buFont typeface="Wingdings" panose="05000000000000000000" pitchFamily="2" charset="2"/>
              <a:buChar char="v"/>
            </a:pPr>
            <a:r>
              <a:rPr lang="en-US" sz="2000" dirty="0"/>
              <a:t>For example: 72</a:t>
            </a:r>
            <a:r>
              <a:rPr lang="en-US" sz="2000" baseline="-25000" dirty="0"/>
              <a:t>10</a:t>
            </a:r>
            <a:r>
              <a:rPr lang="en-US" sz="2000" dirty="0"/>
              <a:t> = 7*10 + 2</a:t>
            </a:r>
          </a:p>
          <a:p>
            <a:pPr>
              <a:buFont typeface="Wingdings" panose="05000000000000000000" pitchFamily="2" charset="2"/>
              <a:buChar char="v"/>
            </a:pPr>
            <a:r>
              <a:rPr lang="en-US" sz="2000" dirty="0"/>
              <a:t>The digit 7 represents 70, based on its second position from the right . Therefore, converting 72</a:t>
            </a:r>
            <a:r>
              <a:rPr lang="en-US" sz="2000" baseline="-25000" dirty="0"/>
              <a:t>BCD</a:t>
            </a:r>
            <a:r>
              <a:rPr lang="en-US" sz="2000" dirty="0"/>
              <a:t> into its binary equivalent requires multiplying the second digit by 10 and adding the first </a:t>
            </a:r>
            <a:r>
              <a:rPr lang="en-US" sz="2000" dirty="0" err="1"/>
              <a:t>digt</a:t>
            </a:r>
            <a:r>
              <a:rPr lang="en-US" sz="2000" dirty="0"/>
              <a:t>.</a:t>
            </a:r>
          </a:p>
          <a:p>
            <a:pPr>
              <a:buFont typeface="Wingdings" panose="05000000000000000000" pitchFamily="2" charset="2"/>
              <a:buChar char="v"/>
            </a:pPr>
            <a:r>
              <a:rPr lang="en-US" sz="2000" dirty="0"/>
              <a:t>Converting a 2-digit BCD number into its binary equivalent requires the following steps:</a:t>
            </a:r>
          </a:p>
          <a:p>
            <a:pPr lvl="1">
              <a:buFont typeface="Wingdings" panose="05000000000000000000" pitchFamily="2" charset="2"/>
              <a:buChar char="q"/>
            </a:pPr>
            <a:r>
              <a:rPr lang="en-US" sz="1800" dirty="0"/>
              <a:t>Step-1: Separate an 8-bit packed BCD number into two 4-bit unpacked BCD digits: BCD</a:t>
            </a:r>
            <a:r>
              <a:rPr lang="en-US" sz="1800" baseline="-25000" dirty="0"/>
              <a:t>1</a:t>
            </a:r>
            <a:r>
              <a:rPr lang="en-US" sz="1800" dirty="0"/>
              <a:t> and BCD</a:t>
            </a:r>
            <a:r>
              <a:rPr lang="en-US" sz="1800" baseline="-25000" dirty="0"/>
              <a:t>2</a:t>
            </a:r>
            <a:r>
              <a:rPr lang="en-US" sz="1800" dirty="0"/>
              <a:t>.</a:t>
            </a:r>
          </a:p>
          <a:p>
            <a:pPr lvl="1">
              <a:buFont typeface="Wingdings" panose="05000000000000000000" pitchFamily="2" charset="2"/>
              <a:buChar char="q"/>
            </a:pPr>
            <a:r>
              <a:rPr lang="en-US" sz="1800" dirty="0"/>
              <a:t>Step-2: Convert each digit into its binary value according to its position</a:t>
            </a:r>
          </a:p>
          <a:p>
            <a:pPr lvl="1">
              <a:buFont typeface="Wingdings" panose="05000000000000000000" pitchFamily="2" charset="2"/>
              <a:buChar char="q"/>
            </a:pPr>
            <a:r>
              <a:rPr lang="en-US" sz="1800" dirty="0"/>
              <a:t>Add both binary numbers to obtain the binary equivalent of the BCD number.</a:t>
            </a:r>
          </a:p>
        </p:txBody>
      </p:sp>
      <p:sp>
        <p:nvSpPr>
          <p:cNvPr id="4" name="Date Placeholder 3">
            <a:extLst>
              <a:ext uri="{FF2B5EF4-FFF2-40B4-BE49-F238E27FC236}">
                <a16:creationId xmlns:a16="http://schemas.microsoft.com/office/drawing/2014/main" id="{2CE74CCE-E566-8B91-9350-1B5CF657AB8B}"/>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0893F3F-6009-633C-F2FA-E7D7720DE3E4}"/>
              </a:ext>
            </a:extLst>
          </p:cNvPr>
          <p:cNvSpPr>
            <a:spLocks noGrp="1"/>
          </p:cNvSpPr>
          <p:nvPr>
            <p:ph type="sldNum" sz="quarter" idx="12"/>
          </p:nvPr>
        </p:nvSpPr>
        <p:spPr/>
        <p:txBody>
          <a:bodyPr/>
          <a:lstStyle/>
          <a:p>
            <a:fld id="{8051FE7D-4AED-441C-958A-52748DFD726C}" type="slidenum">
              <a:rPr lang="en-US" smtClean="0"/>
              <a:t>125</a:t>
            </a:fld>
            <a:endParaRPr lang="en-US"/>
          </a:p>
        </p:txBody>
      </p:sp>
    </p:spTree>
    <p:extLst>
      <p:ext uri="{BB962C8B-B14F-4D97-AF65-F5344CB8AC3E}">
        <p14:creationId xmlns:p14="http://schemas.microsoft.com/office/powerpoint/2010/main" val="35246801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9200-7B39-2F0A-3764-F8E35AB639CB}"/>
              </a:ext>
            </a:extLst>
          </p:cNvPr>
          <p:cNvSpPr>
            <a:spLocks noGrp="1"/>
          </p:cNvSpPr>
          <p:nvPr>
            <p:ph type="title"/>
          </p:nvPr>
        </p:nvSpPr>
        <p:spPr>
          <a:xfrm>
            <a:off x="838200" y="365125"/>
            <a:ext cx="11049000" cy="1325563"/>
          </a:xfrm>
        </p:spPr>
        <p:txBody>
          <a:bodyPr/>
          <a:lstStyle/>
          <a:p>
            <a:r>
              <a:rPr lang="en-US" b="1" dirty="0"/>
              <a:t>BCD-TO-BINARY(HEX) CONVERSION</a:t>
            </a:r>
          </a:p>
        </p:txBody>
      </p:sp>
      <p:sp>
        <p:nvSpPr>
          <p:cNvPr id="3" name="Content Placeholder 2">
            <a:extLst>
              <a:ext uri="{FF2B5EF4-FFF2-40B4-BE49-F238E27FC236}">
                <a16:creationId xmlns:a16="http://schemas.microsoft.com/office/drawing/2014/main" id="{6025A110-C018-3EF0-165C-0A2EFA150ED8}"/>
              </a:ext>
            </a:extLst>
          </p:cNvPr>
          <p:cNvSpPr>
            <a:spLocks noGrp="1"/>
          </p:cNvSpPr>
          <p:nvPr>
            <p:ph idx="1"/>
          </p:nvPr>
        </p:nvSpPr>
        <p:spPr>
          <a:xfrm>
            <a:off x="838200" y="1825625"/>
            <a:ext cx="10515600" cy="4359275"/>
          </a:xfrm>
        </p:spPr>
        <p:txBody>
          <a:bodyPr>
            <a:normAutofit/>
          </a:bodyPr>
          <a:lstStyle/>
          <a:p>
            <a:pPr>
              <a:buFont typeface="Wingdings" panose="05000000000000000000" pitchFamily="2" charset="2"/>
              <a:buChar char="v"/>
            </a:pPr>
            <a:r>
              <a:rPr lang="en-US" sz="2000" b="1" dirty="0"/>
              <a:t>EXAMPLE: </a:t>
            </a:r>
            <a:r>
              <a:rPr lang="en-US" sz="2000" dirty="0"/>
              <a:t>Convert 72</a:t>
            </a:r>
            <a:r>
              <a:rPr lang="en-US" sz="2000" baseline="-25000" dirty="0"/>
              <a:t>BCD</a:t>
            </a:r>
            <a:r>
              <a:rPr lang="en-US" sz="2000" dirty="0"/>
              <a:t> into its binary equivalent.</a:t>
            </a:r>
          </a:p>
          <a:p>
            <a:pPr marL="0" indent="0">
              <a:buNone/>
            </a:pPr>
            <a:r>
              <a:rPr lang="en-US" sz="1800" b="1" dirty="0"/>
              <a:t>Solution:</a:t>
            </a:r>
          </a:p>
          <a:p>
            <a:pPr marL="0" indent="0">
              <a:buNone/>
            </a:pPr>
            <a:r>
              <a:rPr lang="en-US" sz="1800" b="1" dirty="0"/>
              <a:t>	Step 1: </a:t>
            </a:r>
            <a:r>
              <a:rPr lang="en-US" sz="1800" dirty="0"/>
              <a:t>0111 0010 → 0000 0010 Unpacked BCD</a:t>
            </a:r>
            <a:r>
              <a:rPr lang="en-US" sz="1800" baseline="-25000" dirty="0"/>
              <a:t>1</a:t>
            </a:r>
            <a:r>
              <a:rPr lang="en-US" sz="1800" dirty="0"/>
              <a:t>.</a:t>
            </a:r>
          </a:p>
          <a:p>
            <a:pPr marL="0" indent="0">
              <a:buNone/>
            </a:pPr>
            <a:r>
              <a:rPr lang="en-US" sz="1800" dirty="0"/>
              <a:t>			 → 0000 0111 Unpacked BCD</a:t>
            </a:r>
            <a:r>
              <a:rPr lang="en-US" sz="1800" baseline="-25000" dirty="0"/>
              <a:t>2</a:t>
            </a:r>
            <a:r>
              <a:rPr lang="en-US" sz="1800" dirty="0"/>
              <a:t>.</a:t>
            </a:r>
          </a:p>
          <a:p>
            <a:pPr marL="0" indent="0">
              <a:buNone/>
            </a:pPr>
            <a:r>
              <a:rPr lang="en-US" sz="1800" b="1" dirty="0"/>
              <a:t>	Step 2: </a:t>
            </a:r>
            <a:r>
              <a:rPr lang="en-US" sz="1800" dirty="0"/>
              <a:t>Multiply BCD</a:t>
            </a:r>
            <a:r>
              <a:rPr lang="en-US" sz="1800" baseline="-25000" dirty="0"/>
              <a:t>2</a:t>
            </a:r>
            <a:r>
              <a:rPr lang="en-US" sz="1800" dirty="0"/>
              <a:t> by 10 (7 x 10)</a:t>
            </a:r>
          </a:p>
          <a:p>
            <a:pPr marL="0" indent="0">
              <a:buNone/>
            </a:pPr>
            <a:r>
              <a:rPr lang="en-US" sz="1800" dirty="0"/>
              <a:t>	</a:t>
            </a:r>
            <a:r>
              <a:rPr lang="en-US" sz="1800" b="1" dirty="0"/>
              <a:t>Step 3: </a:t>
            </a:r>
            <a:r>
              <a:rPr lang="en-US" sz="1800" dirty="0"/>
              <a:t>Add BCD</a:t>
            </a:r>
            <a:r>
              <a:rPr lang="en-US" sz="1800" baseline="-25000" dirty="0"/>
              <a:t>1</a:t>
            </a:r>
            <a:r>
              <a:rPr lang="en-US" sz="1800" dirty="0"/>
              <a:t> to the answer in Step 2</a:t>
            </a:r>
          </a:p>
        </p:txBody>
      </p:sp>
      <p:sp>
        <p:nvSpPr>
          <p:cNvPr id="4" name="Date Placeholder 3">
            <a:extLst>
              <a:ext uri="{FF2B5EF4-FFF2-40B4-BE49-F238E27FC236}">
                <a16:creationId xmlns:a16="http://schemas.microsoft.com/office/drawing/2014/main" id="{2CE74CCE-E566-8B91-9350-1B5CF657AB8B}"/>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0893F3F-6009-633C-F2FA-E7D7720DE3E4}"/>
              </a:ext>
            </a:extLst>
          </p:cNvPr>
          <p:cNvSpPr>
            <a:spLocks noGrp="1"/>
          </p:cNvSpPr>
          <p:nvPr>
            <p:ph type="sldNum" sz="quarter" idx="12"/>
          </p:nvPr>
        </p:nvSpPr>
        <p:spPr/>
        <p:txBody>
          <a:bodyPr/>
          <a:lstStyle/>
          <a:p>
            <a:fld id="{8051FE7D-4AED-441C-958A-52748DFD726C}" type="slidenum">
              <a:rPr lang="en-US" smtClean="0"/>
              <a:t>126</a:t>
            </a:fld>
            <a:endParaRPr lang="en-US"/>
          </a:p>
        </p:txBody>
      </p:sp>
    </p:spTree>
    <p:extLst>
      <p:ext uri="{BB962C8B-B14F-4D97-AF65-F5344CB8AC3E}">
        <p14:creationId xmlns:p14="http://schemas.microsoft.com/office/powerpoint/2010/main" val="3567282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9200-7B39-2F0A-3764-F8E35AB639CB}"/>
              </a:ext>
            </a:extLst>
          </p:cNvPr>
          <p:cNvSpPr>
            <a:spLocks noGrp="1"/>
          </p:cNvSpPr>
          <p:nvPr>
            <p:ph type="title"/>
          </p:nvPr>
        </p:nvSpPr>
        <p:spPr>
          <a:xfrm>
            <a:off x="838200" y="365125"/>
            <a:ext cx="10785764" cy="1325563"/>
          </a:xfrm>
        </p:spPr>
        <p:txBody>
          <a:bodyPr/>
          <a:lstStyle/>
          <a:p>
            <a:r>
              <a:rPr lang="en-US" b="1" dirty="0"/>
              <a:t>BCD-TO-BINARY(HEX) CONVERSION</a:t>
            </a:r>
          </a:p>
        </p:txBody>
      </p:sp>
      <p:sp>
        <p:nvSpPr>
          <p:cNvPr id="3" name="Content Placeholder 2">
            <a:extLst>
              <a:ext uri="{FF2B5EF4-FFF2-40B4-BE49-F238E27FC236}">
                <a16:creationId xmlns:a16="http://schemas.microsoft.com/office/drawing/2014/main" id="{6025A110-C018-3EF0-165C-0A2EFA150ED8}"/>
              </a:ext>
            </a:extLst>
          </p:cNvPr>
          <p:cNvSpPr>
            <a:spLocks noGrp="1"/>
          </p:cNvSpPr>
          <p:nvPr>
            <p:ph idx="1"/>
          </p:nvPr>
        </p:nvSpPr>
        <p:spPr>
          <a:xfrm>
            <a:off x="838200" y="1346201"/>
            <a:ext cx="2743200" cy="4838700"/>
          </a:xfrm>
        </p:spPr>
        <p:txBody>
          <a:bodyPr>
            <a:normAutofit/>
          </a:bodyPr>
          <a:lstStyle/>
          <a:p>
            <a:pPr>
              <a:buFont typeface="Wingdings" panose="05000000000000000000" pitchFamily="2" charset="2"/>
              <a:buChar char="v"/>
            </a:pPr>
            <a:r>
              <a:rPr lang="en-US" sz="2000" b="1" u="sng" dirty="0"/>
              <a:t>PROGRAM</a:t>
            </a:r>
            <a:endParaRPr lang="en-US" sz="2000" dirty="0"/>
          </a:p>
          <a:p>
            <a:pPr marL="0" indent="0">
              <a:buNone/>
            </a:pPr>
            <a:r>
              <a:rPr lang="en-US" sz="2000" dirty="0"/>
              <a:t>LDA 3000H</a:t>
            </a:r>
          </a:p>
          <a:p>
            <a:pPr marL="0" indent="0">
              <a:buNone/>
            </a:pPr>
            <a:r>
              <a:rPr lang="en-US" sz="2000" dirty="0"/>
              <a:t>MOV B, A</a:t>
            </a:r>
          </a:p>
          <a:p>
            <a:pPr marL="0" indent="0">
              <a:buNone/>
            </a:pPr>
            <a:r>
              <a:rPr lang="en-US" sz="2000" dirty="0"/>
              <a:t>ANI 0FH</a:t>
            </a:r>
          </a:p>
          <a:p>
            <a:pPr marL="0" indent="0">
              <a:buNone/>
            </a:pPr>
            <a:r>
              <a:rPr lang="en-US" sz="2000" dirty="0"/>
              <a:t>MOV C, A</a:t>
            </a:r>
          </a:p>
          <a:p>
            <a:pPr marL="0" indent="0">
              <a:buNone/>
            </a:pPr>
            <a:r>
              <a:rPr lang="en-US" sz="2000" dirty="0"/>
              <a:t>MOV A, B</a:t>
            </a:r>
          </a:p>
          <a:p>
            <a:pPr marL="0" indent="0">
              <a:buNone/>
            </a:pPr>
            <a:r>
              <a:rPr lang="en-US" sz="2000" dirty="0"/>
              <a:t>ANI F0H</a:t>
            </a:r>
          </a:p>
          <a:p>
            <a:pPr marL="0" indent="0">
              <a:buNone/>
            </a:pPr>
            <a:r>
              <a:rPr lang="en-US" sz="2000" dirty="0"/>
              <a:t>RRC</a:t>
            </a:r>
          </a:p>
          <a:p>
            <a:pPr marL="0" indent="0">
              <a:buNone/>
            </a:pPr>
            <a:r>
              <a:rPr lang="en-US" sz="2000" dirty="0"/>
              <a:t>RRC</a:t>
            </a:r>
          </a:p>
          <a:p>
            <a:pPr marL="0" indent="0">
              <a:buNone/>
            </a:pPr>
            <a:r>
              <a:rPr lang="en-US" sz="2000" dirty="0"/>
              <a:t>RRC</a:t>
            </a:r>
          </a:p>
          <a:p>
            <a:pPr marL="0" indent="0">
              <a:buNone/>
            </a:pPr>
            <a:r>
              <a:rPr lang="en-US" sz="2000" dirty="0"/>
              <a:t>RRC</a:t>
            </a:r>
          </a:p>
        </p:txBody>
      </p:sp>
      <p:sp>
        <p:nvSpPr>
          <p:cNvPr id="4" name="Date Placeholder 3">
            <a:extLst>
              <a:ext uri="{FF2B5EF4-FFF2-40B4-BE49-F238E27FC236}">
                <a16:creationId xmlns:a16="http://schemas.microsoft.com/office/drawing/2014/main" id="{2CE74CCE-E566-8B91-9350-1B5CF657AB8B}"/>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0893F3F-6009-633C-F2FA-E7D7720DE3E4}"/>
              </a:ext>
            </a:extLst>
          </p:cNvPr>
          <p:cNvSpPr>
            <a:spLocks noGrp="1"/>
          </p:cNvSpPr>
          <p:nvPr>
            <p:ph type="sldNum" sz="quarter" idx="12"/>
          </p:nvPr>
        </p:nvSpPr>
        <p:spPr/>
        <p:txBody>
          <a:bodyPr/>
          <a:lstStyle/>
          <a:p>
            <a:fld id="{8051FE7D-4AED-441C-958A-52748DFD726C}" type="slidenum">
              <a:rPr lang="en-US" smtClean="0"/>
              <a:t>127</a:t>
            </a:fld>
            <a:endParaRPr lang="en-US"/>
          </a:p>
        </p:txBody>
      </p:sp>
      <p:sp>
        <p:nvSpPr>
          <p:cNvPr id="6" name="Content Placeholder 2">
            <a:extLst>
              <a:ext uri="{FF2B5EF4-FFF2-40B4-BE49-F238E27FC236}">
                <a16:creationId xmlns:a16="http://schemas.microsoft.com/office/drawing/2014/main" id="{0FBC9EDD-939F-97D8-7AFB-CF6BEAA379A7}"/>
              </a:ext>
            </a:extLst>
          </p:cNvPr>
          <p:cNvSpPr txBox="1">
            <a:spLocks/>
          </p:cNvSpPr>
          <p:nvPr/>
        </p:nvSpPr>
        <p:spPr>
          <a:xfrm>
            <a:off x="3987800" y="1809751"/>
            <a:ext cx="2743200" cy="3911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MOV D, A</a:t>
            </a:r>
          </a:p>
          <a:p>
            <a:pPr marL="0" indent="0">
              <a:buNone/>
            </a:pPr>
            <a:r>
              <a:rPr lang="en-US" sz="2000" dirty="0"/>
              <a:t>XRA A</a:t>
            </a:r>
          </a:p>
          <a:p>
            <a:pPr marL="0" indent="0">
              <a:buNone/>
            </a:pPr>
            <a:r>
              <a:rPr lang="en-US" sz="2000" dirty="0"/>
              <a:t>MVI E, 0AH</a:t>
            </a:r>
          </a:p>
          <a:p>
            <a:pPr marL="0" indent="0">
              <a:buNone/>
            </a:pPr>
            <a:r>
              <a:rPr lang="en-US" sz="2000" dirty="0">
                <a:solidFill>
                  <a:schemeClr val="accent1"/>
                </a:solidFill>
              </a:rPr>
              <a:t>UP</a:t>
            </a:r>
            <a:r>
              <a:rPr lang="en-US" sz="2000" dirty="0"/>
              <a:t>: ADD D</a:t>
            </a:r>
          </a:p>
          <a:p>
            <a:pPr marL="0" indent="0">
              <a:buNone/>
            </a:pPr>
            <a:r>
              <a:rPr lang="en-US" sz="2000" dirty="0"/>
              <a:t>DCR E</a:t>
            </a:r>
          </a:p>
          <a:p>
            <a:pPr marL="0" indent="0">
              <a:buNone/>
            </a:pPr>
            <a:r>
              <a:rPr lang="en-US" sz="2000" dirty="0"/>
              <a:t>JNZ </a:t>
            </a:r>
            <a:r>
              <a:rPr lang="en-US" sz="2000" dirty="0">
                <a:solidFill>
                  <a:schemeClr val="accent1"/>
                </a:solidFill>
              </a:rPr>
              <a:t>UP</a:t>
            </a:r>
          </a:p>
          <a:p>
            <a:pPr marL="0" indent="0">
              <a:buNone/>
            </a:pPr>
            <a:r>
              <a:rPr lang="en-US" sz="2000" dirty="0"/>
              <a:t>ADD C</a:t>
            </a:r>
          </a:p>
          <a:p>
            <a:pPr marL="0" indent="0">
              <a:buNone/>
            </a:pPr>
            <a:r>
              <a:rPr lang="en-US" sz="2000" dirty="0"/>
              <a:t>STA 3001H</a:t>
            </a:r>
          </a:p>
          <a:p>
            <a:pPr marL="0" indent="0">
              <a:buNone/>
            </a:pPr>
            <a:r>
              <a:rPr lang="en-US" sz="2000" dirty="0"/>
              <a:t>HLT</a:t>
            </a:r>
          </a:p>
        </p:txBody>
      </p:sp>
    </p:spTree>
    <p:extLst>
      <p:ext uri="{BB962C8B-B14F-4D97-AF65-F5344CB8AC3E}">
        <p14:creationId xmlns:p14="http://schemas.microsoft.com/office/powerpoint/2010/main" val="29458592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9200-7B39-2F0A-3764-F8E35AB639CB}"/>
              </a:ext>
            </a:extLst>
          </p:cNvPr>
          <p:cNvSpPr>
            <a:spLocks noGrp="1"/>
          </p:cNvSpPr>
          <p:nvPr>
            <p:ph type="title"/>
          </p:nvPr>
        </p:nvSpPr>
        <p:spPr/>
        <p:txBody>
          <a:bodyPr/>
          <a:lstStyle/>
          <a:p>
            <a:r>
              <a:rPr lang="en-US" b="1" dirty="0"/>
              <a:t>BINARY-TO-BCD CONVERSION </a:t>
            </a:r>
          </a:p>
        </p:txBody>
      </p:sp>
      <p:sp>
        <p:nvSpPr>
          <p:cNvPr id="3" name="Content Placeholder 2">
            <a:extLst>
              <a:ext uri="{FF2B5EF4-FFF2-40B4-BE49-F238E27FC236}">
                <a16:creationId xmlns:a16="http://schemas.microsoft.com/office/drawing/2014/main" id="{6025A110-C018-3EF0-165C-0A2EFA150ED8}"/>
              </a:ext>
            </a:extLst>
          </p:cNvPr>
          <p:cNvSpPr>
            <a:spLocks noGrp="1"/>
          </p:cNvSpPr>
          <p:nvPr>
            <p:ph idx="1"/>
          </p:nvPr>
        </p:nvSpPr>
        <p:spPr>
          <a:xfrm>
            <a:off x="838200" y="1825625"/>
            <a:ext cx="10515600" cy="4359275"/>
          </a:xfrm>
        </p:spPr>
        <p:txBody>
          <a:bodyPr>
            <a:normAutofit/>
          </a:bodyPr>
          <a:lstStyle/>
          <a:p>
            <a:pPr>
              <a:buFont typeface="Wingdings" panose="05000000000000000000" pitchFamily="2" charset="2"/>
              <a:buChar char="v"/>
            </a:pPr>
            <a:r>
              <a:rPr lang="en-US" sz="2000" dirty="0"/>
              <a:t>The conversion of binary to BCD is performed by dividing the number by the powers of ten; the division is performed by the subtraction method.</a:t>
            </a:r>
          </a:p>
          <a:p>
            <a:pPr marL="0" indent="0">
              <a:buNone/>
            </a:pPr>
            <a:r>
              <a:rPr lang="en-US" sz="2000" dirty="0"/>
              <a:t>	For example, assume the binary number is</a:t>
            </a:r>
          </a:p>
          <a:p>
            <a:pPr marL="0" indent="0">
              <a:buNone/>
            </a:pPr>
            <a:r>
              <a:rPr lang="en-US" sz="2000" dirty="0"/>
              <a:t>		1 1 1 1	1 1 1 1</a:t>
            </a:r>
            <a:r>
              <a:rPr lang="en-US" sz="2000" baseline="-25000" dirty="0"/>
              <a:t>2</a:t>
            </a:r>
            <a:r>
              <a:rPr lang="en-US" sz="2000" dirty="0"/>
              <a:t> (FFH) = 255</a:t>
            </a:r>
            <a:r>
              <a:rPr lang="en-US" sz="2000" baseline="-25000" dirty="0"/>
              <a:t>10 </a:t>
            </a:r>
            <a:endParaRPr lang="en-US" sz="2000" dirty="0"/>
          </a:p>
          <a:p>
            <a:pPr>
              <a:buFont typeface="Wingdings" panose="05000000000000000000" pitchFamily="2" charset="2"/>
              <a:buChar char="v"/>
            </a:pPr>
            <a:r>
              <a:rPr lang="en-US" sz="2000" dirty="0"/>
              <a:t>To represent this number in BCD requires twelve bits or three BCD digits, labeled here as BCD</a:t>
            </a:r>
            <a:r>
              <a:rPr lang="en-US" sz="2000" baseline="-25000" dirty="0"/>
              <a:t>3</a:t>
            </a:r>
            <a:r>
              <a:rPr lang="en-US" sz="2000" dirty="0"/>
              <a:t> (MSB), BCD</a:t>
            </a:r>
            <a:r>
              <a:rPr lang="en-US" sz="2000" baseline="-25000" dirty="0"/>
              <a:t>2</a:t>
            </a:r>
            <a:r>
              <a:rPr lang="en-US" sz="2000" dirty="0"/>
              <a:t>, and BCD</a:t>
            </a:r>
            <a:r>
              <a:rPr lang="en-US" sz="2000" baseline="-25000" dirty="0"/>
              <a:t>3</a:t>
            </a:r>
            <a:r>
              <a:rPr lang="en-US" sz="2000" dirty="0"/>
              <a:t> (LSB). </a:t>
            </a:r>
          </a:p>
          <a:p>
            <a:pPr marL="0" indent="0">
              <a:buNone/>
            </a:pPr>
            <a:r>
              <a:rPr lang="en-US" sz="2000" dirty="0"/>
              <a:t>		= 0 0 1 0	0 1 0 1		0 1 01</a:t>
            </a:r>
          </a:p>
          <a:p>
            <a:pPr marL="0" indent="0">
              <a:buNone/>
            </a:pPr>
            <a:r>
              <a:rPr lang="en-US" sz="2000" dirty="0"/>
              <a:t>		     BCD</a:t>
            </a:r>
            <a:r>
              <a:rPr lang="en-US" sz="2000" baseline="-25000" dirty="0"/>
              <a:t>3</a:t>
            </a:r>
            <a:r>
              <a:rPr lang="en-US" sz="2000" dirty="0"/>
              <a:t>	 BCD</a:t>
            </a:r>
            <a:r>
              <a:rPr lang="en-US" sz="2000" baseline="-25000" dirty="0"/>
              <a:t>2</a:t>
            </a:r>
            <a:r>
              <a:rPr lang="en-US" sz="2000" dirty="0"/>
              <a:t>	 	 BCD</a:t>
            </a:r>
            <a:r>
              <a:rPr lang="en-US" sz="2000" baseline="-25000" dirty="0"/>
              <a:t>1</a:t>
            </a:r>
          </a:p>
        </p:txBody>
      </p:sp>
      <p:sp>
        <p:nvSpPr>
          <p:cNvPr id="4" name="Date Placeholder 3">
            <a:extLst>
              <a:ext uri="{FF2B5EF4-FFF2-40B4-BE49-F238E27FC236}">
                <a16:creationId xmlns:a16="http://schemas.microsoft.com/office/drawing/2014/main" id="{2CE74CCE-E566-8B91-9350-1B5CF657AB8B}"/>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0893F3F-6009-633C-F2FA-E7D7720DE3E4}"/>
              </a:ext>
            </a:extLst>
          </p:cNvPr>
          <p:cNvSpPr>
            <a:spLocks noGrp="1"/>
          </p:cNvSpPr>
          <p:nvPr>
            <p:ph type="sldNum" sz="quarter" idx="12"/>
          </p:nvPr>
        </p:nvSpPr>
        <p:spPr/>
        <p:txBody>
          <a:bodyPr/>
          <a:lstStyle/>
          <a:p>
            <a:fld id="{8051FE7D-4AED-441C-958A-52748DFD726C}" type="slidenum">
              <a:rPr lang="en-US" smtClean="0"/>
              <a:t>128</a:t>
            </a:fld>
            <a:endParaRPr lang="en-US"/>
          </a:p>
        </p:txBody>
      </p:sp>
    </p:spTree>
    <p:extLst>
      <p:ext uri="{BB962C8B-B14F-4D97-AF65-F5344CB8AC3E}">
        <p14:creationId xmlns:p14="http://schemas.microsoft.com/office/powerpoint/2010/main" val="36492741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9200-7B39-2F0A-3764-F8E35AB639CB}"/>
              </a:ext>
            </a:extLst>
          </p:cNvPr>
          <p:cNvSpPr>
            <a:spLocks noGrp="1"/>
          </p:cNvSpPr>
          <p:nvPr>
            <p:ph type="title"/>
          </p:nvPr>
        </p:nvSpPr>
        <p:spPr>
          <a:xfrm>
            <a:off x="838200" y="337416"/>
            <a:ext cx="10515600" cy="1325563"/>
          </a:xfrm>
        </p:spPr>
        <p:txBody>
          <a:bodyPr/>
          <a:lstStyle/>
          <a:p>
            <a:r>
              <a:rPr lang="en-US" b="1" dirty="0"/>
              <a:t>BINARY-TO-BCD CONVERSION </a:t>
            </a:r>
          </a:p>
        </p:txBody>
      </p:sp>
      <p:sp>
        <p:nvSpPr>
          <p:cNvPr id="3" name="Content Placeholder 2">
            <a:extLst>
              <a:ext uri="{FF2B5EF4-FFF2-40B4-BE49-F238E27FC236}">
                <a16:creationId xmlns:a16="http://schemas.microsoft.com/office/drawing/2014/main" id="{6025A110-C018-3EF0-165C-0A2EFA150ED8}"/>
              </a:ext>
            </a:extLst>
          </p:cNvPr>
          <p:cNvSpPr>
            <a:spLocks noGrp="1"/>
          </p:cNvSpPr>
          <p:nvPr>
            <p:ph idx="1"/>
          </p:nvPr>
        </p:nvSpPr>
        <p:spPr>
          <a:xfrm>
            <a:off x="838198" y="1371601"/>
            <a:ext cx="4745183" cy="3504333"/>
          </a:xfrm>
        </p:spPr>
        <p:txBody>
          <a:bodyPr>
            <a:noAutofit/>
          </a:bodyPr>
          <a:lstStyle/>
          <a:p>
            <a:pPr>
              <a:buFont typeface="Wingdings" panose="05000000000000000000" pitchFamily="2" charset="2"/>
              <a:buChar char="v"/>
            </a:pPr>
            <a:r>
              <a:rPr lang="en-US" sz="2000" b="1" i="1" u="sng" dirty="0"/>
              <a:t>PROGRAM:</a:t>
            </a:r>
          </a:p>
          <a:p>
            <a:pPr marL="0" indent="0">
              <a:buNone/>
            </a:pPr>
            <a:r>
              <a:rPr lang="en-US" sz="2000" b="1" dirty="0"/>
              <a:t>START:</a:t>
            </a:r>
            <a:r>
              <a:rPr lang="en-US" sz="2000" dirty="0"/>
              <a:t>    LXI SP, 1999H</a:t>
            </a:r>
          </a:p>
          <a:p>
            <a:pPr marL="0" indent="0">
              <a:buNone/>
            </a:pPr>
            <a:r>
              <a:rPr lang="en-US" sz="2000" dirty="0"/>
              <a:t>	     LXI H, 2000H; Source</a:t>
            </a:r>
          </a:p>
          <a:p>
            <a:pPr marL="0" indent="0">
              <a:buNone/>
            </a:pPr>
            <a:r>
              <a:rPr lang="en-US" sz="2000" dirty="0"/>
              <a:t>	     LXI H, 2100H; Destination</a:t>
            </a:r>
          </a:p>
          <a:p>
            <a:pPr marL="0" indent="0">
              <a:buNone/>
            </a:pPr>
            <a:r>
              <a:rPr lang="en-US" sz="2000" dirty="0"/>
              <a:t>	     MOV A, M</a:t>
            </a:r>
          </a:p>
          <a:p>
            <a:pPr marL="0" indent="0">
              <a:buNone/>
            </a:pPr>
            <a:r>
              <a:rPr lang="en-US" sz="2000" dirty="0"/>
              <a:t> 	     CALL </a:t>
            </a:r>
            <a:r>
              <a:rPr lang="en-US" sz="2000" b="1" dirty="0"/>
              <a:t>BCDBIN</a:t>
            </a:r>
          </a:p>
          <a:p>
            <a:pPr marL="0" indent="0">
              <a:buNone/>
            </a:pPr>
            <a:r>
              <a:rPr lang="en-US" sz="2000" b="1" dirty="0"/>
              <a:t>	     </a:t>
            </a:r>
            <a:r>
              <a:rPr lang="en-US" sz="2000" dirty="0"/>
              <a:t>STAX</a:t>
            </a:r>
          </a:p>
          <a:p>
            <a:pPr marL="0" indent="0">
              <a:buNone/>
            </a:pPr>
            <a:r>
              <a:rPr lang="en-US" sz="2000" dirty="0"/>
              <a:t>	     HLT </a:t>
            </a:r>
          </a:p>
        </p:txBody>
      </p:sp>
      <p:sp>
        <p:nvSpPr>
          <p:cNvPr id="4" name="Date Placeholder 3">
            <a:extLst>
              <a:ext uri="{FF2B5EF4-FFF2-40B4-BE49-F238E27FC236}">
                <a16:creationId xmlns:a16="http://schemas.microsoft.com/office/drawing/2014/main" id="{2CE74CCE-E566-8B91-9350-1B5CF657AB8B}"/>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0893F3F-6009-633C-F2FA-E7D7720DE3E4}"/>
              </a:ext>
            </a:extLst>
          </p:cNvPr>
          <p:cNvSpPr>
            <a:spLocks noGrp="1"/>
          </p:cNvSpPr>
          <p:nvPr>
            <p:ph type="sldNum" sz="quarter" idx="12"/>
          </p:nvPr>
        </p:nvSpPr>
        <p:spPr/>
        <p:txBody>
          <a:bodyPr/>
          <a:lstStyle/>
          <a:p>
            <a:fld id="{8051FE7D-4AED-441C-958A-52748DFD726C}" type="slidenum">
              <a:rPr lang="en-US" smtClean="0"/>
              <a:t>129</a:t>
            </a:fld>
            <a:endParaRPr lang="en-US"/>
          </a:p>
        </p:txBody>
      </p:sp>
      <p:sp>
        <p:nvSpPr>
          <p:cNvPr id="6" name="Content Placeholder 2">
            <a:extLst>
              <a:ext uri="{FF2B5EF4-FFF2-40B4-BE49-F238E27FC236}">
                <a16:creationId xmlns:a16="http://schemas.microsoft.com/office/drawing/2014/main" id="{28BA1727-40E0-CC61-32A5-30C408305455}"/>
              </a:ext>
            </a:extLst>
          </p:cNvPr>
          <p:cNvSpPr txBox="1">
            <a:spLocks/>
          </p:cNvSpPr>
          <p:nvPr/>
        </p:nvSpPr>
        <p:spPr>
          <a:xfrm>
            <a:off x="5524497" y="1371600"/>
            <a:ext cx="3349333" cy="5486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BCDBIN:	</a:t>
            </a:r>
            <a:r>
              <a:rPr lang="en-US" sz="1800" dirty="0"/>
              <a:t>PUSH B</a:t>
            </a:r>
          </a:p>
          <a:p>
            <a:pPr marL="0" indent="0">
              <a:buFont typeface="Arial" panose="020B0604020202020204" pitchFamily="34" charset="0"/>
              <a:buNone/>
            </a:pPr>
            <a:r>
              <a:rPr lang="en-US" sz="1800" dirty="0"/>
              <a:t>	    	PUSH D</a:t>
            </a:r>
          </a:p>
          <a:p>
            <a:pPr marL="0" indent="0">
              <a:buFont typeface="Arial" panose="020B0604020202020204" pitchFamily="34" charset="0"/>
              <a:buNone/>
            </a:pPr>
            <a:r>
              <a:rPr lang="en-US" sz="1800" dirty="0"/>
              <a:t>	    	MOV B, A</a:t>
            </a:r>
          </a:p>
          <a:p>
            <a:pPr marL="0" indent="0">
              <a:buFont typeface="Arial" panose="020B0604020202020204" pitchFamily="34" charset="0"/>
              <a:buNone/>
            </a:pPr>
            <a:r>
              <a:rPr lang="en-US" sz="1800" dirty="0"/>
              <a:t>	    	ANI 0FH</a:t>
            </a:r>
          </a:p>
          <a:p>
            <a:pPr marL="0" indent="0">
              <a:buFont typeface="Arial" panose="020B0604020202020204" pitchFamily="34" charset="0"/>
              <a:buNone/>
            </a:pPr>
            <a:r>
              <a:rPr lang="en-US" sz="1800" dirty="0"/>
              <a:t>       	    	MOV C,A</a:t>
            </a:r>
          </a:p>
          <a:p>
            <a:pPr marL="0" indent="0">
              <a:buFont typeface="Arial" panose="020B0604020202020204" pitchFamily="34" charset="0"/>
              <a:buNone/>
            </a:pPr>
            <a:r>
              <a:rPr lang="en-US" sz="1800" dirty="0"/>
              <a:t>	    	MOV A, B</a:t>
            </a:r>
          </a:p>
          <a:p>
            <a:pPr marL="0" indent="0">
              <a:buFont typeface="Arial" panose="020B0604020202020204" pitchFamily="34" charset="0"/>
              <a:buNone/>
            </a:pPr>
            <a:r>
              <a:rPr lang="en-US" sz="1800" dirty="0"/>
              <a:t>	    	ANI F0H</a:t>
            </a:r>
          </a:p>
          <a:p>
            <a:pPr marL="0" indent="0">
              <a:buFont typeface="Arial" panose="020B0604020202020204" pitchFamily="34" charset="0"/>
              <a:buNone/>
            </a:pPr>
            <a:r>
              <a:rPr lang="en-US" sz="1800" dirty="0"/>
              <a:t>	    	JZ </a:t>
            </a:r>
            <a:r>
              <a:rPr lang="en-US" sz="1800" b="1" dirty="0"/>
              <a:t>BCD</a:t>
            </a:r>
            <a:r>
              <a:rPr lang="en-US" sz="1800" b="1" baseline="-25000" dirty="0"/>
              <a:t>1</a:t>
            </a:r>
          </a:p>
          <a:p>
            <a:pPr marL="0" indent="0">
              <a:buFont typeface="Arial" panose="020B0604020202020204" pitchFamily="34" charset="0"/>
              <a:buNone/>
            </a:pPr>
            <a:r>
              <a:rPr lang="en-US" sz="1800" dirty="0"/>
              <a:t>	    	RRC</a:t>
            </a:r>
          </a:p>
          <a:p>
            <a:pPr marL="0" indent="0">
              <a:buFont typeface="Arial" panose="020B0604020202020204" pitchFamily="34" charset="0"/>
              <a:buNone/>
            </a:pPr>
            <a:r>
              <a:rPr lang="en-US" sz="1800" dirty="0"/>
              <a:t>	    	RRC</a:t>
            </a:r>
          </a:p>
          <a:p>
            <a:pPr marL="0" indent="0">
              <a:buFont typeface="Arial" panose="020B0604020202020204" pitchFamily="34" charset="0"/>
              <a:buNone/>
            </a:pPr>
            <a:r>
              <a:rPr lang="en-US" sz="1800" dirty="0"/>
              <a:t>	   	RRC</a:t>
            </a:r>
          </a:p>
          <a:p>
            <a:pPr marL="0" indent="0">
              <a:buFont typeface="Arial" panose="020B0604020202020204" pitchFamily="34" charset="0"/>
              <a:buNone/>
            </a:pPr>
            <a:r>
              <a:rPr lang="en-US" sz="1800" dirty="0"/>
              <a:t>	    	RRC</a:t>
            </a:r>
          </a:p>
          <a:p>
            <a:pPr marL="0" indent="0">
              <a:buFont typeface="Arial" panose="020B0604020202020204" pitchFamily="34" charset="0"/>
              <a:buNone/>
            </a:pPr>
            <a:r>
              <a:rPr lang="en-US" sz="1800" dirty="0"/>
              <a:t>	    	MOV D, A</a:t>
            </a:r>
          </a:p>
          <a:p>
            <a:pPr marL="0" indent="0">
              <a:buFont typeface="Arial" panose="020B0604020202020204" pitchFamily="34" charset="0"/>
              <a:buNone/>
            </a:pPr>
            <a:r>
              <a:rPr lang="en-US" sz="1800" dirty="0"/>
              <a:t>	    	XRA A</a:t>
            </a:r>
          </a:p>
          <a:p>
            <a:pPr marL="0" indent="0">
              <a:buFont typeface="Arial" panose="020B0604020202020204" pitchFamily="34" charset="0"/>
              <a:buNone/>
            </a:pPr>
            <a:r>
              <a:rPr lang="en-US" sz="1800" dirty="0"/>
              <a:t>	   	MVI E, 0AH</a:t>
            </a:r>
          </a:p>
        </p:txBody>
      </p:sp>
      <p:sp>
        <p:nvSpPr>
          <p:cNvPr id="7" name="Content Placeholder 2">
            <a:extLst>
              <a:ext uri="{FF2B5EF4-FFF2-40B4-BE49-F238E27FC236}">
                <a16:creationId xmlns:a16="http://schemas.microsoft.com/office/drawing/2014/main" id="{18A0F18A-2794-015F-2526-23F9E282CF43}"/>
              </a:ext>
            </a:extLst>
          </p:cNvPr>
          <p:cNvSpPr txBox="1">
            <a:spLocks/>
          </p:cNvSpPr>
          <p:nvPr/>
        </p:nvSpPr>
        <p:spPr>
          <a:xfrm>
            <a:off x="9029697" y="1357747"/>
            <a:ext cx="2168236" cy="3283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SUM: 	</a:t>
            </a:r>
            <a:r>
              <a:rPr lang="en-US" sz="1800" dirty="0"/>
              <a:t>ADD E</a:t>
            </a:r>
          </a:p>
          <a:p>
            <a:pPr marL="0" indent="0">
              <a:buFont typeface="Arial" panose="020B0604020202020204" pitchFamily="34" charset="0"/>
              <a:buNone/>
            </a:pPr>
            <a:r>
              <a:rPr lang="en-US" sz="1800" dirty="0"/>
              <a:t>	DCR D</a:t>
            </a:r>
          </a:p>
          <a:p>
            <a:pPr marL="0" indent="0">
              <a:buFont typeface="Arial" panose="020B0604020202020204" pitchFamily="34" charset="0"/>
              <a:buNone/>
            </a:pPr>
            <a:r>
              <a:rPr lang="en-US" sz="1800" dirty="0"/>
              <a:t>	JNZ </a:t>
            </a:r>
            <a:r>
              <a:rPr lang="en-US" sz="1800" b="1" dirty="0"/>
              <a:t>SUM </a:t>
            </a:r>
          </a:p>
          <a:p>
            <a:pPr marL="0" indent="0">
              <a:buFont typeface="Arial" panose="020B0604020202020204" pitchFamily="34" charset="0"/>
              <a:buNone/>
            </a:pPr>
            <a:endParaRPr lang="en-US" sz="1800" b="1" dirty="0"/>
          </a:p>
          <a:p>
            <a:pPr marL="0" indent="0">
              <a:buFont typeface="Arial" panose="020B0604020202020204" pitchFamily="34" charset="0"/>
              <a:buNone/>
            </a:pPr>
            <a:r>
              <a:rPr lang="en-US" sz="1800" b="1" dirty="0"/>
              <a:t>BCD</a:t>
            </a:r>
            <a:r>
              <a:rPr lang="en-US" sz="1800" b="1" baseline="-25000" dirty="0"/>
              <a:t>1</a:t>
            </a:r>
            <a:r>
              <a:rPr lang="en-US" sz="1800" b="1" dirty="0"/>
              <a:t>: 	</a:t>
            </a:r>
            <a:r>
              <a:rPr lang="en-US" sz="1800" dirty="0"/>
              <a:t>ADD C</a:t>
            </a:r>
          </a:p>
          <a:p>
            <a:pPr marL="0" indent="0">
              <a:buFont typeface="Arial" panose="020B0604020202020204" pitchFamily="34" charset="0"/>
              <a:buNone/>
            </a:pPr>
            <a:r>
              <a:rPr lang="en-US" sz="1800" dirty="0"/>
              <a:t>	POP D</a:t>
            </a:r>
          </a:p>
          <a:p>
            <a:pPr marL="0" indent="0">
              <a:buFont typeface="Arial" panose="020B0604020202020204" pitchFamily="34" charset="0"/>
              <a:buNone/>
            </a:pPr>
            <a:r>
              <a:rPr lang="en-US" sz="1800" dirty="0"/>
              <a:t>	POP B</a:t>
            </a:r>
          </a:p>
          <a:p>
            <a:pPr marL="0" indent="0">
              <a:buFont typeface="Arial" panose="020B0604020202020204" pitchFamily="34" charset="0"/>
              <a:buNone/>
            </a:pPr>
            <a:r>
              <a:rPr lang="en-US" sz="1800" dirty="0"/>
              <a:t>	RET</a:t>
            </a:r>
          </a:p>
        </p:txBody>
      </p:sp>
    </p:spTree>
    <p:extLst>
      <p:ext uri="{BB962C8B-B14F-4D97-AF65-F5344CB8AC3E}">
        <p14:creationId xmlns:p14="http://schemas.microsoft.com/office/powerpoint/2010/main" val="582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200" y="365125"/>
            <a:ext cx="5981700" cy="1044575"/>
          </a:xfrm>
        </p:spPr>
        <p:txBody>
          <a:bodyPr>
            <a:normAutofit/>
          </a:bodyPr>
          <a:lstStyle/>
          <a:p>
            <a:r>
              <a:rPr lang="en-US" sz="4000" b="1" dirty="0">
                <a:highlight>
                  <a:srgbClr val="C0C0C0"/>
                </a:highlight>
                <a:latin typeface="Merriweather" panose="00000500000000000000" pitchFamily="2" charset="0"/>
              </a:rPr>
              <a:t>2. FLAG REGISTER</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214846"/>
            <a:ext cx="10843260" cy="5643153"/>
          </a:xfrm>
        </p:spPr>
        <p:txBody>
          <a:bodyPr>
            <a:normAutofit lnSpcReduction="10000"/>
          </a:bodyPr>
          <a:lstStyle/>
          <a:p>
            <a:pPr marL="514350" indent="-514350">
              <a:buFont typeface="+mj-lt"/>
              <a:buAutoNum type="romanUcPeriod"/>
            </a:pPr>
            <a:r>
              <a:rPr lang="en-GB" sz="2400" b="1" u="sng" dirty="0">
                <a:latin typeface="Merriweather" panose="00000500000000000000" pitchFamily="2" charset="0"/>
              </a:rPr>
              <a:t>S - Sign Flag:</a:t>
            </a:r>
          </a:p>
          <a:p>
            <a:pPr lvl="1">
              <a:buFont typeface="Wingdings" panose="05000000000000000000" pitchFamily="2" charset="2"/>
              <a:buChar char="v"/>
            </a:pPr>
            <a:r>
              <a:rPr lang="en-GB" sz="1800" dirty="0">
                <a:latin typeface="Merriweather" panose="00000500000000000000" pitchFamily="2" charset="0"/>
              </a:rPr>
              <a:t>It is set (1) when MSB of the result is 1 (i.e. result is a -VE number).</a:t>
            </a:r>
          </a:p>
          <a:p>
            <a:pPr lvl="1">
              <a:buFont typeface="Wingdings" panose="05000000000000000000" pitchFamily="2" charset="2"/>
              <a:buChar char="v"/>
            </a:pPr>
            <a:r>
              <a:rPr lang="en-GB" sz="1800" dirty="0">
                <a:latin typeface="Merriweather" panose="00000500000000000000" pitchFamily="2" charset="0"/>
              </a:rPr>
              <a:t>It is reset (0) when MSB of the result is 0 (i.e. result is a +VE number).</a:t>
            </a:r>
          </a:p>
          <a:p>
            <a:pPr marL="514350" indent="-514350">
              <a:buFont typeface="+mj-lt"/>
              <a:buAutoNum type="romanUcPeriod"/>
            </a:pPr>
            <a:r>
              <a:rPr lang="en-GB" sz="2400" b="1" u="sng" dirty="0">
                <a:latin typeface="Merriweather" panose="00000500000000000000" pitchFamily="2" charset="0"/>
              </a:rPr>
              <a:t>Z - Zero Flag:</a:t>
            </a:r>
          </a:p>
          <a:p>
            <a:pPr lvl="1">
              <a:buFont typeface="Wingdings" panose="05000000000000000000" pitchFamily="2" charset="2"/>
              <a:buChar char="v"/>
            </a:pPr>
            <a:r>
              <a:rPr lang="en-GB" sz="1800" dirty="0">
                <a:latin typeface="Merriweather" panose="00000500000000000000" pitchFamily="2" charset="0"/>
              </a:rPr>
              <a:t>It is set when the result is = zero.</a:t>
            </a:r>
          </a:p>
          <a:p>
            <a:pPr lvl="1">
              <a:buFont typeface="Wingdings" panose="05000000000000000000" pitchFamily="2" charset="2"/>
              <a:buChar char="v"/>
            </a:pPr>
            <a:r>
              <a:rPr lang="en-GB" sz="1800" dirty="0">
                <a:latin typeface="Merriweather" panose="00000500000000000000" pitchFamily="2" charset="0"/>
              </a:rPr>
              <a:t>It is reset when the result is not = zero.</a:t>
            </a:r>
          </a:p>
          <a:p>
            <a:pPr marL="514350" indent="-514350">
              <a:buFont typeface="+mj-lt"/>
              <a:buAutoNum type="romanUcPeriod"/>
            </a:pPr>
            <a:r>
              <a:rPr lang="en-GB" sz="2400" b="1" u="sng" dirty="0">
                <a:latin typeface="Merriweather" panose="00000500000000000000" pitchFamily="2" charset="0"/>
              </a:rPr>
              <a:t>AC - Auxiliary Carry Flag:</a:t>
            </a:r>
          </a:p>
          <a:p>
            <a:pPr lvl="1">
              <a:buFont typeface="Wingdings" panose="05000000000000000000" pitchFamily="2" charset="2"/>
              <a:buChar char="v"/>
            </a:pPr>
            <a:r>
              <a:rPr lang="en-GB" sz="1800" dirty="0">
                <a:latin typeface="Merriweather" panose="00000500000000000000" pitchFamily="2" charset="0"/>
              </a:rPr>
              <a:t>It is set when an Auxiliary Carry / Borrow is generated.</a:t>
            </a:r>
          </a:p>
          <a:p>
            <a:pPr lvl="1">
              <a:buFont typeface="Wingdings" panose="05000000000000000000" pitchFamily="2" charset="2"/>
              <a:buChar char="v"/>
            </a:pPr>
            <a:r>
              <a:rPr lang="en-GB" sz="1800" dirty="0">
                <a:latin typeface="Merriweather" panose="00000500000000000000" pitchFamily="2" charset="0"/>
              </a:rPr>
              <a:t>It is reset when an Auxiliary Carry / Borrow is not generated.</a:t>
            </a:r>
          </a:p>
          <a:p>
            <a:pPr lvl="1">
              <a:buFont typeface="Wingdings" panose="05000000000000000000" pitchFamily="2" charset="2"/>
              <a:buChar char="v"/>
            </a:pPr>
            <a:r>
              <a:rPr lang="en-GB" sz="1800" dirty="0">
                <a:latin typeface="Merriweather" panose="00000500000000000000" pitchFamily="2" charset="0"/>
              </a:rPr>
              <a:t>Auxiliary Carry is the Carry generated between the lower nibble and the higher nibble for an 8bit operation. It is not affected after a 16- bit operation. It is used only in DAA operation.</a:t>
            </a:r>
          </a:p>
          <a:p>
            <a:pPr marL="514350" indent="-514350">
              <a:buFont typeface="+mj-lt"/>
              <a:buAutoNum type="romanUcPeriod"/>
            </a:pPr>
            <a:r>
              <a:rPr lang="en-GB" sz="2400" b="1" u="sng" dirty="0">
                <a:latin typeface="Merriweather" panose="00000500000000000000" pitchFamily="2" charset="0"/>
              </a:rPr>
              <a:t>P - Parity Flag:</a:t>
            </a:r>
          </a:p>
          <a:p>
            <a:pPr lvl="1">
              <a:buFont typeface="Wingdings" panose="05000000000000000000" pitchFamily="2" charset="2"/>
              <a:buChar char="v"/>
            </a:pPr>
            <a:r>
              <a:rPr lang="en-GB" sz="1800" dirty="0">
                <a:latin typeface="Merriweather" panose="00000500000000000000" pitchFamily="2" charset="0"/>
              </a:rPr>
              <a:t>It is set (1) when result has even parity. It is reset when result has odd parity.</a:t>
            </a:r>
          </a:p>
          <a:p>
            <a:pPr marL="514350" indent="-514350">
              <a:buFont typeface="+mj-lt"/>
              <a:buAutoNum type="romanUcPeriod"/>
            </a:pPr>
            <a:r>
              <a:rPr lang="en-GB" sz="2400" b="1" u="sng" dirty="0">
                <a:latin typeface="Merriweather" panose="00000500000000000000" pitchFamily="2" charset="0"/>
              </a:rPr>
              <a:t>C - Carry Flag:</a:t>
            </a:r>
          </a:p>
          <a:p>
            <a:pPr lvl="1">
              <a:buFont typeface="Wingdings" panose="05000000000000000000" pitchFamily="2" charset="2"/>
              <a:buChar char="v"/>
            </a:pPr>
            <a:r>
              <a:rPr lang="en-GB" sz="1800" dirty="0">
                <a:latin typeface="Merriweather" panose="00000500000000000000" pitchFamily="2" charset="0"/>
              </a:rPr>
              <a:t>It is set when a Carry / Borrow is generated from the MSB.</a:t>
            </a:r>
          </a:p>
          <a:p>
            <a:pPr lvl="1">
              <a:buFont typeface="Wingdings" panose="05000000000000000000" pitchFamily="2" charset="2"/>
              <a:buChar char="v"/>
            </a:pPr>
            <a:r>
              <a:rPr lang="en-GB" sz="1800" dirty="0">
                <a:latin typeface="Merriweather" panose="00000500000000000000" pitchFamily="2" charset="0"/>
              </a:rPr>
              <a:t>It is reset when a Carry / Borrow is not generated from the MSB.</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CEA544E-44F7-9791-FFF4-363580F7FD90}"/>
              </a:ext>
            </a:extLst>
          </p:cNvPr>
          <p:cNvSpPr>
            <a:spLocks noGrp="1"/>
          </p:cNvSpPr>
          <p:nvPr>
            <p:ph type="dt" sz="half" idx="10"/>
          </p:nvPr>
        </p:nvSpPr>
        <p:spPr/>
        <p:txBody>
          <a:bodyPr/>
          <a:lstStyle/>
          <a:p>
            <a:fld id="{90E26F75-05B6-4E2F-AA8F-53C40968E09A}" type="datetime1">
              <a:rPr lang="en-US" smtClean="0"/>
              <a:t>10/2/2023</a:t>
            </a:fld>
            <a:endParaRPr lang="en-US"/>
          </a:p>
        </p:txBody>
      </p:sp>
      <p:sp>
        <p:nvSpPr>
          <p:cNvPr id="6" name="Slide Number Placeholder 5">
            <a:extLst>
              <a:ext uri="{FF2B5EF4-FFF2-40B4-BE49-F238E27FC236}">
                <a16:creationId xmlns:a16="http://schemas.microsoft.com/office/drawing/2014/main" id="{AF2D4589-0F47-C7ED-DD5F-9A81BD917057}"/>
              </a:ext>
            </a:extLst>
          </p:cNvPr>
          <p:cNvSpPr>
            <a:spLocks noGrp="1"/>
          </p:cNvSpPr>
          <p:nvPr>
            <p:ph type="sldNum" sz="quarter" idx="12"/>
          </p:nvPr>
        </p:nvSpPr>
        <p:spPr/>
        <p:txBody>
          <a:bodyPr/>
          <a:lstStyle/>
          <a:p>
            <a:fld id="{8051FE7D-4AED-441C-958A-52748DFD726C}" type="slidenum">
              <a:rPr lang="en-US" smtClean="0"/>
              <a:t>13</a:t>
            </a:fld>
            <a:endParaRPr lang="en-US"/>
          </a:p>
        </p:txBody>
      </p:sp>
    </p:spTree>
    <p:extLst>
      <p:ext uri="{BB962C8B-B14F-4D97-AF65-F5344CB8AC3E}">
        <p14:creationId xmlns:p14="http://schemas.microsoft.com/office/powerpoint/2010/main" val="14864574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9200-7B39-2F0A-3764-F8E35AB639CB}"/>
              </a:ext>
            </a:extLst>
          </p:cNvPr>
          <p:cNvSpPr>
            <a:spLocks noGrp="1"/>
          </p:cNvSpPr>
          <p:nvPr>
            <p:ph type="title"/>
          </p:nvPr>
        </p:nvSpPr>
        <p:spPr/>
        <p:txBody>
          <a:bodyPr/>
          <a:lstStyle/>
          <a:p>
            <a:r>
              <a:rPr lang="en-US" b="1" dirty="0"/>
              <a:t>BINARY-TO-BCD CONVERSION </a:t>
            </a:r>
          </a:p>
        </p:txBody>
      </p:sp>
      <p:sp>
        <p:nvSpPr>
          <p:cNvPr id="3" name="Content Placeholder 2">
            <a:extLst>
              <a:ext uri="{FF2B5EF4-FFF2-40B4-BE49-F238E27FC236}">
                <a16:creationId xmlns:a16="http://schemas.microsoft.com/office/drawing/2014/main" id="{6025A110-C018-3EF0-165C-0A2EFA150ED8}"/>
              </a:ext>
            </a:extLst>
          </p:cNvPr>
          <p:cNvSpPr>
            <a:spLocks noGrp="1"/>
          </p:cNvSpPr>
          <p:nvPr>
            <p:ph idx="1"/>
          </p:nvPr>
        </p:nvSpPr>
        <p:spPr>
          <a:xfrm>
            <a:off x="838200" y="1825625"/>
            <a:ext cx="10515600" cy="4359275"/>
          </a:xfrm>
        </p:spPr>
        <p:txBody>
          <a:bodyPr>
            <a:normAutofit/>
          </a:bodyPr>
          <a:lstStyle/>
          <a:p>
            <a:pPr>
              <a:buFont typeface="Wingdings" panose="05000000000000000000" pitchFamily="2" charset="2"/>
              <a:buChar char="v"/>
            </a:pPr>
            <a:r>
              <a:rPr lang="en-US" sz="2000" dirty="0"/>
              <a:t>The conversion can be performed as follows:</a:t>
            </a:r>
          </a:p>
          <a:p>
            <a:pPr lvl="1">
              <a:buFont typeface="Wingdings" panose="05000000000000000000" pitchFamily="2" charset="2"/>
              <a:buChar char="q"/>
            </a:pPr>
            <a:r>
              <a:rPr lang="en-US" sz="1800" b="1" dirty="0"/>
              <a:t>Step 1: </a:t>
            </a:r>
            <a:r>
              <a:rPr lang="en-US" sz="1800" dirty="0"/>
              <a:t>If the number is less than 100, go to Step 2; otherwise, divide by 100 or subtract 100 repeatedly until the remainder is less than 100.. The quotient is the most significant BCD digit, BCD</a:t>
            </a:r>
            <a:r>
              <a:rPr lang="en-US" sz="1800" baseline="-25000" dirty="0"/>
              <a:t>3</a:t>
            </a:r>
            <a:r>
              <a:rPr lang="en-US" sz="1800" dirty="0"/>
              <a:t>.</a:t>
            </a:r>
          </a:p>
          <a:p>
            <a:pPr lvl="1">
              <a:buFont typeface="Wingdings" panose="05000000000000000000" pitchFamily="2" charset="2"/>
              <a:buChar char="q"/>
            </a:pPr>
            <a:endParaRPr lang="en-US" sz="1800" dirty="0"/>
          </a:p>
          <a:p>
            <a:pPr lvl="1">
              <a:buFont typeface="Wingdings" panose="05000000000000000000" pitchFamily="2" charset="2"/>
              <a:buChar char="q"/>
            </a:pPr>
            <a:r>
              <a:rPr lang="en-US" sz="1800" b="1" dirty="0"/>
              <a:t>Step 2: </a:t>
            </a:r>
            <a:r>
              <a:rPr lang="en-US" sz="1800" dirty="0"/>
              <a:t>If the number is less than 10, go to Step 3; otherwise divide by 10 repeatedly until the remainder is less than 10. The quotient is BCD</a:t>
            </a:r>
            <a:r>
              <a:rPr lang="en-US" sz="1800" baseline="-25000" dirty="0"/>
              <a:t>2</a:t>
            </a:r>
            <a:r>
              <a:rPr lang="en-US" sz="1800" dirty="0"/>
              <a:t>.</a:t>
            </a:r>
          </a:p>
          <a:p>
            <a:pPr lvl="1">
              <a:buFont typeface="Wingdings" panose="05000000000000000000" pitchFamily="2" charset="2"/>
              <a:buChar char="q"/>
            </a:pPr>
            <a:endParaRPr lang="en-US" sz="1800" b="1" dirty="0"/>
          </a:p>
          <a:p>
            <a:pPr lvl="1">
              <a:buFont typeface="Wingdings" panose="05000000000000000000" pitchFamily="2" charset="2"/>
              <a:buChar char="q"/>
            </a:pPr>
            <a:r>
              <a:rPr lang="en-US" sz="1800" b="1" dirty="0"/>
              <a:t>Step 3: </a:t>
            </a:r>
            <a:r>
              <a:rPr lang="en-US" sz="1800" dirty="0"/>
              <a:t>The remainder from Step 2 is BCD</a:t>
            </a:r>
            <a:r>
              <a:rPr lang="en-US" sz="1800" baseline="-25000" dirty="0"/>
              <a:t>3</a:t>
            </a:r>
            <a:r>
              <a:rPr lang="en-US" sz="1800" dirty="0"/>
              <a:t>.</a:t>
            </a:r>
          </a:p>
          <a:p>
            <a:pPr lvl="1">
              <a:buFont typeface="Wingdings" panose="05000000000000000000" pitchFamily="2" charset="2"/>
              <a:buChar char="q"/>
            </a:pPr>
            <a:endParaRPr lang="en-US" sz="1800" b="1" dirty="0"/>
          </a:p>
          <a:p>
            <a:pPr>
              <a:buFont typeface="Wingdings" panose="05000000000000000000" pitchFamily="2" charset="2"/>
              <a:buChar char="v"/>
            </a:pPr>
            <a:r>
              <a:rPr lang="en-US" sz="2200" b="1" i="1" dirty="0"/>
              <a:t>E.g. </a:t>
            </a:r>
            <a:r>
              <a:rPr lang="en-US" sz="2200" i="1" dirty="0"/>
              <a:t>1111 1111</a:t>
            </a:r>
            <a:r>
              <a:rPr lang="en-US" sz="2200" i="1" baseline="-25000" dirty="0"/>
              <a:t>2</a:t>
            </a:r>
            <a:r>
              <a:rPr lang="en-US" sz="2200" i="1" dirty="0"/>
              <a:t> (FFH) = 255</a:t>
            </a:r>
            <a:r>
              <a:rPr lang="en-US" sz="2200" i="1" baseline="-25000" dirty="0"/>
              <a:t>10</a:t>
            </a:r>
            <a:r>
              <a:rPr lang="en-US" sz="2200" i="1" dirty="0"/>
              <a:t> = 0010 0101 0101</a:t>
            </a:r>
            <a:r>
              <a:rPr lang="en-US" sz="2200" i="1" baseline="-25000" dirty="0"/>
              <a:t>BCD</a:t>
            </a:r>
            <a:endParaRPr lang="en-US" sz="2200" b="1" i="1" baseline="-25000" dirty="0"/>
          </a:p>
        </p:txBody>
      </p:sp>
      <p:sp>
        <p:nvSpPr>
          <p:cNvPr id="4" name="Date Placeholder 3">
            <a:extLst>
              <a:ext uri="{FF2B5EF4-FFF2-40B4-BE49-F238E27FC236}">
                <a16:creationId xmlns:a16="http://schemas.microsoft.com/office/drawing/2014/main" id="{2CE74CCE-E566-8B91-9350-1B5CF657AB8B}"/>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0893F3F-6009-633C-F2FA-E7D7720DE3E4}"/>
              </a:ext>
            </a:extLst>
          </p:cNvPr>
          <p:cNvSpPr>
            <a:spLocks noGrp="1"/>
          </p:cNvSpPr>
          <p:nvPr>
            <p:ph type="sldNum" sz="quarter" idx="12"/>
          </p:nvPr>
        </p:nvSpPr>
        <p:spPr/>
        <p:txBody>
          <a:bodyPr/>
          <a:lstStyle/>
          <a:p>
            <a:fld id="{8051FE7D-4AED-441C-958A-52748DFD726C}" type="slidenum">
              <a:rPr lang="en-US" smtClean="0"/>
              <a:t>130</a:t>
            </a:fld>
            <a:endParaRPr lang="en-US"/>
          </a:p>
        </p:txBody>
      </p:sp>
    </p:spTree>
    <p:extLst>
      <p:ext uri="{BB962C8B-B14F-4D97-AF65-F5344CB8AC3E}">
        <p14:creationId xmlns:p14="http://schemas.microsoft.com/office/powerpoint/2010/main" val="30819190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9200-7B39-2F0A-3764-F8E35AB639CB}"/>
              </a:ext>
            </a:extLst>
          </p:cNvPr>
          <p:cNvSpPr>
            <a:spLocks noGrp="1"/>
          </p:cNvSpPr>
          <p:nvPr>
            <p:ph type="title"/>
          </p:nvPr>
        </p:nvSpPr>
        <p:spPr>
          <a:xfrm>
            <a:off x="838200" y="337416"/>
            <a:ext cx="10515600" cy="1325563"/>
          </a:xfrm>
        </p:spPr>
        <p:txBody>
          <a:bodyPr/>
          <a:lstStyle/>
          <a:p>
            <a:r>
              <a:rPr lang="en-US" b="1" dirty="0"/>
              <a:t>BINARY-TO-BCD CONVERSION </a:t>
            </a:r>
          </a:p>
        </p:txBody>
      </p:sp>
      <p:sp>
        <p:nvSpPr>
          <p:cNvPr id="3" name="Content Placeholder 2">
            <a:extLst>
              <a:ext uri="{FF2B5EF4-FFF2-40B4-BE49-F238E27FC236}">
                <a16:creationId xmlns:a16="http://schemas.microsoft.com/office/drawing/2014/main" id="{6025A110-C018-3EF0-165C-0A2EFA150ED8}"/>
              </a:ext>
            </a:extLst>
          </p:cNvPr>
          <p:cNvSpPr>
            <a:spLocks noGrp="1"/>
          </p:cNvSpPr>
          <p:nvPr>
            <p:ph idx="1"/>
          </p:nvPr>
        </p:nvSpPr>
        <p:spPr>
          <a:xfrm>
            <a:off x="838198" y="1371601"/>
            <a:ext cx="5181599" cy="5148984"/>
          </a:xfrm>
        </p:spPr>
        <p:txBody>
          <a:bodyPr>
            <a:noAutofit/>
          </a:bodyPr>
          <a:lstStyle/>
          <a:p>
            <a:pPr>
              <a:buFont typeface="Wingdings" panose="05000000000000000000" pitchFamily="2" charset="2"/>
              <a:buChar char="v"/>
            </a:pPr>
            <a:r>
              <a:rPr lang="en-US" sz="2000" b="1" i="1" u="sng" dirty="0"/>
              <a:t>PROGRAM:</a:t>
            </a:r>
          </a:p>
          <a:p>
            <a:pPr marL="0" indent="0">
              <a:buNone/>
            </a:pPr>
            <a:r>
              <a:rPr lang="en-US" sz="2000" dirty="0"/>
              <a:t>	     LXI SP, 1999H</a:t>
            </a:r>
          </a:p>
          <a:p>
            <a:pPr marL="0" indent="0">
              <a:buNone/>
            </a:pPr>
            <a:r>
              <a:rPr lang="en-US" sz="2000" dirty="0"/>
              <a:t>	     LXI H, 2020H; Source</a:t>
            </a:r>
          </a:p>
          <a:p>
            <a:pPr marL="0" indent="0">
              <a:buNone/>
            </a:pPr>
            <a:r>
              <a:rPr lang="en-US" sz="2000" dirty="0"/>
              <a:t>	     MOV A, M</a:t>
            </a:r>
          </a:p>
          <a:p>
            <a:pPr marL="0" indent="0">
              <a:buNone/>
            </a:pPr>
            <a:r>
              <a:rPr lang="en-US" sz="2000" dirty="0"/>
              <a:t> 	     CALL </a:t>
            </a:r>
            <a:r>
              <a:rPr lang="en-US" sz="2000" b="1" dirty="0"/>
              <a:t>PWRTEN</a:t>
            </a:r>
          </a:p>
          <a:p>
            <a:pPr marL="0" indent="0">
              <a:buNone/>
            </a:pPr>
            <a:r>
              <a:rPr lang="en-US" sz="2000" dirty="0"/>
              <a:t>	     HLT </a:t>
            </a:r>
          </a:p>
          <a:p>
            <a:pPr marL="0" indent="0">
              <a:buFont typeface="Arial" panose="020B0604020202020204" pitchFamily="34" charset="0"/>
              <a:buNone/>
            </a:pPr>
            <a:r>
              <a:rPr lang="en-US" sz="2000" b="1" dirty="0"/>
              <a:t>PWRTEN:</a:t>
            </a:r>
            <a:r>
              <a:rPr lang="en-US" sz="2000" dirty="0"/>
              <a:t> LXI H, 2030H; Destination </a:t>
            </a:r>
          </a:p>
          <a:p>
            <a:pPr marL="0" indent="0">
              <a:buFont typeface="Arial" panose="020B0604020202020204" pitchFamily="34" charset="0"/>
              <a:buNone/>
            </a:pPr>
            <a:r>
              <a:rPr lang="en-US" sz="2000" dirty="0"/>
              <a:t>	     MVI B, 64H</a:t>
            </a:r>
          </a:p>
          <a:p>
            <a:pPr marL="0" indent="0">
              <a:buFont typeface="Arial" panose="020B0604020202020204" pitchFamily="34" charset="0"/>
              <a:buNone/>
            </a:pPr>
            <a:r>
              <a:rPr lang="en-US" sz="2000" dirty="0"/>
              <a:t>	     CALL </a:t>
            </a:r>
            <a:r>
              <a:rPr lang="en-US" sz="2000" b="1" dirty="0"/>
              <a:t>BINBCD</a:t>
            </a:r>
          </a:p>
          <a:p>
            <a:pPr marL="0" indent="0">
              <a:buFont typeface="Arial" panose="020B0604020202020204" pitchFamily="34" charset="0"/>
              <a:buNone/>
            </a:pPr>
            <a:r>
              <a:rPr lang="en-US" sz="2000" dirty="0"/>
              <a:t>	     MVI B, 0AH</a:t>
            </a:r>
          </a:p>
          <a:p>
            <a:pPr marL="0" indent="0">
              <a:buFont typeface="Arial" panose="020B0604020202020204" pitchFamily="34" charset="0"/>
              <a:buNone/>
            </a:pPr>
            <a:r>
              <a:rPr lang="en-US" sz="2000" dirty="0"/>
              <a:t>	     CALL </a:t>
            </a:r>
            <a:r>
              <a:rPr lang="en-US" sz="2000" b="1" dirty="0"/>
              <a:t>BINBCD</a:t>
            </a:r>
          </a:p>
          <a:p>
            <a:pPr marL="0" indent="0">
              <a:buFont typeface="Arial" panose="020B0604020202020204" pitchFamily="34" charset="0"/>
              <a:buNone/>
            </a:pPr>
            <a:r>
              <a:rPr lang="en-US" sz="2000" dirty="0"/>
              <a:t>	     MOV M, A</a:t>
            </a:r>
          </a:p>
          <a:p>
            <a:pPr marL="0" indent="0">
              <a:buFont typeface="Arial" panose="020B0604020202020204" pitchFamily="34" charset="0"/>
              <a:buNone/>
            </a:pPr>
            <a:r>
              <a:rPr lang="en-US" sz="2000" dirty="0"/>
              <a:t>	     RET</a:t>
            </a:r>
          </a:p>
        </p:txBody>
      </p:sp>
      <p:sp>
        <p:nvSpPr>
          <p:cNvPr id="4" name="Date Placeholder 3">
            <a:extLst>
              <a:ext uri="{FF2B5EF4-FFF2-40B4-BE49-F238E27FC236}">
                <a16:creationId xmlns:a16="http://schemas.microsoft.com/office/drawing/2014/main" id="{2CE74CCE-E566-8B91-9350-1B5CF657AB8B}"/>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0893F3F-6009-633C-F2FA-E7D7720DE3E4}"/>
              </a:ext>
            </a:extLst>
          </p:cNvPr>
          <p:cNvSpPr>
            <a:spLocks noGrp="1"/>
          </p:cNvSpPr>
          <p:nvPr>
            <p:ph type="sldNum" sz="quarter" idx="12"/>
          </p:nvPr>
        </p:nvSpPr>
        <p:spPr/>
        <p:txBody>
          <a:bodyPr/>
          <a:lstStyle/>
          <a:p>
            <a:fld id="{8051FE7D-4AED-441C-958A-52748DFD726C}" type="slidenum">
              <a:rPr lang="en-US" smtClean="0"/>
              <a:t>131</a:t>
            </a:fld>
            <a:endParaRPr lang="en-US"/>
          </a:p>
        </p:txBody>
      </p:sp>
      <p:sp>
        <p:nvSpPr>
          <p:cNvPr id="6" name="Content Placeholder 2">
            <a:extLst>
              <a:ext uri="{FF2B5EF4-FFF2-40B4-BE49-F238E27FC236}">
                <a16:creationId xmlns:a16="http://schemas.microsoft.com/office/drawing/2014/main" id="{28BA1727-40E0-CC61-32A5-30C408305455}"/>
              </a:ext>
            </a:extLst>
          </p:cNvPr>
          <p:cNvSpPr txBox="1">
            <a:spLocks/>
          </p:cNvSpPr>
          <p:nvPr/>
        </p:nvSpPr>
        <p:spPr>
          <a:xfrm>
            <a:off x="6019798" y="1649558"/>
            <a:ext cx="4897585" cy="3504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BINBCD:</a:t>
            </a:r>
            <a:r>
              <a:rPr lang="en-US" sz="2000" dirty="0"/>
              <a:t> MVI M, FFH</a:t>
            </a:r>
          </a:p>
          <a:p>
            <a:pPr marL="0" indent="0">
              <a:buFont typeface="Arial" panose="020B0604020202020204" pitchFamily="34" charset="0"/>
              <a:buNone/>
            </a:pPr>
            <a:endParaRPr lang="en-US" sz="2000" b="1" dirty="0"/>
          </a:p>
          <a:p>
            <a:pPr marL="0" indent="0">
              <a:buFont typeface="Arial" panose="020B0604020202020204" pitchFamily="34" charset="0"/>
              <a:buNone/>
            </a:pPr>
            <a:r>
              <a:rPr lang="en-US" sz="2000" b="1" dirty="0"/>
              <a:t>NEXT: </a:t>
            </a:r>
            <a:r>
              <a:rPr lang="en-US" sz="2000" dirty="0"/>
              <a:t>INR M</a:t>
            </a:r>
          </a:p>
          <a:p>
            <a:pPr marL="0" indent="0">
              <a:buFont typeface="Arial" panose="020B0604020202020204" pitchFamily="34" charset="0"/>
              <a:buNone/>
            </a:pPr>
            <a:r>
              <a:rPr lang="en-US" sz="2000" dirty="0"/>
              <a:t>	SUB B</a:t>
            </a:r>
          </a:p>
          <a:p>
            <a:pPr marL="0" indent="0">
              <a:buFont typeface="Arial" panose="020B0604020202020204" pitchFamily="34" charset="0"/>
              <a:buNone/>
            </a:pPr>
            <a:r>
              <a:rPr lang="en-US" sz="2000" dirty="0"/>
              <a:t>	JNC </a:t>
            </a:r>
            <a:r>
              <a:rPr lang="en-US" sz="2000" b="1" dirty="0"/>
              <a:t>NEXT</a:t>
            </a:r>
          </a:p>
          <a:p>
            <a:pPr marL="0" indent="0">
              <a:buFont typeface="Arial" panose="020B0604020202020204" pitchFamily="34" charset="0"/>
              <a:buNone/>
            </a:pPr>
            <a:r>
              <a:rPr lang="en-US" sz="2000" dirty="0"/>
              <a:t>	ADD B</a:t>
            </a:r>
          </a:p>
          <a:p>
            <a:pPr marL="0" indent="0">
              <a:buFont typeface="Arial" panose="020B0604020202020204" pitchFamily="34" charset="0"/>
              <a:buNone/>
            </a:pPr>
            <a:r>
              <a:rPr lang="en-US" sz="2000" dirty="0"/>
              <a:t>	INX H</a:t>
            </a:r>
          </a:p>
          <a:p>
            <a:pPr marL="0" indent="0">
              <a:buFont typeface="Arial" panose="020B0604020202020204" pitchFamily="34" charset="0"/>
              <a:buNone/>
            </a:pPr>
            <a:r>
              <a:rPr lang="en-US" sz="2000" dirty="0"/>
              <a:t>	RET</a:t>
            </a:r>
          </a:p>
        </p:txBody>
      </p:sp>
    </p:spTree>
    <p:extLst>
      <p:ext uri="{BB962C8B-B14F-4D97-AF65-F5344CB8AC3E}">
        <p14:creationId xmlns:p14="http://schemas.microsoft.com/office/powerpoint/2010/main" val="40877982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4A070A9-2F86-DAF3-18BE-1886A05926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235" y="-1"/>
            <a:ext cx="11295530" cy="6858001"/>
          </a:xfrm>
        </p:spPr>
      </p:pic>
      <p:sp>
        <p:nvSpPr>
          <p:cNvPr id="4" name="Date Placeholder 3">
            <a:extLst>
              <a:ext uri="{FF2B5EF4-FFF2-40B4-BE49-F238E27FC236}">
                <a16:creationId xmlns:a16="http://schemas.microsoft.com/office/drawing/2014/main" id="{347E342C-7105-1682-AD50-B523242D426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ED1F6D4-507B-FC7F-319F-72FE147D8E24}"/>
              </a:ext>
            </a:extLst>
          </p:cNvPr>
          <p:cNvSpPr>
            <a:spLocks noGrp="1"/>
          </p:cNvSpPr>
          <p:nvPr>
            <p:ph type="sldNum" sz="quarter" idx="12"/>
          </p:nvPr>
        </p:nvSpPr>
        <p:spPr/>
        <p:txBody>
          <a:bodyPr/>
          <a:lstStyle/>
          <a:p>
            <a:fld id="{8051FE7D-4AED-441C-958A-52748DFD726C}" type="slidenum">
              <a:rPr lang="en-US" smtClean="0"/>
              <a:t>132</a:t>
            </a:fld>
            <a:endParaRPr lang="en-US"/>
          </a:p>
        </p:txBody>
      </p:sp>
    </p:spTree>
    <p:extLst>
      <p:ext uri="{BB962C8B-B14F-4D97-AF65-F5344CB8AC3E}">
        <p14:creationId xmlns:p14="http://schemas.microsoft.com/office/powerpoint/2010/main" val="2166324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2419350"/>
            <a:ext cx="10515600" cy="2019300"/>
          </a:xfrm>
        </p:spPr>
        <p:txBody>
          <a:bodyPr>
            <a:normAutofit fontScale="92500"/>
          </a:bodyPr>
          <a:lstStyle/>
          <a:p>
            <a:pPr marL="0" indent="0" algn="ctr">
              <a:buNone/>
            </a:pPr>
            <a:r>
              <a:rPr lang="en-US" sz="2400" b="1" i="0" u="sng" strike="noStrike" baseline="0" dirty="0">
                <a:solidFill>
                  <a:srgbClr val="000000"/>
                </a:solidFill>
                <a:latin typeface="Merriweather" panose="00000500000000000000" pitchFamily="2" charset="0"/>
              </a:rPr>
              <a:t>For your reference of  8085 Microprocessor:</a:t>
            </a:r>
          </a:p>
          <a:p>
            <a:pPr marL="0" indent="0">
              <a:buNone/>
            </a:pPr>
            <a:r>
              <a:rPr lang="en-US" sz="2400" b="1" dirty="0">
                <a:solidFill>
                  <a:srgbClr val="000000"/>
                </a:solidFill>
                <a:latin typeface="Merriweather" panose="00000500000000000000" pitchFamily="2" charset="0"/>
              </a:rPr>
              <a:t>Visit YouTube playlist: </a:t>
            </a:r>
            <a:r>
              <a:rPr lang="en-US" sz="2400" dirty="0">
                <a:solidFill>
                  <a:srgbClr val="000000"/>
                </a:solidFill>
                <a:latin typeface="Merriweather" panose="00000500000000000000" pitchFamily="2" charset="0"/>
              </a:rPr>
              <a:t>Microprocessor and Microcontroller(</a:t>
            </a:r>
            <a:r>
              <a:rPr lang="en-US" sz="2400" dirty="0" err="1">
                <a:solidFill>
                  <a:srgbClr val="000000"/>
                </a:solidFill>
                <a:latin typeface="Merriweather" panose="00000500000000000000" pitchFamily="2" charset="0"/>
              </a:rPr>
              <a:t>lec</a:t>
            </a:r>
            <a:r>
              <a:rPr lang="en-US" sz="2400" dirty="0">
                <a:solidFill>
                  <a:srgbClr val="000000"/>
                </a:solidFill>
                <a:latin typeface="Merriweather" panose="00000500000000000000" pitchFamily="2" charset="0"/>
              </a:rPr>
              <a:t> 1 – </a:t>
            </a:r>
            <a:r>
              <a:rPr lang="en-US" sz="2400" dirty="0" err="1">
                <a:solidFill>
                  <a:srgbClr val="000000"/>
                </a:solidFill>
                <a:latin typeface="Merriweather" panose="00000500000000000000" pitchFamily="2" charset="0"/>
              </a:rPr>
              <a:t>lec</a:t>
            </a:r>
            <a:r>
              <a:rPr lang="en-US" sz="2400" dirty="0">
                <a:solidFill>
                  <a:srgbClr val="000000"/>
                </a:solidFill>
                <a:latin typeface="Merriweather" panose="00000500000000000000" pitchFamily="2" charset="0"/>
              </a:rPr>
              <a:t> 20) by Prof. Ajit Pal on YouTube channel Satish Kashyap</a:t>
            </a:r>
            <a:br>
              <a:rPr lang="en-US" sz="2400" b="1" dirty="0">
                <a:solidFill>
                  <a:srgbClr val="000000"/>
                </a:solidFill>
                <a:latin typeface="Merriweather" panose="00000500000000000000" pitchFamily="2" charset="0"/>
              </a:rPr>
            </a:br>
            <a:endParaRPr lang="en-US" sz="2400" b="1" dirty="0">
              <a:solidFill>
                <a:srgbClr val="000000"/>
              </a:solidFill>
              <a:latin typeface="Merriweather" panose="00000500000000000000" pitchFamily="2" charset="0"/>
            </a:endParaRPr>
          </a:p>
          <a:p>
            <a:pPr marL="0" indent="0">
              <a:buNone/>
            </a:pPr>
            <a:r>
              <a:rPr lang="en-US" sz="2400" b="1" dirty="0">
                <a:solidFill>
                  <a:srgbClr val="000000"/>
                </a:solidFill>
                <a:latin typeface="Merriweather" panose="00000500000000000000" pitchFamily="2" charset="0"/>
              </a:rPr>
              <a:t>Link: </a:t>
            </a:r>
            <a:r>
              <a:rPr lang="en-US" sz="2400" b="1" dirty="0">
                <a:solidFill>
                  <a:srgbClr val="FF0000"/>
                </a:solidFill>
                <a:latin typeface="Merriweather" panose="00000500000000000000" pitchFamily="2" charset="0"/>
              </a:rPr>
              <a:t>https://www.youtube.com/playlist?list=PL0E131A78ABFBFDD0</a:t>
            </a:r>
            <a:endParaRPr lang="en-GB" sz="2000" dirty="0">
              <a:solidFill>
                <a:srgbClr val="FF0000"/>
              </a:solidFill>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133</a:t>
            </a:fld>
            <a:endParaRPr lang="en-US"/>
          </a:p>
        </p:txBody>
      </p:sp>
    </p:spTree>
    <p:extLst>
      <p:ext uri="{BB962C8B-B14F-4D97-AF65-F5344CB8AC3E}">
        <p14:creationId xmlns:p14="http://schemas.microsoft.com/office/powerpoint/2010/main" val="33190070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EBAF-445F-0602-809C-7E9928D50098}"/>
              </a:ext>
            </a:extLst>
          </p:cNvPr>
          <p:cNvSpPr>
            <a:spLocks noGrp="1"/>
          </p:cNvSpPr>
          <p:nvPr>
            <p:ph type="title"/>
          </p:nvPr>
        </p:nvSpPr>
        <p:spPr>
          <a:xfrm>
            <a:off x="838200" y="365126"/>
            <a:ext cx="10515600" cy="881784"/>
          </a:xfrm>
        </p:spPr>
        <p:txBody>
          <a:bodyPr/>
          <a:lstStyle/>
          <a:p>
            <a:r>
              <a:rPr lang="en-US" b="1" dirty="0"/>
              <a:t>Counters and Time Delays in 8085</a:t>
            </a:r>
          </a:p>
        </p:txBody>
      </p:sp>
      <p:sp>
        <p:nvSpPr>
          <p:cNvPr id="3" name="Content Placeholder 2">
            <a:extLst>
              <a:ext uri="{FF2B5EF4-FFF2-40B4-BE49-F238E27FC236}">
                <a16:creationId xmlns:a16="http://schemas.microsoft.com/office/drawing/2014/main" id="{05A57E22-EF0E-B8C3-C9DA-E6AA79462C13}"/>
              </a:ext>
            </a:extLst>
          </p:cNvPr>
          <p:cNvSpPr>
            <a:spLocks noGrp="1"/>
          </p:cNvSpPr>
          <p:nvPr>
            <p:ph idx="1"/>
          </p:nvPr>
        </p:nvSpPr>
        <p:spPr>
          <a:xfrm>
            <a:off x="838200" y="1246910"/>
            <a:ext cx="10515600" cy="4930053"/>
          </a:xfrm>
        </p:spPr>
        <p:txBody>
          <a:bodyPr>
            <a:normAutofit/>
          </a:bodyPr>
          <a:lstStyle/>
          <a:p>
            <a:pPr>
              <a:buFont typeface="Wingdings" panose="05000000000000000000" pitchFamily="2" charset="2"/>
              <a:buChar char="v"/>
            </a:pPr>
            <a:r>
              <a:rPr lang="en-GB" sz="2000" dirty="0"/>
              <a:t>Microprocessors perform different operations in sequence and one operation at a time. To complete an opera­tion, some time is required. </a:t>
            </a:r>
          </a:p>
          <a:p>
            <a:pPr>
              <a:buFont typeface="Wingdings" panose="05000000000000000000" pitchFamily="2" charset="2"/>
              <a:buChar char="v"/>
            </a:pPr>
            <a:r>
              <a:rPr lang="en-GB" sz="2000" dirty="0"/>
              <a:t>When some time delay is required between two operations, a Time Delay Loop in Microprocessor is used to provide it.</a:t>
            </a:r>
          </a:p>
          <a:p>
            <a:pPr>
              <a:buFont typeface="Wingdings" panose="05000000000000000000" pitchFamily="2" charset="2"/>
              <a:buChar char="v"/>
            </a:pPr>
            <a:r>
              <a:rPr lang="en-GB" sz="2000" dirty="0"/>
              <a:t>Time delay can be generated using a </a:t>
            </a:r>
            <a:r>
              <a:rPr lang="en-GB" sz="2000" b="1" dirty="0"/>
              <a:t>register</a:t>
            </a:r>
            <a:r>
              <a:rPr lang="en-GB" sz="2000" dirty="0"/>
              <a:t> or a </a:t>
            </a:r>
            <a:r>
              <a:rPr lang="en-GB" sz="2000" b="1" dirty="0"/>
              <a:t>register pair</a:t>
            </a:r>
            <a:r>
              <a:rPr lang="en-GB" sz="2000" dirty="0"/>
              <a:t>. </a:t>
            </a:r>
          </a:p>
          <a:p>
            <a:pPr>
              <a:buFont typeface="Wingdings" panose="05000000000000000000" pitchFamily="2" charset="2"/>
              <a:buChar char="v"/>
            </a:pPr>
            <a:r>
              <a:rPr lang="en-GB" sz="2000" dirty="0"/>
              <a:t>Initially, a register is loaded with an </a:t>
            </a:r>
            <a:r>
              <a:rPr lang="en-GB" sz="2000" b="1" dirty="0"/>
              <a:t>oper­and</a:t>
            </a:r>
            <a:r>
              <a:rPr lang="en-GB" sz="2000" dirty="0"/>
              <a:t> or </a:t>
            </a:r>
            <a:r>
              <a:rPr lang="en-GB" sz="2000" b="1" dirty="0"/>
              <a:t>number</a:t>
            </a:r>
            <a:r>
              <a:rPr lang="en-GB" sz="2000" dirty="0"/>
              <a:t>, depending on the time delay required, and then the number is decremented until it reaches </a:t>
            </a:r>
            <a:r>
              <a:rPr lang="en-GB" sz="2000" b="1" dirty="0"/>
              <a:t>zero</a:t>
            </a:r>
            <a:r>
              <a:rPr lang="en-GB" sz="2000" dirty="0"/>
              <a:t> setting up a loop with a conditional jump instruction. So a conditional jump instruction is used in a delay loop to come out from the loop. </a:t>
            </a:r>
          </a:p>
          <a:p>
            <a:pPr>
              <a:buFont typeface="Wingdings" panose="05000000000000000000" pitchFamily="2" charset="2"/>
              <a:buChar char="v"/>
            </a:pPr>
            <a:r>
              <a:rPr lang="en-GB" sz="2000" dirty="0"/>
              <a:t>Figure 4.9 shows the flowchart of time delay loop using </a:t>
            </a:r>
            <a:r>
              <a:rPr lang="en-GB" sz="2000" b="1" dirty="0"/>
              <a:t>One register</a:t>
            </a:r>
            <a:r>
              <a:rPr lang="en-GB" sz="2000" dirty="0"/>
              <a:t>.</a:t>
            </a:r>
            <a:endParaRPr lang="en-US" sz="2000" dirty="0"/>
          </a:p>
        </p:txBody>
      </p:sp>
      <p:sp>
        <p:nvSpPr>
          <p:cNvPr id="4" name="Date Placeholder 3">
            <a:extLst>
              <a:ext uri="{FF2B5EF4-FFF2-40B4-BE49-F238E27FC236}">
                <a16:creationId xmlns:a16="http://schemas.microsoft.com/office/drawing/2014/main" id="{DDDBFC64-022C-29A4-E93D-93B9BAC1EDD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E864AA5-1D07-8619-E1AD-143EDB9751F5}"/>
              </a:ext>
            </a:extLst>
          </p:cNvPr>
          <p:cNvSpPr>
            <a:spLocks noGrp="1"/>
          </p:cNvSpPr>
          <p:nvPr>
            <p:ph type="sldNum" sz="quarter" idx="12"/>
          </p:nvPr>
        </p:nvSpPr>
        <p:spPr/>
        <p:txBody>
          <a:bodyPr/>
          <a:lstStyle/>
          <a:p>
            <a:fld id="{8051FE7D-4AED-441C-958A-52748DFD726C}" type="slidenum">
              <a:rPr lang="en-US" smtClean="0"/>
              <a:t>134</a:t>
            </a:fld>
            <a:endParaRPr lang="en-US"/>
          </a:p>
        </p:txBody>
      </p:sp>
    </p:spTree>
    <p:extLst>
      <p:ext uri="{BB962C8B-B14F-4D97-AF65-F5344CB8AC3E}">
        <p14:creationId xmlns:p14="http://schemas.microsoft.com/office/powerpoint/2010/main" val="27725186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EBAF-445F-0602-809C-7E9928D50098}"/>
              </a:ext>
            </a:extLst>
          </p:cNvPr>
          <p:cNvSpPr>
            <a:spLocks noGrp="1"/>
          </p:cNvSpPr>
          <p:nvPr>
            <p:ph type="title"/>
          </p:nvPr>
        </p:nvSpPr>
        <p:spPr>
          <a:xfrm>
            <a:off x="838200" y="365126"/>
            <a:ext cx="10515600" cy="881784"/>
          </a:xfrm>
        </p:spPr>
        <p:txBody>
          <a:bodyPr/>
          <a:lstStyle/>
          <a:p>
            <a:r>
              <a:rPr lang="en-US" b="1" dirty="0"/>
              <a:t>Counters and Time Delays in 8085</a:t>
            </a:r>
          </a:p>
        </p:txBody>
      </p:sp>
      <p:sp>
        <p:nvSpPr>
          <p:cNvPr id="4" name="Date Placeholder 3">
            <a:extLst>
              <a:ext uri="{FF2B5EF4-FFF2-40B4-BE49-F238E27FC236}">
                <a16:creationId xmlns:a16="http://schemas.microsoft.com/office/drawing/2014/main" id="{DDDBFC64-022C-29A4-E93D-93B9BAC1EDD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E864AA5-1D07-8619-E1AD-143EDB9751F5}"/>
              </a:ext>
            </a:extLst>
          </p:cNvPr>
          <p:cNvSpPr>
            <a:spLocks noGrp="1"/>
          </p:cNvSpPr>
          <p:nvPr>
            <p:ph type="sldNum" sz="quarter" idx="12"/>
          </p:nvPr>
        </p:nvSpPr>
        <p:spPr/>
        <p:txBody>
          <a:bodyPr/>
          <a:lstStyle/>
          <a:p>
            <a:fld id="{8051FE7D-4AED-441C-958A-52748DFD726C}" type="slidenum">
              <a:rPr lang="en-US" smtClean="0"/>
              <a:t>135</a:t>
            </a:fld>
            <a:endParaRPr lang="en-US"/>
          </a:p>
        </p:txBody>
      </p:sp>
      <p:pic>
        <p:nvPicPr>
          <p:cNvPr id="1026" name="Picture 2" descr="Time Delay Loop in Microprocessor">
            <a:extLst>
              <a:ext uri="{FF2B5EF4-FFF2-40B4-BE49-F238E27FC236}">
                <a16:creationId xmlns:a16="http://schemas.microsoft.com/office/drawing/2014/main" id="{F4899E9B-4F9A-C5D9-34BB-54F13A6D4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100" y="1246910"/>
            <a:ext cx="6969800" cy="510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4558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EBAF-445F-0602-809C-7E9928D50098}"/>
              </a:ext>
            </a:extLst>
          </p:cNvPr>
          <p:cNvSpPr>
            <a:spLocks noGrp="1"/>
          </p:cNvSpPr>
          <p:nvPr>
            <p:ph type="title"/>
          </p:nvPr>
        </p:nvSpPr>
        <p:spPr>
          <a:xfrm>
            <a:off x="0" y="365126"/>
            <a:ext cx="12192000" cy="881784"/>
          </a:xfrm>
        </p:spPr>
        <p:txBody>
          <a:bodyPr>
            <a:normAutofit fontScale="90000"/>
          </a:bodyPr>
          <a:lstStyle/>
          <a:p>
            <a:r>
              <a:rPr lang="en-GB" b="1" dirty="0"/>
              <a:t>Calculation of Time Delay Using One Register</a:t>
            </a:r>
          </a:p>
        </p:txBody>
      </p:sp>
      <p:sp>
        <p:nvSpPr>
          <p:cNvPr id="3" name="Content Placeholder 2">
            <a:extLst>
              <a:ext uri="{FF2B5EF4-FFF2-40B4-BE49-F238E27FC236}">
                <a16:creationId xmlns:a16="http://schemas.microsoft.com/office/drawing/2014/main" id="{05A57E22-EF0E-B8C3-C9DA-E6AA79462C13}"/>
              </a:ext>
            </a:extLst>
          </p:cNvPr>
          <p:cNvSpPr>
            <a:spLocks noGrp="1"/>
          </p:cNvSpPr>
          <p:nvPr>
            <p:ph idx="1"/>
          </p:nvPr>
        </p:nvSpPr>
        <p:spPr>
          <a:xfrm>
            <a:off x="838200" y="1246910"/>
            <a:ext cx="10515600" cy="4930053"/>
          </a:xfrm>
        </p:spPr>
        <p:txBody>
          <a:bodyPr>
            <a:normAutofit/>
          </a:bodyPr>
          <a:lstStyle/>
          <a:p>
            <a:pPr>
              <a:buFont typeface="Wingdings" panose="05000000000000000000" pitchFamily="2" charset="2"/>
              <a:buChar char="v"/>
            </a:pPr>
            <a:r>
              <a:rPr lang="en-GB" sz="2000" dirty="0"/>
              <a:t>The typical instructions of a Time Delay Loop in Microprocessor are given below:</a:t>
            </a:r>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marL="0" indent="0">
              <a:buNone/>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r>
              <a:rPr lang="en-GB" sz="2000" dirty="0"/>
              <a:t>It is clear from the above instructions that </a:t>
            </a:r>
            <a:r>
              <a:rPr lang="en-GB" sz="2000" b="1" dirty="0"/>
              <a:t>MVI B, 80H </a:t>
            </a:r>
            <a:r>
              <a:rPr lang="en-GB" sz="2000" dirty="0"/>
              <a:t>requires seven clock cycles, </a:t>
            </a:r>
            <a:r>
              <a:rPr lang="en-GB" sz="2000" b="1" dirty="0"/>
              <a:t>DCR B</a:t>
            </a:r>
            <a:r>
              <a:rPr lang="en-GB" sz="2000" dirty="0"/>
              <a:t> requires 5 clock pulse and </a:t>
            </a:r>
            <a:r>
              <a:rPr lang="en-GB" sz="2000" b="1" dirty="0"/>
              <a:t>JNZ</a:t>
            </a:r>
            <a:r>
              <a:rPr lang="en-GB" sz="2000" dirty="0"/>
              <a:t> also requires 10 clock pulses during execution. </a:t>
            </a:r>
          </a:p>
          <a:p>
            <a:pPr>
              <a:buFont typeface="Wingdings" panose="05000000000000000000" pitchFamily="2" charset="2"/>
              <a:buChar char="v"/>
            </a:pPr>
            <a:r>
              <a:rPr lang="en-GB" sz="2000" dirty="0"/>
              <a:t>When these instructions are executed, </a:t>
            </a:r>
            <a:r>
              <a:rPr lang="en-GB" sz="2000" b="1" dirty="0"/>
              <a:t>MVI B, 80H</a:t>
            </a:r>
            <a:r>
              <a:rPr lang="en-GB" sz="2000" dirty="0"/>
              <a:t> instruction is executed once and the next two instructions are executed 128 times.</a:t>
            </a:r>
          </a:p>
          <a:p>
            <a:pPr>
              <a:buFont typeface="Wingdings" panose="05000000000000000000" pitchFamily="2" charset="2"/>
              <a:buChar char="v"/>
            </a:pPr>
            <a:r>
              <a:rPr lang="en-GB" sz="2000" dirty="0"/>
              <a:t>The number of T states for execution of LOOP is</a:t>
            </a:r>
          </a:p>
          <a:p>
            <a:pPr>
              <a:buFont typeface="Wingdings" panose="05000000000000000000" pitchFamily="2" charset="2"/>
              <a:buChar char="v"/>
            </a:pPr>
            <a:endParaRPr lang="en-GB" sz="2000" dirty="0"/>
          </a:p>
        </p:txBody>
      </p:sp>
      <p:sp>
        <p:nvSpPr>
          <p:cNvPr id="4" name="Date Placeholder 3">
            <a:extLst>
              <a:ext uri="{FF2B5EF4-FFF2-40B4-BE49-F238E27FC236}">
                <a16:creationId xmlns:a16="http://schemas.microsoft.com/office/drawing/2014/main" id="{DDDBFC64-022C-29A4-E93D-93B9BAC1EDD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E864AA5-1D07-8619-E1AD-143EDB9751F5}"/>
              </a:ext>
            </a:extLst>
          </p:cNvPr>
          <p:cNvSpPr>
            <a:spLocks noGrp="1"/>
          </p:cNvSpPr>
          <p:nvPr>
            <p:ph type="sldNum" sz="quarter" idx="12"/>
          </p:nvPr>
        </p:nvSpPr>
        <p:spPr/>
        <p:txBody>
          <a:bodyPr/>
          <a:lstStyle/>
          <a:p>
            <a:fld id="{8051FE7D-4AED-441C-958A-52748DFD726C}" type="slidenum">
              <a:rPr lang="en-US" smtClean="0"/>
              <a:t>136</a:t>
            </a:fld>
            <a:endParaRPr lang="en-US"/>
          </a:p>
        </p:txBody>
      </p:sp>
      <p:pic>
        <p:nvPicPr>
          <p:cNvPr id="2052" name="Picture 4" descr="Time Delay Loop in Microprocessor">
            <a:extLst>
              <a:ext uri="{FF2B5EF4-FFF2-40B4-BE49-F238E27FC236}">
                <a16:creationId xmlns:a16="http://schemas.microsoft.com/office/drawing/2014/main" id="{028A47AE-C340-6ACB-085B-E5C3B749F2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373"/>
          <a:stretch/>
        </p:blipFill>
        <p:spPr bwMode="auto">
          <a:xfrm>
            <a:off x="1343024" y="1611941"/>
            <a:ext cx="10010776" cy="15468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3A498C2-94A5-C62E-DA5E-3EA0B537C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834" y="5246059"/>
            <a:ext cx="9325966" cy="930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1611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EBAF-445F-0602-809C-7E9928D50098}"/>
              </a:ext>
            </a:extLst>
          </p:cNvPr>
          <p:cNvSpPr>
            <a:spLocks noGrp="1"/>
          </p:cNvSpPr>
          <p:nvPr>
            <p:ph type="title"/>
          </p:nvPr>
        </p:nvSpPr>
        <p:spPr>
          <a:xfrm>
            <a:off x="0" y="136525"/>
            <a:ext cx="12192000" cy="722457"/>
          </a:xfrm>
        </p:spPr>
        <p:txBody>
          <a:bodyPr>
            <a:normAutofit fontScale="90000"/>
          </a:bodyPr>
          <a:lstStyle/>
          <a:p>
            <a:r>
              <a:rPr lang="en-GB" b="1" dirty="0"/>
              <a:t>Calculation of Time Delay Using One Register</a:t>
            </a:r>
          </a:p>
        </p:txBody>
      </p:sp>
      <p:sp>
        <p:nvSpPr>
          <p:cNvPr id="3" name="Content Placeholder 2">
            <a:extLst>
              <a:ext uri="{FF2B5EF4-FFF2-40B4-BE49-F238E27FC236}">
                <a16:creationId xmlns:a16="http://schemas.microsoft.com/office/drawing/2014/main" id="{05A57E22-EF0E-B8C3-C9DA-E6AA79462C13}"/>
              </a:ext>
            </a:extLst>
          </p:cNvPr>
          <p:cNvSpPr>
            <a:spLocks noGrp="1"/>
          </p:cNvSpPr>
          <p:nvPr>
            <p:ph idx="1"/>
          </p:nvPr>
        </p:nvSpPr>
        <p:spPr>
          <a:xfrm>
            <a:off x="838200" y="858982"/>
            <a:ext cx="10515600" cy="5862493"/>
          </a:xfrm>
        </p:spPr>
        <p:txBody>
          <a:bodyPr>
            <a:normAutofit lnSpcReduction="10000"/>
          </a:bodyPr>
          <a:lstStyle/>
          <a:p>
            <a:pPr>
              <a:buFont typeface="Wingdings" panose="05000000000000000000" pitchFamily="2" charset="2"/>
              <a:buChar char="v"/>
            </a:pPr>
            <a:r>
              <a:rPr lang="en-GB" sz="2000" dirty="0"/>
              <a:t>The delay time to execute the LOOP instruction is </a:t>
            </a:r>
            <a:r>
              <a:rPr lang="en-GB" sz="2000" b="1" dirty="0"/>
              <a:t>T</a:t>
            </a:r>
            <a:r>
              <a:rPr lang="en-GB" sz="2000" b="1" baseline="-25000" dirty="0"/>
              <a:t>L</a:t>
            </a:r>
            <a:r>
              <a:rPr lang="en-GB" sz="2000" b="1" dirty="0"/>
              <a:t> = T x number of T states for execution of LOOP</a:t>
            </a:r>
            <a:r>
              <a:rPr lang="en-GB" sz="2000" dirty="0"/>
              <a:t>, where T is the </a:t>
            </a:r>
            <a:r>
              <a:rPr lang="en-GB" sz="2000" b="1" dirty="0"/>
              <a:t>system clock period</a:t>
            </a:r>
            <a:r>
              <a:rPr lang="en-GB" sz="2000" dirty="0"/>
              <a:t>. When the microprocessor operates in 5 MHz clock frequency,</a:t>
            </a:r>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r>
              <a:rPr lang="en-GB" sz="2000" dirty="0"/>
              <a:t>The total time delay T</a:t>
            </a:r>
            <a:r>
              <a:rPr lang="en-GB" sz="2000" baseline="-25000" dirty="0"/>
              <a:t>D</a:t>
            </a:r>
            <a:r>
              <a:rPr lang="en-GB" sz="2000" dirty="0"/>
              <a:t> is calculated from the summation of time to execute instruction of outside LOOP, T</a:t>
            </a:r>
            <a:r>
              <a:rPr lang="en-GB" sz="2000" baseline="-25000" dirty="0"/>
              <a:t>OL</a:t>
            </a:r>
            <a:r>
              <a:rPr lang="en-GB" sz="2000" dirty="0"/>
              <a:t> and time to execute LOOP instruction, T</a:t>
            </a:r>
            <a:r>
              <a:rPr lang="en-GB" sz="2000" baseline="-25000" dirty="0"/>
              <a:t>L</a:t>
            </a:r>
            <a:r>
              <a:rPr lang="en-GB" sz="2000" dirty="0"/>
              <a:t>.</a:t>
            </a:r>
          </a:p>
          <a:p>
            <a:pPr marL="0" indent="0">
              <a:buNone/>
            </a:pPr>
            <a:endParaRPr lang="en-GB" sz="2000" dirty="0"/>
          </a:p>
          <a:p>
            <a:pPr marL="0" indent="0">
              <a:buNone/>
            </a:pPr>
            <a:endParaRPr lang="en-GB" sz="2000" dirty="0"/>
          </a:p>
          <a:p>
            <a:pPr>
              <a:buFont typeface="Wingdings" panose="05000000000000000000" pitchFamily="2" charset="2"/>
              <a:buChar char="v"/>
            </a:pPr>
            <a:r>
              <a:rPr lang="en-GB" sz="2000" dirty="0"/>
              <a:t>Using only one register in a delay loop, a limited time delay is generated. </a:t>
            </a:r>
          </a:p>
          <a:p>
            <a:pPr>
              <a:buFont typeface="Wingdings" panose="05000000000000000000" pitchFamily="2" charset="2"/>
              <a:buChar char="v"/>
            </a:pPr>
            <a:r>
              <a:rPr lang="en-GB" sz="2000" dirty="0"/>
              <a:t>If very high time delay is required, a register pair will be used in place of a register. </a:t>
            </a:r>
          </a:p>
          <a:p>
            <a:pPr>
              <a:buFont typeface="Wingdings" panose="05000000000000000000" pitchFamily="2" charset="2"/>
              <a:buChar char="v"/>
            </a:pPr>
            <a:r>
              <a:rPr lang="en-GB" sz="2000" dirty="0"/>
              <a:t>Figure 4.10 shows the flowchart for time-delay generation using a register pair. </a:t>
            </a:r>
          </a:p>
          <a:p>
            <a:pPr>
              <a:buFont typeface="Wingdings" panose="05000000000000000000" pitchFamily="2" charset="2"/>
              <a:buChar char="v"/>
            </a:pPr>
            <a:r>
              <a:rPr lang="en-GB" sz="2000" dirty="0"/>
              <a:t>For example, a 16-bit operand is loaded in the DE register pair. Then the DE register pair is decremented by one using DCX D instruction. The DCX instruction does not set the zero flag. Therefore, additional testing will be done using some extra instructions as the JNZ instruction is executed only when the zero flag is set.</a:t>
            </a:r>
          </a:p>
        </p:txBody>
      </p:sp>
      <p:sp>
        <p:nvSpPr>
          <p:cNvPr id="4" name="Date Placeholder 3">
            <a:extLst>
              <a:ext uri="{FF2B5EF4-FFF2-40B4-BE49-F238E27FC236}">
                <a16:creationId xmlns:a16="http://schemas.microsoft.com/office/drawing/2014/main" id="{DDDBFC64-022C-29A4-E93D-93B9BAC1EDD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E864AA5-1D07-8619-E1AD-143EDB9751F5}"/>
              </a:ext>
            </a:extLst>
          </p:cNvPr>
          <p:cNvSpPr>
            <a:spLocks noGrp="1"/>
          </p:cNvSpPr>
          <p:nvPr>
            <p:ph type="sldNum" sz="quarter" idx="12"/>
          </p:nvPr>
        </p:nvSpPr>
        <p:spPr/>
        <p:txBody>
          <a:bodyPr/>
          <a:lstStyle/>
          <a:p>
            <a:fld id="{8051FE7D-4AED-441C-958A-52748DFD726C}" type="slidenum">
              <a:rPr lang="en-US" smtClean="0"/>
              <a:t>137</a:t>
            </a:fld>
            <a:endParaRPr lang="en-US"/>
          </a:p>
        </p:txBody>
      </p:sp>
      <p:pic>
        <p:nvPicPr>
          <p:cNvPr id="3074" name="Picture 2">
            <a:extLst>
              <a:ext uri="{FF2B5EF4-FFF2-40B4-BE49-F238E27FC236}">
                <a16:creationId xmlns:a16="http://schemas.microsoft.com/office/drawing/2014/main" id="{8E0712BB-230D-D1A8-E78C-2E0FD469F3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21" r="47061"/>
          <a:stretch/>
        </p:blipFill>
        <p:spPr bwMode="auto">
          <a:xfrm>
            <a:off x="1357715" y="1687977"/>
            <a:ext cx="4447370" cy="6080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5EDEBD8-FC75-A7F4-A6FE-340E3B1F30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9" r="11248"/>
          <a:stretch/>
        </p:blipFill>
        <p:spPr bwMode="auto">
          <a:xfrm>
            <a:off x="1357715" y="3124991"/>
            <a:ext cx="7172541" cy="60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333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EBAF-445F-0602-809C-7E9928D50098}"/>
              </a:ext>
            </a:extLst>
          </p:cNvPr>
          <p:cNvSpPr>
            <a:spLocks noGrp="1"/>
          </p:cNvSpPr>
          <p:nvPr>
            <p:ph type="title"/>
          </p:nvPr>
        </p:nvSpPr>
        <p:spPr>
          <a:xfrm>
            <a:off x="0" y="193940"/>
            <a:ext cx="12192000" cy="930904"/>
          </a:xfrm>
        </p:spPr>
        <p:txBody>
          <a:bodyPr>
            <a:normAutofit fontScale="90000"/>
          </a:bodyPr>
          <a:lstStyle/>
          <a:p>
            <a:r>
              <a:rPr lang="en-GB" b="1" dirty="0"/>
              <a:t>Calculation of Time Delay Using Register Pair</a:t>
            </a:r>
          </a:p>
        </p:txBody>
      </p:sp>
      <p:sp>
        <p:nvSpPr>
          <p:cNvPr id="3" name="Content Placeholder 2">
            <a:extLst>
              <a:ext uri="{FF2B5EF4-FFF2-40B4-BE49-F238E27FC236}">
                <a16:creationId xmlns:a16="http://schemas.microsoft.com/office/drawing/2014/main" id="{05A57E22-EF0E-B8C3-C9DA-E6AA79462C13}"/>
              </a:ext>
            </a:extLst>
          </p:cNvPr>
          <p:cNvSpPr>
            <a:spLocks noGrp="1"/>
          </p:cNvSpPr>
          <p:nvPr>
            <p:ph idx="1"/>
          </p:nvPr>
        </p:nvSpPr>
        <p:spPr>
          <a:xfrm>
            <a:off x="838200" y="1246910"/>
            <a:ext cx="10515600" cy="5417150"/>
          </a:xfrm>
        </p:spPr>
        <p:txBody>
          <a:bodyPr>
            <a:normAutofit/>
          </a:bodyPr>
          <a:lstStyle/>
          <a:p>
            <a:pPr>
              <a:buFont typeface="Wingdings" panose="05000000000000000000" pitchFamily="2" charset="2"/>
              <a:buChar char="v"/>
            </a:pPr>
            <a:r>
              <a:rPr lang="en-GB" sz="2000" dirty="0"/>
              <a:t>The typical instructions of a Time Delay Loop in Microprocessor using a register pair are given below:</a:t>
            </a:r>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r>
              <a:rPr lang="en-GB" sz="2000" dirty="0"/>
              <a:t>In the above instructions, </a:t>
            </a:r>
            <a:r>
              <a:rPr lang="en-GB" sz="2000" b="1" dirty="0"/>
              <a:t>LXI D, 8000 </a:t>
            </a:r>
            <a:r>
              <a:rPr lang="en-GB" sz="2000" dirty="0"/>
              <a:t>is executed once and the other instruc­tions (</a:t>
            </a:r>
            <a:r>
              <a:rPr lang="en-GB" sz="2000" b="1" dirty="0"/>
              <a:t>DCX D, MOV A, E, ORA D </a:t>
            </a:r>
            <a:r>
              <a:rPr lang="en-GB" sz="2000" dirty="0"/>
              <a:t>and </a:t>
            </a:r>
            <a:r>
              <a:rPr lang="en-GB" sz="2000" b="1" dirty="0"/>
              <a:t>JNZ</a:t>
            </a:r>
            <a:r>
              <a:rPr lang="en-GB" sz="2000" dirty="0"/>
              <a:t>) are executed for 8000H (32768D) times.</a:t>
            </a:r>
          </a:p>
          <a:p>
            <a:pPr>
              <a:buFont typeface="Wingdings" panose="05000000000000000000" pitchFamily="2" charset="2"/>
              <a:buChar char="v"/>
            </a:pPr>
            <a:r>
              <a:rPr lang="en-GB" sz="2000" dirty="0"/>
              <a:t>The number of T states for execution of LOOP T</a:t>
            </a:r>
            <a:r>
              <a:rPr lang="en-GB" sz="2000" baseline="-25000" dirty="0"/>
              <a:t>L</a:t>
            </a:r>
            <a:r>
              <a:rPr lang="en-GB" sz="2000" dirty="0"/>
              <a:t> is</a:t>
            </a:r>
          </a:p>
          <a:p>
            <a:pPr marL="0" indent="0">
              <a:buNone/>
            </a:pPr>
            <a:endParaRPr lang="en-GB" sz="2000" dirty="0"/>
          </a:p>
        </p:txBody>
      </p:sp>
      <p:sp>
        <p:nvSpPr>
          <p:cNvPr id="4" name="Date Placeholder 3">
            <a:extLst>
              <a:ext uri="{FF2B5EF4-FFF2-40B4-BE49-F238E27FC236}">
                <a16:creationId xmlns:a16="http://schemas.microsoft.com/office/drawing/2014/main" id="{DDDBFC64-022C-29A4-E93D-93B9BAC1EDD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E864AA5-1D07-8619-E1AD-143EDB9751F5}"/>
              </a:ext>
            </a:extLst>
          </p:cNvPr>
          <p:cNvSpPr>
            <a:spLocks noGrp="1"/>
          </p:cNvSpPr>
          <p:nvPr>
            <p:ph type="sldNum" sz="quarter" idx="12"/>
          </p:nvPr>
        </p:nvSpPr>
        <p:spPr/>
        <p:txBody>
          <a:bodyPr/>
          <a:lstStyle/>
          <a:p>
            <a:fld id="{8051FE7D-4AED-441C-958A-52748DFD726C}" type="slidenum">
              <a:rPr lang="en-US" smtClean="0"/>
              <a:t>138</a:t>
            </a:fld>
            <a:endParaRPr lang="en-US"/>
          </a:p>
        </p:txBody>
      </p:sp>
      <p:pic>
        <p:nvPicPr>
          <p:cNvPr id="4098" name="Picture 2" descr="Time Delay Loop in Microprocessor">
            <a:extLst>
              <a:ext uri="{FF2B5EF4-FFF2-40B4-BE49-F238E27FC236}">
                <a16:creationId xmlns:a16="http://schemas.microsoft.com/office/drawing/2014/main" id="{4686E8B5-BD7A-47EF-B61D-B156E833E2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02"/>
          <a:stretch/>
        </p:blipFill>
        <p:spPr bwMode="auto">
          <a:xfrm>
            <a:off x="1038658" y="1957172"/>
            <a:ext cx="8992033" cy="21486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4EDB0FA-9B52-A10C-DFBB-D67C898E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436" y="5402885"/>
            <a:ext cx="7156164" cy="8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1633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EBAF-445F-0602-809C-7E9928D50098}"/>
              </a:ext>
            </a:extLst>
          </p:cNvPr>
          <p:cNvSpPr>
            <a:spLocks noGrp="1"/>
          </p:cNvSpPr>
          <p:nvPr>
            <p:ph type="title"/>
          </p:nvPr>
        </p:nvSpPr>
        <p:spPr>
          <a:xfrm>
            <a:off x="0" y="215585"/>
            <a:ext cx="12192000" cy="930904"/>
          </a:xfrm>
        </p:spPr>
        <p:txBody>
          <a:bodyPr>
            <a:normAutofit fontScale="90000"/>
          </a:bodyPr>
          <a:lstStyle/>
          <a:p>
            <a:r>
              <a:rPr lang="en-GB" b="1" dirty="0"/>
              <a:t>Calculation of Time Delay Using Register Pair</a:t>
            </a:r>
          </a:p>
        </p:txBody>
      </p:sp>
      <p:sp>
        <p:nvSpPr>
          <p:cNvPr id="3" name="Content Placeholder 2">
            <a:extLst>
              <a:ext uri="{FF2B5EF4-FFF2-40B4-BE49-F238E27FC236}">
                <a16:creationId xmlns:a16="http://schemas.microsoft.com/office/drawing/2014/main" id="{05A57E22-EF0E-B8C3-C9DA-E6AA79462C13}"/>
              </a:ext>
            </a:extLst>
          </p:cNvPr>
          <p:cNvSpPr>
            <a:spLocks noGrp="1"/>
          </p:cNvSpPr>
          <p:nvPr>
            <p:ph idx="1"/>
          </p:nvPr>
        </p:nvSpPr>
        <p:spPr>
          <a:xfrm>
            <a:off x="838200" y="1246910"/>
            <a:ext cx="10515600" cy="4930053"/>
          </a:xfrm>
        </p:spPr>
        <p:txBody>
          <a:bodyPr>
            <a:normAutofit/>
          </a:bodyPr>
          <a:lstStyle/>
          <a:p>
            <a:pPr>
              <a:buFont typeface="Wingdings" panose="05000000000000000000" pitchFamily="2" charset="2"/>
              <a:buChar char="v"/>
            </a:pPr>
            <a:r>
              <a:rPr lang="en-GB" sz="2000" dirty="0"/>
              <a:t>If the microprocessor clock frequency is 5 MHz, time delay in LOOP is equal to T</a:t>
            </a:r>
            <a:r>
              <a:rPr lang="en-GB" sz="2000" baseline="-25000" dirty="0"/>
              <a:t>L</a:t>
            </a:r>
            <a:r>
              <a:rPr lang="en-GB" sz="2000" dirty="0"/>
              <a:t> . T</a:t>
            </a:r>
            <a:r>
              <a:rPr lang="en-GB" sz="2000" baseline="-25000" dirty="0"/>
              <a:t>L</a:t>
            </a:r>
            <a:r>
              <a:rPr lang="en-GB" sz="2000" dirty="0"/>
              <a:t> = T x number of T states for execution of LOOP = 1/5 x 10-6 x (5 + 5 + 4 + 10) x 32768 </a:t>
            </a:r>
            <a:r>
              <a:rPr lang="en-GB" sz="2000" dirty="0" err="1"/>
              <a:t>μs</a:t>
            </a:r>
            <a:r>
              <a:rPr lang="en-GB" sz="2000" dirty="0"/>
              <a:t> = 157.268 </a:t>
            </a:r>
            <a:r>
              <a:rPr lang="en-GB" sz="2000" dirty="0" err="1"/>
              <a:t>μs</a:t>
            </a:r>
            <a:r>
              <a:rPr lang="en-GB" sz="2000" dirty="0"/>
              <a:t> (</a:t>
            </a:r>
            <a:r>
              <a:rPr lang="en-GB" sz="2000" dirty="0" err="1"/>
              <a:t>approx</a:t>
            </a:r>
            <a:r>
              <a:rPr lang="en-GB" sz="2000" dirty="0"/>
              <a:t>).</a:t>
            </a:r>
          </a:p>
        </p:txBody>
      </p:sp>
      <p:sp>
        <p:nvSpPr>
          <p:cNvPr id="4" name="Date Placeholder 3">
            <a:extLst>
              <a:ext uri="{FF2B5EF4-FFF2-40B4-BE49-F238E27FC236}">
                <a16:creationId xmlns:a16="http://schemas.microsoft.com/office/drawing/2014/main" id="{DDDBFC64-022C-29A4-E93D-93B9BAC1EDD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E864AA5-1D07-8619-E1AD-143EDB9751F5}"/>
              </a:ext>
            </a:extLst>
          </p:cNvPr>
          <p:cNvSpPr>
            <a:spLocks noGrp="1"/>
          </p:cNvSpPr>
          <p:nvPr>
            <p:ph type="sldNum" sz="quarter" idx="12"/>
          </p:nvPr>
        </p:nvSpPr>
        <p:spPr/>
        <p:txBody>
          <a:bodyPr/>
          <a:lstStyle/>
          <a:p>
            <a:fld id="{8051FE7D-4AED-441C-958A-52748DFD726C}" type="slidenum">
              <a:rPr lang="en-US" smtClean="0"/>
              <a:t>139</a:t>
            </a:fld>
            <a:endParaRPr lang="en-US"/>
          </a:p>
        </p:txBody>
      </p:sp>
      <p:pic>
        <p:nvPicPr>
          <p:cNvPr id="5122" name="Picture 2">
            <a:extLst>
              <a:ext uri="{FF2B5EF4-FFF2-40B4-BE49-F238E27FC236}">
                <a16:creationId xmlns:a16="http://schemas.microsoft.com/office/drawing/2014/main" id="{897EF1D5-66C0-22DC-C7B1-CCBD0AE66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227" y="2224088"/>
            <a:ext cx="7817660" cy="86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835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200" y="365125"/>
            <a:ext cx="5981700" cy="1044575"/>
          </a:xfrm>
        </p:spPr>
        <p:txBody>
          <a:bodyPr>
            <a:normAutofit/>
          </a:bodyPr>
          <a:lstStyle/>
          <a:p>
            <a:r>
              <a:rPr lang="en-US" sz="4000" b="1" dirty="0">
                <a:highlight>
                  <a:srgbClr val="C0C0C0"/>
                </a:highlight>
                <a:latin typeface="Merriweather" panose="00000500000000000000" pitchFamily="2" charset="0"/>
              </a:rPr>
              <a:t>2. FLAG REGISTER</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38200" y="1409700"/>
            <a:ext cx="3214552" cy="744583"/>
          </a:xfrm>
        </p:spPr>
        <p:txBody>
          <a:bodyPr>
            <a:normAutofit/>
          </a:bodyPr>
          <a:lstStyle/>
          <a:p>
            <a:pPr>
              <a:buFont typeface="Wingdings" panose="05000000000000000000" pitchFamily="2" charset="2"/>
              <a:buChar char="v"/>
            </a:pPr>
            <a:r>
              <a:rPr lang="en-GB" sz="1800" b="1" dirty="0">
                <a:latin typeface="Merriweather" panose="00000500000000000000" pitchFamily="2" charset="0"/>
              </a:rPr>
              <a:t>Example of Flag:</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ABB203F0-CCD4-45F9-B305-DC712BDA81E9}"/>
              </a:ext>
            </a:extLst>
          </p:cNvPr>
          <p:cNvSpPr>
            <a:spLocks noGrp="1"/>
          </p:cNvSpPr>
          <p:nvPr>
            <p:ph type="dt" sz="half" idx="10"/>
          </p:nvPr>
        </p:nvSpPr>
        <p:spPr/>
        <p:txBody>
          <a:bodyPr/>
          <a:lstStyle/>
          <a:p>
            <a:fld id="{EFFFF02D-581E-4050-8D37-5C6BF9606248}" type="datetime1">
              <a:rPr lang="en-US" smtClean="0"/>
              <a:t>10/2/2023</a:t>
            </a:fld>
            <a:endParaRPr lang="en-US"/>
          </a:p>
        </p:txBody>
      </p:sp>
      <p:sp>
        <p:nvSpPr>
          <p:cNvPr id="8" name="Slide Number Placeholder 7">
            <a:extLst>
              <a:ext uri="{FF2B5EF4-FFF2-40B4-BE49-F238E27FC236}">
                <a16:creationId xmlns:a16="http://schemas.microsoft.com/office/drawing/2014/main" id="{03C39D14-8A29-81CF-43B1-D641F1B7F32F}"/>
              </a:ext>
            </a:extLst>
          </p:cNvPr>
          <p:cNvSpPr>
            <a:spLocks noGrp="1"/>
          </p:cNvSpPr>
          <p:nvPr>
            <p:ph type="sldNum" sz="quarter" idx="12"/>
          </p:nvPr>
        </p:nvSpPr>
        <p:spPr/>
        <p:txBody>
          <a:bodyPr/>
          <a:lstStyle/>
          <a:p>
            <a:fld id="{8051FE7D-4AED-441C-958A-52748DFD726C}" type="slidenum">
              <a:rPr lang="en-US" smtClean="0"/>
              <a:t>14</a:t>
            </a:fld>
            <a:endParaRPr lang="en-US"/>
          </a:p>
        </p:txBody>
      </p:sp>
      <p:pic>
        <p:nvPicPr>
          <p:cNvPr id="1026" name="Picture 2" descr="F7 Neha B 22-1-2021 Swati D3">
            <a:extLst>
              <a:ext uri="{FF2B5EF4-FFF2-40B4-BE49-F238E27FC236}">
                <a16:creationId xmlns:a16="http://schemas.microsoft.com/office/drawing/2014/main" id="{DD2BA483-7347-BBEB-A4CB-D49E15AD2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264" y="1918703"/>
            <a:ext cx="8697936" cy="352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9918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EBAF-445F-0602-809C-7E9928D50098}"/>
              </a:ext>
            </a:extLst>
          </p:cNvPr>
          <p:cNvSpPr>
            <a:spLocks noGrp="1"/>
          </p:cNvSpPr>
          <p:nvPr>
            <p:ph type="title"/>
          </p:nvPr>
        </p:nvSpPr>
        <p:spPr>
          <a:xfrm>
            <a:off x="838200" y="215584"/>
            <a:ext cx="8511687" cy="1031325"/>
          </a:xfrm>
        </p:spPr>
        <p:txBody>
          <a:bodyPr>
            <a:normAutofit/>
          </a:bodyPr>
          <a:lstStyle/>
          <a:p>
            <a:r>
              <a:rPr lang="en-GB" b="1" dirty="0"/>
              <a:t>Time Delay Using Two LOOPs</a:t>
            </a:r>
          </a:p>
        </p:txBody>
      </p:sp>
      <p:sp>
        <p:nvSpPr>
          <p:cNvPr id="3" name="Content Placeholder 2">
            <a:extLst>
              <a:ext uri="{FF2B5EF4-FFF2-40B4-BE49-F238E27FC236}">
                <a16:creationId xmlns:a16="http://schemas.microsoft.com/office/drawing/2014/main" id="{05A57E22-EF0E-B8C3-C9DA-E6AA79462C13}"/>
              </a:ext>
            </a:extLst>
          </p:cNvPr>
          <p:cNvSpPr>
            <a:spLocks noGrp="1"/>
          </p:cNvSpPr>
          <p:nvPr>
            <p:ph idx="1"/>
          </p:nvPr>
        </p:nvSpPr>
        <p:spPr>
          <a:xfrm>
            <a:off x="838200" y="1385455"/>
            <a:ext cx="10515600" cy="4791508"/>
          </a:xfrm>
        </p:spPr>
        <p:txBody>
          <a:bodyPr>
            <a:normAutofit/>
          </a:bodyPr>
          <a:lstStyle/>
          <a:p>
            <a:pPr>
              <a:buFont typeface="Wingdings" panose="05000000000000000000" pitchFamily="2" charset="2"/>
              <a:buChar char="v"/>
            </a:pPr>
            <a:r>
              <a:rPr lang="en-GB" sz="2000" dirty="0"/>
              <a:t>The time delay can also be generated by using two loops as depicted in Fig. 4.11. </a:t>
            </a:r>
          </a:p>
          <a:p>
            <a:pPr>
              <a:buFont typeface="Wingdings" panose="05000000000000000000" pitchFamily="2" charset="2"/>
              <a:buChar char="v"/>
            </a:pPr>
            <a:r>
              <a:rPr lang="en-GB" sz="2000" dirty="0"/>
              <a:t>The C register is used in inner loop and the B register is used in external loop. </a:t>
            </a:r>
          </a:p>
          <a:p>
            <a:pPr>
              <a:buFont typeface="Wingdings" panose="05000000000000000000" pitchFamily="2" charset="2"/>
              <a:buChar char="v"/>
            </a:pPr>
            <a:r>
              <a:rPr lang="en-GB" sz="2000" dirty="0"/>
              <a:t>Here, both B and C registers are loaded with numbers. Then Register C is decremented until it becomes zero. </a:t>
            </a:r>
          </a:p>
          <a:p>
            <a:pPr>
              <a:buFont typeface="Wingdings" panose="05000000000000000000" pitchFamily="2" charset="2"/>
              <a:buChar char="v"/>
            </a:pPr>
            <a:r>
              <a:rPr lang="en-GB" sz="2000" dirty="0"/>
              <a:t>When the content of Register C is zero, decrement Register B. If the content of Register B is not zero, load the Register C with initial value and repeat the process.</a:t>
            </a:r>
          </a:p>
        </p:txBody>
      </p:sp>
      <p:sp>
        <p:nvSpPr>
          <p:cNvPr id="4" name="Date Placeholder 3">
            <a:extLst>
              <a:ext uri="{FF2B5EF4-FFF2-40B4-BE49-F238E27FC236}">
                <a16:creationId xmlns:a16="http://schemas.microsoft.com/office/drawing/2014/main" id="{DDDBFC64-022C-29A4-E93D-93B9BAC1EDD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E864AA5-1D07-8619-E1AD-143EDB9751F5}"/>
              </a:ext>
            </a:extLst>
          </p:cNvPr>
          <p:cNvSpPr>
            <a:spLocks noGrp="1"/>
          </p:cNvSpPr>
          <p:nvPr>
            <p:ph type="sldNum" sz="quarter" idx="12"/>
          </p:nvPr>
        </p:nvSpPr>
        <p:spPr/>
        <p:txBody>
          <a:bodyPr/>
          <a:lstStyle/>
          <a:p>
            <a:fld id="{8051FE7D-4AED-441C-958A-52748DFD726C}" type="slidenum">
              <a:rPr lang="en-US" smtClean="0"/>
              <a:t>140</a:t>
            </a:fld>
            <a:endParaRPr lang="en-US"/>
          </a:p>
        </p:txBody>
      </p:sp>
    </p:spTree>
    <p:extLst>
      <p:ext uri="{BB962C8B-B14F-4D97-AF65-F5344CB8AC3E}">
        <p14:creationId xmlns:p14="http://schemas.microsoft.com/office/powerpoint/2010/main" val="19697397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EBAF-445F-0602-809C-7E9928D50098}"/>
              </a:ext>
            </a:extLst>
          </p:cNvPr>
          <p:cNvSpPr>
            <a:spLocks noGrp="1"/>
          </p:cNvSpPr>
          <p:nvPr>
            <p:ph type="title"/>
          </p:nvPr>
        </p:nvSpPr>
        <p:spPr>
          <a:xfrm>
            <a:off x="838200" y="215584"/>
            <a:ext cx="8511687" cy="1031325"/>
          </a:xfrm>
        </p:spPr>
        <p:txBody>
          <a:bodyPr>
            <a:normAutofit/>
          </a:bodyPr>
          <a:lstStyle/>
          <a:p>
            <a:r>
              <a:rPr lang="en-GB" b="1" dirty="0"/>
              <a:t>Time Delay Using Two LOOPs</a:t>
            </a:r>
          </a:p>
        </p:txBody>
      </p:sp>
      <p:sp>
        <p:nvSpPr>
          <p:cNvPr id="4" name="Date Placeholder 3">
            <a:extLst>
              <a:ext uri="{FF2B5EF4-FFF2-40B4-BE49-F238E27FC236}">
                <a16:creationId xmlns:a16="http://schemas.microsoft.com/office/drawing/2014/main" id="{DDDBFC64-022C-29A4-E93D-93B9BAC1EDD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E864AA5-1D07-8619-E1AD-143EDB9751F5}"/>
              </a:ext>
            </a:extLst>
          </p:cNvPr>
          <p:cNvSpPr>
            <a:spLocks noGrp="1"/>
          </p:cNvSpPr>
          <p:nvPr>
            <p:ph type="sldNum" sz="quarter" idx="12"/>
          </p:nvPr>
        </p:nvSpPr>
        <p:spPr/>
        <p:txBody>
          <a:bodyPr/>
          <a:lstStyle/>
          <a:p>
            <a:fld id="{8051FE7D-4AED-441C-958A-52748DFD726C}" type="slidenum">
              <a:rPr lang="en-US" smtClean="0"/>
              <a:t>141</a:t>
            </a:fld>
            <a:endParaRPr lang="en-US"/>
          </a:p>
        </p:txBody>
      </p:sp>
      <p:pic>
        <p:nvPicPr>
          <p:cNvPr id="6146" name="Picture 2" descr="Time Delay Loop in Microprocessor">
            <a:extLst>
              <a:ext uri="{FF2B5EF4-FFF2-40B4-BE49-F238E27FC236}">
                <a16:creationId xmlns:a16="http://schemas.microsoft.com/office/drawing/2014/main" id="{E9B35747-3968-D9C6-5018-F2D96805C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630" y="1052512"/>
            <a:ext cx="2454826" cy="580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932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EBAF-445F-0602-809C-7E9928D50098}"/>
              </a:ext>
            </a:extLst>
          </p:cNvPr>
          <p:cNvSpPr>
            <a:spLocks noGrp="1"/>
          </p:cNvSpPr>
          <p:nvPr>
            <p:ph type="title"/>
          </p:nvPr>
        </p:nvSpPr>
        <p:spPr>
          <a:xfrm>
            <a:off x="838200" y="215584"/>
            <a:ext cx="8511687" cy="1031325"/>
          </a:xfrm>
        </p:spPr>
        <p:txBody>
          <a:bodyPr>
            <a:normAutofit/>
          </a:bodyPr>
          <a:lstStyle/>
          <a:p>
            <a:r>
              <a:rPr lang="en-GB" b="1" dirty="0"/>
              <a:t>Time Delay Using Two LOOPs</a:t>
            </a:r>
          </a:p>
        </p:txBody>
      </p:sp>
      <p:sp>
        <p:nvSpPr>
          <p:cNvPr id="3" name="Content Placeholder 2">
            <a:extLst>
              <a:ext uri="{FF2B5EF4-FFF2-40B4-BE49-F238E27FC236}">
                <a16:creationId xmlns:a16="http://schemas.microsoft.com/office/drawing/2014/main" id="{05A57E22-EF0E-B8C3-C9DA-E6AA79462C13}"/>
              </a:ext>
            </a:extLst>
          </p:cNvPr>
          <p:cNvSpPr>
            <a:spLocks noGrp="1"/>
          </p:cNvSpPr>
          <p:nvPr>
            <p:ph idx="1"/>
          </p:nvPr>
        </p:nvSpPr>
        <p:spPr>
          <a:xfrm>
            <a:off x="838200" y="1385455"/>
            <a:ext cx="10515600" cy="4791508"/>
          </a:xfrm>
        </p:spPr>
        <p:txBody>
          <a:bodyPr>
            <a:normAutofit/>
          </a:bodyPr>
          <a:lstStyle/>
          <a:p>
            <a:pPr>
              <a:buFont typeface="Wingdings" panose="05000000000000000000" pitchFamily="2" charset="2"/>
              <a:buChar char="v"/>
            </a:pPr>
            <a:r>
              <a:rPr lang="en-GB" sz="2000" dirty="0"/>
              <a:t>The example of time delay using two loops is given below:</a:t>
            </a:r>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r>
              <a:rPr lang="en-GB" sz="2000" dirty="0"/>
              <a:t>Time delay will be calculated based on time delays for LOOP-I and LOOP-II.</a:t>
            </a:r>
          </a:p>
          <a:p>
            <a:pPr>
              <a:buFont typeface="Wingdings" panose="05000000000000000000" pitchFamily="2" charset="2"/>
              <a:buChar char="v"/>
            </a:pPr>
            <a:r>
              <a:rPr lang="en-GB" sz="2000" dirty="0"/>
              <a:t>Time delay for LOOP-I is</a:t>
            </a:r>
          </a:p>
          <a:p>
            <a:pPr>
              <a:buFont typeface="Wingdings" panose="05000000000000000000" pitchFamily="2" charset="2"/>
              <a:buChar char="v"/>
            </a:pPr>
            <a:endParaRPr lang="en-GB" sz="2000" dirty="0"/>
          </a:p>
        </p:txBody>
      </p:sp>
      <p:sp>
        <p:nvSpPr>
          <p:cNvPr id="4" name="Date Placeholder 3">
            <a:extLst>
              <a:ext uri="{FF2B5EF4-FFF2-40B4-BE49-F238E27FC236}">
                <a16:creationId xmlns:a16="http://schemas.microsoft.com/office/drawing/2014/main" id="{DDDBFC64-022C-29A4-E93D-93B9BAC1EDD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E864AA5-1D07-8619-E1AD-143EDB9751F5}"/>
              </a:ext>
            </a:extLst>
          </p:cNvPr>
          <p:cNvSpPr>
            <a:spLocks noGrp="1"/>
          </p:cNvSpPr>
          <p:nvPr>
            <p:ph type="sldNum" sz="quarter" idx="12"/>
          </p:nvPr>
        </p:nvSpPr>
        <p:spPr/>
        <p:txBody>
          <a:bodyPr/>
          <a:lstStyle/>
          <a:p>
            <a:fld id="{8051FE7D-4AED-441C-958A-52748DFD726C}" type="slidenum">
              <a:rPr lang="en-US" smtClean="0"/>
              <a:t>142</a:t>
            </a:fld>
            <a:endParaRPr lang="en-US"/>
          </a:p>
        </p:txBody>
      </p:sp>
      <p:pic>
        <p:nvPicPr>
          <p:cNvPr id="7170" name="Picture 2" descr="Time Delay Loop in Microprocessor">
            <a:extLst>
              <a:ext uri="{FF2B5EF4-FFF2-40B4-BE49-F238E27FC236}">
                <a16:creationId xmlns:a16="http://schemas.microsoft.com/office/drawing/2014/main" id="{E867B408-81C2-2707-7703-84E523E40A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84"/>
          <a:stretch/>
        </p:blipFill>
        <p:spPr bwMode="auto">
          <a:xfrm>
            <a:off x="1149927" y="1739827"/>
            <a:ext cx="8199960" cy="18934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1227B5D-4DA3-381C-4435-61AB777CB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272" y="4589251"/>
            <a:ext cx="9873961" cy="88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8388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EBAF-445F-0602-809C-7E9928D50098}"/>
              </a:ext>
            </a:extLst>
          </p:cNvPr>
          <p:cNvSpPr>
            <a:spLocks noGrp="1"/>
          </p:cNvSpPr>
          <p:nvPr>
            <p:ph type="title"/>
          </p:nvPr>
        </p:nvSpPr>
        <p:spPr>
          <a:xfrm>
            <a:off x="838200" y="215584"/>
            <a:ext cx="8511687" cy="1031325"/>
          </a:xfrm>
        </p:spPr>
        <p:txBody>
          <a:bodyPr>
            <a:normAutofit/>
          </a:bodyPr>
          <a:lstStyle/>
          <a:p>
            <a:r>
              <a:rPr lang="en-GB" b="1" dirty="0"/>
              <a:t>Time Delay Using Two LOOPs</a:t>
            </a:r>
          </a:p>
        </p:txBody>
      </p:sp>
      <p:sp>
        <p:nvSpPr>
          <p:cNvPr id="3" name="Content Placeholder 2">
            <a:extLst>
              <a:ext uri="{FF2B5EF4-FFF2-40B4-BE49-F238E27FC236}">
                <a16:creationId xmlns:a16="http://schemas.microsoft.com/office/drawing/2014/main" id="{05A57E22-EF0E-B8C3-C9DA-E6AA79462C13}"/>
              </a:ext>
            </a:extLst>
          </p:cNvPr>
          <p:cNvSpPr>
            <a:spLocks noGrp="1"/>
          </p:cNvSpPr>
          <p:nvPr>
            <p:ph idx="1"/>
          </p:nvPr>
        </p:nvSpPr>
        <p:spPr>
          <a:xfrm>
            <a:off x="838200" y="1385455"/>
            <a:ext cx="10515600" cy="4791508"/>
          </a:xfrm>
        </p:spPr>
        <p:txBody>
          <a:bodyPr>
            <a:normAutofit/>
          </a:bodyPr>
          <a:lstStyle/>
          <a:p>
            <a:pPr>
              <a:buFont typeface="Wingdings" panose="05000000000000000000" pitchFamily="2" charset="2"/>
              <a:buChar char="v"/>
            </a:pPr>
            <a:r>
              <a:rPr lang="en-GB" sz="2000" dirty="0"/>
              <a:t>Time delay for LOOP-II is</a:t>
            </a:r>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a:buFont typeface="Wingdings" panose="05000000000000000000" pitchFamily="2" charset="2"/>
              <a:buChar char="v"/>
            </a:pPr>
            <a:r>
              <a:rPr lang="en-GB" sz="2000" dirty="0"/>
              <a:t>Total delay time(T</a:t>
            </a:r>
            <a:r>
              <a:rPr lang="en-GB" sz="2000" baseline="-25000" dirty="0"/>
              <a:t>D</a:t>
            </a:r>
            <a:r>
              <a:rPr lang="en-GB" sz="2000" dirty="0"/>
              <a:t>) = Time to execute instruction of outside LOOP(T</a:t>
            </a:r>
            <a:r>
              <a:rPr lang="en-GB" sz="2000" baseline="-25000" dirty="0"/>
              <a:t>OL</a:t>
            </a:r>
            <a:r>
              <a:rPr lang="en-GB" sz="2000" dirty="0"/>
              <a:t>) + Time to execute LOOP-II</a:t>
            </a:r>
          </a:p>
          <a:p>
            <a:pPr>
              <a:buFont typeface="Wingdings" panose="05000000000000000000" pitchFamily="2" charset="2"/>
              <a:buChar char="v"/>
            </a:pPr>
            <a:endParaRPr lang="en-GB" sz="2000" dirty="0"/>
          </a:p>
        </p:txBody>
      </p:sp>
      <p:sp>
        <p:nvSpPr>
          <p:cNvPr id="4" name="Date Placeholder 3">
            <a:extLst>
              <a:ext uri="{FF2B5EF4-FFF2-40B4-BE49-F238E27FC236}">
                <a16:creationId xmlns:a16="http://schemas.microsoft.com/office/drawing/2014/main" id="{DDDBFC64-022C-29A4-E93D-93B9BAC1EDD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8E864AA5-1D07-8619-E1AD-143EDB9751F5}"/>
              </a:ext>
            </a:extLst>
          </p:cNvPr>
          <p:cNvSpPr>
            <a:spLocks noGrp="1"/>
          </p:cNvSpPr>
          <p:nvPr>
            <p:ph type="sldNum" sz="quarter" idx="12"/>
          </p:nvPr>
        </p:nvSpPr>
        <p:spPr/>
        <p:txBody>
          <a:bodyPr/>
          <a:lstStyle/>
          <a:p>
            <a:fld id="{8051FE7D-4AED-441C-958A-52748DFD726C}" type="slidenum">
              <a:rPr lang="en-US" smtClean="0"/>
              <a:t>143</a:t>
            </a:fld>
            <a:endParaRPr lang="en-US"/>
          </a:p>
        </p:txBody>
      </p:sp>
      <p:pic>
        <p:nvPicPr>
          <p:cNvPr id="8194" name="Picture 2">
            <a:extLst>
              <a:ext uri="{FF2B5EF4-FFF2-40B4-BE49-F238E27FC236}">
                <a16:creationId xmlns:a16="http://schemas.microsoft.com/office/drawing/2014/main" id="{F74C6582-A7A8-4657-949E-85392E5A4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01" y="1741343"/>
            <a:ext cx="9374840" cy="11681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ime Delay Loop in Microprocessor">
            <a:extLst>
              <a:ext uri="{FF2B5EF4-FFF2-40B4-BE49-F238E27FC236}">
                <a16:creationId xmlns:a16="http://schemas.microsoft.com/office/drawing/2014/main" id="{CA273C86-4994-76A2-1DC8-EAD6169A8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582" y="3708689"/>
            <a:ext cx="8098305" cy="129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008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9" y="365125"/>
            <a:ext cx="8403773" cy="1044575"/>
          </a:xfrm>
        </p:spPr>
        <p:txBody>
          <a:bodyPr>
            <a:normAutofit/>
          </a:bodyPr>
          <a:lstStyle/>
          <a:p>
            <a:r>
              <a:rPr lang="en-US" sz="4000" b="1" dirty="0">
                <a:highlight>
                  <a:srgbClr val="C0C0C0"/>
                </a:highlight>
                <a:latin typeface="Merriweather" panose="00000500000000000000" pitchFamily="2" charset="0"/>
              </a:rPr>
              <a:t>3. TIMING AND CONTROL UNIT</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409700"/>
            <a:ext cx="10531930" cy="4843182"/>
          </a:xfrm>
        </p:spPr>
        <p:txBody>
          <a:bodyPr>
            <a:normAutofit/>
          </a:bodyPr>
          <a:lstStyle/>
          <a:p>
            <a:pPr>
              <a:buFont typeface="Wingdings" panose="05000000000000000000" pitchFamily="2" charset="2"/>
              <a:buChar char="v"/>
            </a:pPr>
            <a:r>
              <a:rPr lang="en-GB" sz="2000" dirty="0">
                <a:latin typeface="Merriweather" panose="00000500000000000000" pitchFamily="2" charset="0"/>
              </a:rPr>
              <a:t>This unit synchronizes all the microprocessor operations with the clock and generates the control signals necessary for communication between the microprocessor and peripherals.</a:t>
            </a:r>
          </a:p>
          <a:p>
            <a:pPr>
              <a:buFont typeface="Wingdings" panose="05000000000000000000" pitchFamily="2" charset="2"/>
              <a:buChar char="v"/>
            </a:pPr>
            <a:r>
              <a:rPr lang="en-GB" sz="2000" dirty="0">
                <a:latin typeface="Merriweather" panose="00000500000000000000" pitchFamily="2" charset="0"/>
              </a:rPr>
              <a:t>The timing and control circuit issues the various internal and external control signals for executing and instruction.</a:t>
            </a:r>
          </a:p>
          <a:p>
            <a:pPr>
              <a:buFont typeface="Wingdings" panose="05000000000000000000" pitchFamily="2" charset="2"/>
              <a:buChar char="v"/>
            </a:pPr>
            <a:r>
              <a:rPr lang="en-GB" sz="2000" dirty="0">
                <a:latin typeface="Merriweather" panose="00000500000000000000" pitchFamily="2" charset="0"/>
              </a:rPr>
              <a:t>The signals are sync pulses indicating the availability of data on the data bus.</a:t>
            </a:r>
          </a:p>
        </p:txBody>
      </p:sp>
      <p:sp>
        <p:nvSpPr>
          <p:cNvPr id="4" name="Date Placeholder 3">
            <a:extLst>
              <a:ext uri="{FF2B5EF4-FFF2-40B4-BE49-F238E27FC236}">
                <a16:creationId xmlns:a16="http://schemas.microsoft.com/office/drawing/2014/main" id="{836D9E62-DF69-2840-B9B2-11B26D297948}"/>
              </a:ext>
            </a:extLst>
          </p:cNvPr>
          <p:cNvSpPr>
            <a:spLocks noGrp="1"/>
          </p:cNvSpPr>
          <p:nvPr>
            <p:ph type="dt" sz="half" idx="10"/>
          </p:nvPr>
        </p:nvSpPr>
        <p:spPr/>
        <p:txBody>
          <a:bodyPr/>
          <a:lstStyle/>
          <a:p>
            <a:fld id="{ED56A8C0-682D-44F0-92BC-6674FAC68BC5}" type="datetime1">
              <a:rPr lang="en-US" smtClean="0"/>
              <a:t>10/2/2023</a:t>
            </a:fld>
            <a:endParaRPr lang="en-US"/>
          </a:p>
        </p:txBody>
      </p:sp>
      <p:sp>
        <p:nvSpPr>
          <p:cNvPr id="6" name="Slide Number Placeholder 5">
            <a:extLst>
              <a:ext uri="{FF2B5EF4-FFF2-40B4-BE49-F238E27FC236}">
                <a16:creationId xmlns:a16="http://schemas.microsoft.com/office/drawing/2014/main" id="{FC201DB8-55D2-CC88-A3E5-8DFA37056EC6}"/>
              </a:ext>
            </a:extLst>
          </p:cNvPr>
          <p:cNvSpPr>
            <a:spLocks noGrp="1"/>
          </p:cNvSpPr>
          <p:nvPr>
            <p:ph type="sldNum" sz="quarter" idx="12"/>
          </p:nvPr>
        </p:nvSpPr>
        <p:spPr/>
        <p:txBody>
          <a:bodyPr/>
          <a:lstStyle/>
          <a:p>
            <a:fld id="{8051FE7D-4AED-441C-958A-52748DFD726C}" type="slidenum">
              <a:rPr lang="en-US" smtClean="0"/>
              <a:t>15</a:t>
            </a:fld>
            <a:endParaRPr lang="en-US"/>
          </a:p>
        </p:txBody>
      </p:sp>
    </p:spTree>
    <p:extLst>
      <p:ext uri="{BB962C8B-B14F-4D97-AF65-F5344CB8AC3E}">
        <p14:creationId xmlns:p14="http://schemas.microsoft.com/office/powerpoint/2010/main" val="473053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9" y="365125"/>
            <a:ext cx="7940041" cy="1044575"/>
          </a:xfrm>
        </p:spPr>
        <p:txBody>
          <a:bodyPr>
            <a:normAutofit/>
          </a:bodyPr>
          <a:lstStyle/>
          <a:p>
            <a:r>
              <a:rPr lang="en-US" sz="4000" b="1" dirty="0">
                <a:highlight>
                  <a:srgbClr val="C0C0C0"/>
                </a:highlight>
                <a:latin typeface="Merriweather" panose="00000500000000000000" pitchFamily="2" charset="0"/>
              </a:rPr>
              <a:t>4. INTERRUPT CONTROLS</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409700"/>
            <a:ext cx="10531930" cy="3750129"/>
          </a:xfrm>
        </p:spPr>
        <p:txBody>
          <a:bodyPr>
            <a:normAutofit/>
          </a:bodyPr>
          <a:lstStyle/>
          <a:p>
            <a:pPr>
              <a:buFont typeface="Wingdings" panose="05000000000000000000" pitchFamily="2" charset="2"/>
              <a:buChar char="v"/>
            </a:pPr>
            <a:r>
              <a:rPr lang="en-GB" sz="2000" dirty="0">
                <a:latin typeface="Merriweather" panose="00000500000000000000" pitchFamily="2" charset="0"/>
              </a:rPr>
              <a:t>The various interrupt control signals (INTR, RST 5.5, RST 6.5, RST 7.5 and TRAP) are used to interrupt a microprocessor.</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38D2DC86-A61C-D956-AFBE-E9CCDF308CAF}"/>
              </a:ext>
            </a:extLst>
          </p:cNvPr>
          <p:cNvSpPr>
            <a:spLocks noGrp="1"/>
          </p:cNvSpPr>
          <p:nvPr>
            <p:ph type="dt" sz="half" idx="10"/>
          </p:nvPr>
        </p:nvSpPr>
        <p:spPr/>
        <p:txBody>
          <a:bodyPr/>
          <a:lstStyle/>
          <a:p>
            <a:fld id="{CF217791-2DE5-408C-A518-724E53E47B5C}" type="datetime1">
              <a:rPr lang="en-US" smtClean="0"/>
              <a:t>10/2/2023</a:t>
            </a:fld>
            <a:endParaRPr lang="en-US"/>
          </a:p>
        </p:txBody>
      </p:sp>
      <p:sp>
        <p:nvSpPr>
          <p:cNvPr id="6" name="Slide Number Placeholder 5">
            <a:extLst>
              <a:ext uri="{FF2B5EF4-FFF2-40B4-BE49-F238E27FC236}">
                <a16:creationId xmlns:a16="http://schemas.microsoft.com/office/drawing/2014/main" id="{AF3988B4-447A-8F30-C669-376C1E8E962C}"/>
              </a:ext>
            </a:extLst>
          </p:cNvPr>
          <p:cNvSpPr>
            <a:spLocks noGrp="1"/>
          </p:cNvSpPr>
          <p:nvPr>
            <p:ph type="sldNum" sz="quarter" idx="12"/>
          </p:nvPr>
        </p:nvSpPr>
        <p:spPr/>
        <p:txBody>
          <a:bodyPr/>
          <a:lstStyle/>
          <a:p>
            <a:fld id="{8051FE7D-4AED-441C-958A-52748DFD726C}" type="slidenum">
              <a:rPr lang="en-US" smtClean="0"/>
              <a:t>16</a:t>
            </a:fld>
            <a:endParaRPr lang="en-US"/>
          </a:p>
        </p:txBody>
      </p:sp>
    </p:spTree>
    <p:extLst>
      <p:ext uri="{BB962C8B-B14F-4D97-AF65-F5344CB8AC3E}">
        <p14:creationId xmlns:p14="http://schemas.microsoft.com/office/powerpoint/2010/main" val="24791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9" y="365125"/>
            <a:ext cx="7940041" cy="1044575"/>
          </a:xfrm>
        </p:spPr>
        <p:txBody>
          <a:bodyPr>
            <a:normAutofit/>
          </a:bodyPr>
          <a:lstStyle/>
          <a:p>
            <a:r>
              <a:rPr lang="en-US" sz="4000" b="1" dirty="0">
                <a:highlight>
                  <a:srgbClr val="C0C0C0"/>
                </a:highlight>
                <a:latin typeface="Merriweather" panose="00000500000000000000" pitchFamily="2" charset="0"/>
              </a:rPr>
              <a:t>5. SERIAL CONTROL</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409700"/>
            <a:ext cx="10531930" cy="4128951"/>
          </a:xfrm>
        </p:spPr>
        <p:txBody>
          <a:bodyPr>
            <a:normAutofit/>
          </a:bodyPr>
          <a:lstStyle/>
          <a:p>
            <a:pPr>
              <a:buFont typeface="Wingdings" panose="05000000000000000000" pitchFamily="2" charset="2"/>
              <a:buChar char="v"/>
            </a:pPr>
            <a:r>
              <a:rPr lang="en-GB" sz="2400" dirty="0">
                <a:latin typeface="Merriweather" panose="00000500000000000000" pitchFamily="2" charset="0"/>
              </a:rPr>
              <a:t>This Block is responsible for transferring data Serially to and from the </a:t>
            </a:r>
            <a:r>
              <a:rPr lang="en-GB" sz="2400" b="1" dirty="0" err="1">
                <a:latin typeface="Merriweather" panose="00000500000000000000" pitchFamily="2" charset="0"/>
              </a:rPr>
              <a:t>μP</a:t>
            </a:r>
            <a:r>
              <a:rPr lang="en-GB" sz="2400" dirty="0">
                <a:latin typeface="Merriweather" panose="00000500000000000000" pitchFamily="2" charset="0"/>
              </a:rPr>
              <a:t>.</a:t>
            </a:r>
          </a:p>
          <a:p>
            <a:pPr>
              <a:buFont typeface="Wingdings" panose="05000000000000000000" pitchFamily="2" charset="2"/>
              <a:buChar char="v"/>
            </a:pPr>
            <a:r>
              <a:rPr lang="en-GB" sz="2400" b="1" u="sng" dirty="0">
                <a:latin typeface="Merriweather" panose="00000500000000000000" pitchFamily="2" charset="0"/>
              </a:rPr>
              <a:t>SID - Serial In Data:</a:t>
            </a:r>
          </a:p>
          <a:p>
            <a:pPr lvl="1">
              <a:buFont typeface="Wingdings" panose="05000000000000000000" pitchFamily="2" charset="2"/>
              <a:buChar char="v"/>
            </a:pPr>
            <a:r>
              <a:rPr lang="en-GB" sz="1800" b="1" dirty="0" err="1">
                <a:latin typeface="Merriweather" panose="00000500000000000000" pitchFamily="2" charset="0"/>
              </a:rPr>
              <a:t>μP</a:t>
            </a:r>
            <a:r>
              <a:rPr lang="en-GB" sz="1800" dirty="0">
                <a:latin typeface="Merriweather" panose="00000500000000000000" pitchFamily="2" charset="0"/>
              </a:rPr>
              <a:t> receives data, bit-by-bit through this line.</a:t>
            </a:r>
          </a:p>
          <a:p>
            <a:pPr>
              <a:buFont typeface="Wingdings" panose="05000000000000000000" pitchFamily="2" charset="2"/>
              <a:buChar char="v"/>
            </a:pPr>
            <a:r>
              <a:rPr lang="en-GB" sz="2400" b="1" u="sng" dirty="0">
                <a:latin typeface="Merriweather" panose="00000500000000000000" pitchFamily="2" charset="0"/>
              </a:rPr>
              <a:t>SOD - Serial Out Data:</a:t>
            </a:r>
          </a:p>
          <a:p>
            <a:pPr lvl="1">
              <a:buFont typeface="Wingdings" panose="05000000000000000000" pitchFamily="2" charset="2"/>
              <a:buChar char="v"/>
            </a:pPr>
            <a:r>
              <a:rPr lang="en-GB" sz="1800" b="1" dirty="0" err="1">
                <a:latin typeface="Merriweather" panose="00000500000000000000" pitchFamily="2" charset="0"/>
              </a:rPr>
              <a:t>μP</a:t>
            </a:r>
            <a:r>
              <a:rPr lang="en-GB" sz="1800" dirty="0">
                <a:latin typeface="Merriweather" panose="00000500000000000000" pitchFamily="2" charset="0"/>
              </a:rPr>
              <a:t> sends out data, bit-by-bit through this line.</a:t>
            </a:r>
          </a:p>
          <a:p>
            <a:pPr lvl="1">
              <a:buFont typeface="Wingdings" panose="05000000000000000000" pitchFamily="2" charset="2"/>
              <a:buChar char="v"/>
            </a:pPr>
            <a:r>
              <a:rPr lang="en-GB" sz="1800" dirty="0">
                <a:latin typeface="Merriweather" panose="00000500000000000000" pitchFamily="2" charset="0"/>
              </a:rPr>
              <a:t>Serial transmission can be done by </a:t>
            </a:r>
            <a:r>
              <a:rPr lang="en-GB" sz="1800" b="1" dirty="0">
                <a:latin typeface="Merriweather" panose="00000500000000000000" pitchFamily="2" charset="0"/>
              </a:rPr>
              <a:t>RIM (Read Interrupt Mask) </a:t>
            </a:r>
            <a:r>
              <a:rPr lang="en-GB" sz="1800" dirty="0">
                <a:latin typeface="Merriweather" panose="00000500000000000000" pitchFamily="2" charset="0"/>
              </a:rPr>
              <a:t>and </a:t>
            </a:r>
            <a:r>
              <a:rPr lang="en-GB" sz="1800" b="1" dirty="0">
                <a:latin typeface="Merriweather" panose="00000500000000000000" pitchFamily="2" charset="0"/>
              </a:rPr>
              <a:t>SIM (Set Interrupt Mask) </a:t>
            </a:r>
            <a:r>
              <a:rPr lang="en-GB" sz="1800" dirty="0">
                <a:latin typeface="Merriweather" panose="00000500000000000000" pitchFamily="2" charset="0"/>
              </a:rPr>
              <a:t>Instructions.</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18FFE028-642D-7B87-A7DF-F38218FCDBE7}"/>
              </a:ext>
            </a:extLst>
          </p:cNvPr>
          <p:cNvSpPr>
            <a:spLocks noGrp="1"/>
          </p:cNvSpPr>
          <p:nvPr>
            <p:ph type="dt" sz="half" idx="10"/>
          </p:nvPr>
        </p:nvSpPr>
        <p:spPr/>
        <p:txBody>
          <a:bodyPr/>
          <a:lstStyle/>
          <a:p>
            <a:fld id="{4AF8A8EC-D962-4C92-8614-3A0752D512A9}" type="datetime1">
              <a:rPr lang="en-US" smtClean="0"/>
              <a:t>10/2/2023</a:t>
            </a:fld>
            <a:endParaRPr lang="en-US"/>
          </a:p>
        </p:txBody>
      </p:sp>
      <p:sp>
        <p:nvSpPr>
          <p:cNvPr id="6" name="Slide Number Placeholder 5">
            <a:extLst>
              <a:ext uri="{FF2B5EF4-FFF2-40B4-BE49-F238E27FC236}">
                <a16:creationId xmlns:a16="http://schemas.microsoft.com/office/drawing/2014/main" id="{AB398307-55F0-8D0D-6A6B-0259D714EE6E}"/>
              </a:ext>
            </a:extLst>
          </p:cNvPr>
          <p:cNvSpPr>
            <a:spLocks noGrp="1"/>
          </p:cNvSpPr>
          <p:nvPr>
            <p:ph type="sldNum" sz="quarter" idx="12"/>
          </p:nvPr>
        </p:nvSpPr>
        <p:spPr/>
        <p:txBody>
          <a:bodyPr/>
          <a:lstStyle/>
          <a:p>
            <a:fld id="{8051FE7D-4AED-441C-958A-52748DFD726C}" type="slidenum">
              <a:rPr lang="en-US" smtClean="0"/>
              <a:t>17</a:t>
            </a:fld>
            <a:endParaRPr lang="en-US"/>
          </a:p>
        </p:txBody>
      </p:sp>
    </p:spTree>
    <p:extLst>
      <p:ext uri="{BB962C8B-B14F-4D97-AF65-F5344CB8AC3E}">
        <p14:creationId xmlns:p14="http://schemas.microsoft.com/office/powerpoint/2010/main" val="416452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9" y="365125"/>
            <a:ext cx="8802190" cy="1044575"/>
          </a:xfrm>
        </p:spPr>
        <p:txBody>
          <a:bodyPr>
            <a:normAutofit fontScale="90000"/>
          </a:bodyPr>
          <a:lstStyle/>
          <a:p>
            <a:r>
              <a:rPr lang="en-US" sz="4000" b="1" dirty="0">
                <a:highlight>
                  <a:srgbClr val="C0C0C0"/>
                </a:highlight>
                <a:latin typeface="Merriweather" panose="00000500000000000000" pitchFamily="2" charset="0"/>
              </a:rPr>
              <a:t>6. ALU – ARITHMETIC LOGIC UNIT</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409700"/>
            <a:ext cx="10531930" cy="4128951"/>
          </a:xfrm>
        </p:spPr>
        <p:txBody>
          <a:bodyPr>
            <a:normAutofit/>
          </a:bodyPr>
          <a:lstStyle/>
          <a:p>
            <a:pPr>
              <a:buFont typeface="Wingdings" panose="05000000000000000000" pitchFamily="2" charset="2"/>
              <a:buChar char="v"/>
            </a:pPr>
            <a:r>
              <a:rPr lang="en-GB" sz="2400" dirty="0">
                <a:latin typeface="Merriweather" panose="00000500000000000000" pitchFamily="2" charset="0"/>
              </a:rPr>
              <a:t>8085 has an </a:t>
            </a:r>
            <a:r>
              <a:rPr lang="en-GB" sz="2400" b="1" dirty="0">
                <a:latin typeface="Merriweather" panose="00000500000000000000" pitchFamily="2" charset="0"/>
              </a:rPr>
              <a:t>8-bit ALU</a:t>
            </a:r>
            <a:r>
              <a:rPr lang="en-GB" sz="2400" dirty="0">
                <a:latin typeface="Merriweather" panose="00000500000000000000" pitchFamily="2" charset="0"/>
              </a:rPr>
              <a:t>.</a:t>
            </a:r>
          </a:p>
          <a:p>
            <a:pPr>
              <a:buFont typeface="Wingdings" panose="05000000000000000000" pitchFamily="2" charset="2"/>
              <a:buChar char="v"/>
            </a:pPr>
            <a:r>
              <a:rPr lang="en-GB" sz="2400" dirty="0">
                <a:latin typeface="Merriweather" panose="00000500000000000000" pitchFamily="2" charset="0"/>
              </a:rPr>
              <a:t>It performs 8-bit arithmetic operations like Addition and Subtraction.</a:t>
            </a:r>
          </a:p>
          <a:p>
            <a:pPr>
              <a:buFont typeface="Wingdings" panose="05000000000000000000" pitchFamily="2" charset="2"/>
              <a:buChar char="v"/>
            </a:pPr>
            <a:r>
              <a:rPr lang="en-GB" sz="2400" dirty="0">
                <a:latin typeface="Merriweather" panose="00000500000000000000" pitchFamily="2" charset="0"/>
              </a:rPr>
              <a:t>It also performs logical operations like AND, OR, EX-OR NOT etc.</a:t>
            </a:r>
          </a:p>
          <a:p>
            <a:pPr>
              <a:buFont typeface="Wingdings" panose="05000000000000000000" pitchFamily="2" charset="2"/>
              <a:buChar char="v"/>
            </a:pPr>
            <a:r>
              <a:rPr lang="en-GB" sz="2400" dirty="0">
                <a:latin typeface="Merriweather" panose="00000500000000000000" pitchFamily="2" charset="0"/>
              </a:rPr>
              <a:t>It takes </a:t>
            </a:r>
            <a:r>
              <a:rPr lang="en-GB" sz="2400" b="1" dirty="0">
                <a:latin typeface="Merriweather" panose="00000500000000000000" pitchFamily="2" charset="0"/>
              </a:rPr>
              <a:t>input </a:t>
            </a:r>
            <a:r>
              <a:rPr lang="en-GB" sz="2400" dirty="0">
                <a:latin typeface="Merriweather" panose="00000500000000000000" pitchFamily="2" charset="0"/>
              </a:rPr>
              <a:t>from the </a:t>
            </a:r>
            <a:r>
              <a:rPr lang="en-GB" sz="2400" b="1" dirty="0">
                <a:latin typeface="Merriweather" panose="00000500000000000000" pitchFamily="2" charset="0"/>
              </a:rPr>
              <a:t>Accumulator </a:t>
            </a:r>
            <a:r>
              <a:rPr lang="en-GB" sz="2400" dirty="0">
                <a:latin typeface="Merriweather" panose="00000500000000000000" pitchFamily="2" charset="0"/>
              </a:rPr>
              <a:t>and the </a:t>
            </a:r>
            <a:r>
              <a:rPr lang="en-GB" sz="2400" b="1" dirty="0">
                <a:latin typeface="Merriweather" panose="00000500000000000000" pitchFamily="2" charset="0"/>
              </a:rPr>
              <a:t>Temp register</a:t>
            </a:r>
            <a:r>
              <a:rPr lang="en-GB" sz="2400" dirty="0">
                <a:latin typeface="Merriweather" panose="00000500000000000000" pitchFamily="2" charset="0"/>
              </a:rPr>
              <a:t>.</a:t>
            </a:r>
          </a:p>
          <a:p>
            <a:pPr>
              <a:buFont typeface="Wingdings" panose="05000000000000000000" pitchFamily="2" charset="2"/>
              <a:buChar char="v"/>
            </a:pPr>
            <a:r>
              <a:rPr lang="en-GB" sz="2400" dirty="0">
                <a:latin typeface="Merriweather" panose="00000500000000000000" pitchFamily="2" charset="0"/>
              </a:rPr>
              <a:t>The </a:t>
            </a:r>
            <a:r>
              <a:rPr lang="en-GB" sz="2400" b="1" dirty="0">
                <a:latin typeface="Merriweather" panose="00000500000000000000" pitchFamily="2" charset="0"/>
              </a:rPr>
              <a:t>output </a:t>
            </a:r>
            <a:r>
              <a:rPr lang="en-GB" sz="2400" dirty="0">
                <a:latin typeface="Merriweather" panose="00000500000000000000" pitchFamily="2" charset="0"/>
              </a:rPr>
              <a:t>of most of the ALU operations is </a:t>
            </a:r>
            <a:r>
              <a:rPr lang="en-GB" sz="2400" b="1" dirty="0">
                <a:latin typeface="Merriweather" panose="00000500000000000000" pitchFamily="2" charset="0"/>
              </a:rPr>
              <a:t>stored </a:t>
            </a:r>
            <a:r>
              <a:rPr lang="en-GB" sz="2400" dirty="0">
                <a:latin typeface="Merriweather" panose="00000500000000000000" pitchFamily="2" charset="0"/>
              </a:rPr>
              <a:t>back into the </a:t>
            </a:r>
            <a:r>
              <a:rPr lang="en-GB" sz="2400" b="1" dirty="0">
                <a:latin typeface="Merriweather" panose="00000500000000000000" pitchFamily="2" charset="0"/>
              </a:rPr>
              <a:t>Accumulator</a:t>
            </a:r>
            <a:r>
              <a:rPr lang="en-GB" sz="2400" dirty="0">
                <a:latin typeface="Merriweather" panose="00000500000000000000" pitchFamily="2" charset="0"/>
              </a:rPr>
              <a:t>.</a:t>
            </a:r>
            <a:endParaRPr lang="en-GB" sz="1800" dirty="0">
              <a:latin typeface="Merriweather" panose="00000500000000000000" pitchFamily="2" charset="0"/>
            </a:endParaRP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DBF547CD-55B4-6D3F-302E-C5D5F164EEEE}"/>
              </a:ext>
            </a:extLst>
          </p:cNvPr>
          <p:cNvSpPr>
            <a:spLocks noGrp="1"/>
          </p:cNvSpPr>
          <p:nvPr>
            <p:ph type="dt" sz="half" idx="10"/>
          </p:nvPr>
        </p:nvSpPr>
        <p:spPr/>
        <p:txBody>
          <a:bodyPr/>
          <a:lstStyle/>
          <a:p>
            <a:fld id="{FADF2E0C-8225-42BA-B3CC-984CBAAB4900}" type="datetime1">
              <a:rPr lang="en-US" smtClean="0"/>
              <a:t>10/2/2023</a:t>
            </a:fld>
            <a:endParaRPr lang="en-US"/>
          </a:p>
        </p:txBody>
      </p:sp>
      <p:sp>
        <p:nvSpPr>
          <p:cNvPr id="6" name="Slide Number Placeholder 5">
            <a:extLst>
              <a:ext uri="{FF2B5EF4-FFF2-40B4-BE49-F238E27FC236}">
                <a16:creationId xmlns:a16="http://schemas.microsoft.com/office/drawing/2014/main" id="{1C12919E-ECE9-A27F-9C67-C3951106002F}"/>
              </a:ext>
            </a:extLst>
          </p:cNvPr>
          <p:cNvSpPr>
            <a:spLocks noGrp="1"/>
          </p:cNvSpPr>
          <p:nvPr>
            <p:ph type="sldNum" sz="quarter" idx="12"/>
          </p:nvPr>
        </p:nvSpPr>
        <p:spPr/>
        <p:txBody>
          <a:bodyPr/>
          <a:lstStyle/>
          <a:p>
            <a:fld id="{8051FE7D-4AED-441C-958A-52748DFD726C}" type="slidenum">
              <a:rPr lang="en-US" smtClean="0"/>
              <a:t>18</a:t>
            </a:fld>
            <a:endParaRPr lang="en-US"/>
          </a:p>
        </p:txBody>
      </p:sp>
    </p:spTree>
    <p:extLst>
      <p:ext uri="{BB962C8B-B14F-4D97-AF65-F5344CB8AC3E}">
        <p14:creationId xmlns:p14="http://schemas.microsoft.com/office/powerpoint/2010/main" val="2645864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8" y="365125"/>
            <a:ext cx="10531929" cy="1044575"/>
          </a:xfrm>
        </p:spPr>
        <p:txBody>
          <a:bodyPr>
            <a:normAutofit fontScale="90000"/>
          </a:bodyPr>
          <a:lstStyle/>
          <a:p>
            <a:r>
              <a:rPr lang="en-US" sz="4000" b="1" dirty="0">
                <a:highlight>
                  <a:srgbClr val="C0C0C0"/>
                </a:highlight>
                <a:latin typeface="Merriweather" panose="00000500000000000000" pitchFamily="2" charset="0"/>
              </a:rPr>
              <a:t>7. INSTRUCTION REGISTER AND DECODER</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409700"/>
            <a:ext cx="10531930" cy="4690654"/>
          </a:xfrm>
        </p:spPr>
        <p:txBody>
          <a:bodyPr>
            <a:normAutofit/>
          </a:bodyPr>
          <a:lstStyle/>
          <a:p>
            <a:pPr>
              <a:buFont typeface="Wingdings" panose="05000000000000000000" pitchFamily="2" charset="2"/>
              <a:buChar char="v"/>
            </a:pPr>
            <a:r>
              <a:rPr lang="en-GB" sz="2400" b="1" u="sng" dirty="0">
                <a:latin typeface="Merriweather" panose="00000500000000000000" pitchFamily="2" charset="0"/>
              </a:rPr>
              <a:t>Instruction Register:</a:t>
            </a:r>
          </a:p>
          <a:p>
            <a:pPr lvl="1">
              <a:buFont typeface="Wingdings" panose="05000000000000000000" pitchFamily="2" charset="2"/>
              <a:buChar char="q"/>
            </a:pPr>
            <a:r>
              <a:rPr lang="en-GB" sz="1800" dirty="0">
                <a:latin typeface="Merriweather" panose="00000500000000000000" pitchFamily="2" charset="0"/>
              </a:rPr>
              <a:t>The 8085 places the contents of the PC onto the Address bus and fetches the instruction. This fetched instruction is stored into the Instruction register.</a:t>
            </a:r>
          </a:p>
          <a:p>
            <a:pPr>
              <a:buFont typeface="Wingdings" panose="05000000000000000000" pitchFamily="2" charset="2"/>
              <a:buChar char="v"/>
            </a:pPr>
            <a:r>
              <a:rPr lang="en-GB" sz="2400" b="1" u="sng" dirty="0">
                <a:latin typeface="Merriweather" panose="00000500000000000000" pitchFamily="2" charset="0"/>
              </a:rPr>
              <a:t>Instruction Decoder:</a:t>
            </a:r>
          </a:p>
          <a:p>
            <a:pPr lvl="1">
              <a:buFont typeface="Wingdings" panose="05000000000000000000" pitchFamily="2" charset="2"/>
              <a:buChar char="q"/>
            </a:pPr>
            <a:r>
              <a:rPr lang="en-GB" sz="1800" dirty="0">
                <a:latin typeface="Merriweather" panose="00000500000000000000" pitchFamily="2" charset="0"/>
              </a:rPr>
              <a:t>The fetched instruction from the Instruction register enters the Instruction Decoder.</a:t>
            </a:r>
          </a:p>
          <a:p>
            <a:pPr lvl="1">
              <a:buFont typeface="Wingdings" panose="05000000000000000000" pitchFamily="2" charset="2"/>
              <a:buChar char="q"/>
            </a:pPr>
            <a:r>
              <a:rPr lang="en-GB" sz="1800" dirty="0">
                <a:latin typeface="Merriweather" panose="00000500000000000000" pitchFamily="2" charset="0"/>
              </a:rPr>
              <a:t>Here the instruction is decoded and the decoded information is given to the Timing and Control Circuit where the instruction is executed.</a:t>
            </a:r>
          </a:p>
          <a:p>
            <a:pPr marL="0" indent="0">
              <a:buNone/>
            </a:pPr>
            <a:endParaRPr lang="en-GB" sz="2000" b="1" i="1" u="none" strike="noStrike" baseline="0" dirty="0">
              <a:solidFill>
                <a:srgbClr val="000000"/>
              </a:solidFill>
              <a:latin typeface="Merriweather" panose="00000500000000000000" pitchFamily="2" charset="0"/>
            </a:endParaRPr>
          </a:p>
          <a:p>
            <a:pPr marL="0" indent="0">
              <a:buNone/>
            </a:pPr>
            <a:r>
              <a:rPr lang="en-GB" sz="2000" b="1" i="1" u="none" strike="noStrike" baseline="0" dirty="0">
                <a:solidFill>
                  <a:srgbClr val="000000"/>
                </a:solidFill>
                <a:latin typeface="Merriweather" panose="00000500000000000000" pitchFamily="2" charset="0"/>
              </a:rPr>
              <a:t>Note: </a:t>
            </a:r>
            <a:r>
              <a:rPr lang="en-GB" sz="2000" b="1" i="1" u="sng" strike="noStrike" baseline="0" dirty="0">
                <a:solidFill>
                  <a:srgbClr val="000000"/>
                </a:solidFill>
                <a:latin typeface="Merriweather" panose="00000500000000000000" pitchFamily="2" charset="0"/>
              </a:rPr>
              <a:t>“Programmer’s Model”</a:t>
            </a:r>
            <a:r>
              <a:rPr lang="en-GB" sz="2000" b="1" i="1" u="none" strike="noStrike" baseline="0" dirty="0">
                <a:solidFill>
                  <a:srgbClr val="000000"/>
                </a:solidFill>
                <a:latin typeface="Merriweather" panose="00000500000000000000" pitchFamily="2" charset="0"/>
              </a:rPr>
              <a:t> </a:t>
            </a:r>
            <a:r>
              <a:rPr lang="en-GB" sz="2000" b="0" i="1" u="none" strike="noStrike" baseline="0" dirty="0">
                <a:solidFill>
                  <a:srgbClr val="000000"/>
                </a:solidFill>
                <a:latin typeface="Merriweather" panose="00000500000000000000" pitchFamily="2" charset="0"/>
              </a:rPr>
              <a:t>simply means all registers in the architecture that are available to the programmer. So if they ask Programmers model, draw the internal part of the architecture without the pins, and explain all registers. </a:t>
            </a:r>
            <a:endParaRPr lang="en-GB" sz="2400" dirty="0">
              <a:latin typeface="Merriweather" panose="00000500000000000000" pitchFamily="2" charset="0"/>
            </a:endParaRP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3A3D600F-9CA3-473B-4CB2-DC71734C8532}"/>
              </a:ext>
            </a:extLst>
          </p:cNvPr>
          <p:cNvSpPr>
            <a:spLocks noGrp="1"/>
          </p:cNvSpPr>
          <p:nvPr>
            <p:ph type="dt" sz="half" idx="10"/>
          </p:nvPr>
        </p:nvSpPr>
        <p:spPr/>
        <p:txBody>
          <a:bodyPr/>
          <a:lstStyle/>
          <a:p>
            <a:fld id="{BB24042B-B767-4ACD-8C67-DCC089A6B36B}" type="datetime1">
              <a:rPr lang="en-US" smtClean="0"/>
              <a:t>10/2/2023</a:t>
            </a:fld>
            <a:endParaRPr lang="en-US"/>
          </a:p>
        </p:txBody>
      </p:sp>
      <p:sp>
        <p:nvSpPr>
          <p:cNvPr id="6" name="Slide Number Placeholder 5">
            <a:extLst>
              <a:ext uri="{FF2B5EF4-FFF2-40B4-BE49-F238E27FC236}">
                <a16:creationId xmlns:a16="http://schemas.microsoft.com/office/drawing/2014/main" id="{980620BF-10AC-9FF6-9A0A-5EF06BDB016F}"/>
              </a:ext>
            </a:extLst>
          </p:cNvPr>
          <p:cNvSpPr>
            <a:spLocks noGrp="1"/>
          </p:cNvSpPr>
          <p:nvPr>
            <p:ph type="sldNum" sz="quarter" idx="12"/>
          </p:nvPr>
        </p:nvSpPr>
        <p:spPr/>
        <p:txBody>
          <a:bodyPr/>
          <a:lstStyle/>
          <a:p>
            <a:fld id="{8051FE7D-4AED-441C-958A-52748DFD726C}" type="slidenum">
              <a:rPr lang="en-US" smtClean="0"/>
              <a:t>19</a:t>
            </a:fld>
            <a:endParaRPr lang="en-US"/>
          </a:p>
        </p:txBody>
      </p:sp>
      <p:sp>
        <p:nvSpPr>
          <p:cNvPr id="8" name="Content Placeholder 2">
            <a:extLst>
              <a:ext uri="{FF2B5EF4-FFF2-40B4-BE49-F238E27FC236}">
                <a16:creationId xmlns:a16="http://schemas.microsoft.com/office/drawing/2014/main" id="{F86FDF1B-E71E-6DBF-4C40-98513902428D}"/>
              </a:ext>
            </a:extLst>
          </p:cNvPr>
          <p:cNvSpPr txBox="1">
            <a:spLocks/>
          </p:cNvSpPr>
          <p:nvPr/>
        </p:nvSpPr>
        <p:spPr>
          <a:xfrm>
            <a:off x="821870" y="1409700"/>
            <a:ext cx="10531930" cy="46906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2400" b="1" u="sng">
                <a:latin typeface="Merriweather" panose="00000500000000000000" pitchFamily="2" charset="0"/>
              </a:rPr>
              <a:t>Instruction Register:</a:t>
            </a:r>
          </a:p>
          <a:p>
            <a:pPr lvl="1">
              <a:buFont typeface="Wingdings" panose="05000000000000000000" pitchFamily="2" charset="2"/>
              <a:buChar char="q"/>
            </a:pPr>
            <a:r>
              <a:rPr lang="en-GB" sz="1800">
                <a:latin typeface="Merriweather" panose="00000500000000000000" pitchFamily="2" charset="0"/>
              </a:rPr>
              <a:t>The 8085 places the contents of the PC onto the Address bus and fetches the instruction. This fetched instruction is stored into the Instruction register.</a:t>
            </a:r>
          </a:p>
          <a:p>
            <a:pPr>
              <a:buFont typeface="Wingdings" panose="05000000000000000000" pitchFamily="2" charset="2"/>
              <a:buChar char="v"/>
            </a:pPr>
            <a:r>
              <a:rPr lang="en-GB" sz="2400" b="1" u="sng">
                <a:latin typeface="Merriweather" panose="00000500000000000000" pitchFamily="2" charset="0"/>
              </a:rPr>
              <a:t>Instruction Decoder:</a:t>
            </a:r>
          </a:p>
          <a:p>
            <a:pPr lvl="1">
              <a:buFont typeface="Wingdings" panose="05000000000000000000" pitchFamily="2" charset="2"/>
              <a:buChar char="q"/>
            </a:pPr>
            <a:r>
              <a:rPr lang="en-GB" sz="1800">
                <a:latin typeface="Merriweather" panose="00000500000000000000" pitchFamily="2" charset="0"/>
              </a:rPr>
              <a:t>The fetched instruction from the Instruction register enters the Instruction Decoder.</a:t>
            </a:r>
          </a:p>
          <a:p>
            <a:pPr lvl="1">
              <a:buFont typeface="Wingdings" panose="05000000000000000000" pitchFamily="2" charset="2"/>
              <a:buChar char="q"/>
            </a:pPr>
            <a:r>
              <a:rPr lang="en-GB" sz="1800">
                <a:latin typeface="Merriweather" panose="00000500000000000000" pitchFamily="2" charset="0"/>
              </a:rPr>
              <a:t>Here the instruction is decoded and the decoded information is given to the Timing and Control Circuit where the instruction is executed.</a:t>
            </a:r>
          </a:p>
          <a:p>
            <a:pPr marL="0" indent="0">
              <a:buFont typeface="Arial" panose="020B0604020202020204" pitchFamily="34" charset="0"/>
              <a:buNone/>
            </a:pPr>
            <a:endParaRPr lang="en-GB" sz="2000" b="1" i="1">
              <a:solidFill>
                <a:srgbClr val="000000"/>
              </a:solidFill>
              <a:latin typeface="Merriweather" panose="00000500000000000000" pitchFamily="2" charset="0"/>
            </a:endParaRPr>
          </a:p>
          <a:p>
            <a:pPr marL="0" indent="0">
              <a:buFont typeface="Arial" panose="020B0604020202020204" pitchFamily="34" charset="0"/>
              <a:buNone/>
            </a:pPr>
            <a:r>
              <a:rPr lang="en-GB" sz="2000" b="1" i="1">
                <a:solidFill>
                  <a:srgbClr val="000000"/>
                </a:solidFill>
                <a:latin typeface="Merriweather" panose="00000500000000000000" pitchFamily="2" charset="0"/>
              </a:rPr>
              <a:t>Note: </a:t>
            </a:r>
            <a:r>
              <a:rPr lang="en-GB" sz="2000" b="1" i="1" u="sng">
                <a:solidFill>
                  <a:srgbClr val="000000"/>
                </a:solidFill>
                <a:latin typeface="Merriweather" panose="00000500000000000000" pitchFamily="2" charset="0"/>
              </a:rPr>
              <a:t>“Programmer’s Model”</a:t>
            </a:r>
            <a:r>
              <a:rPr lang="en-GB" sz="2000" b="1" i="1">
                <a:solidFill>
                  <a:srgbClr val="000000"/>
                </a:solidFill>
                <a:latin typeface="Merriweather" panose="00000500000000000000" pitchFamily="2" charset="0"/>
              </a:rPr>
              <a:t> </a:t>
            </a:r>
            <a:r>
              <a:rPr lang="en-GB" sz="2000" i="1">
                <a:solidFill>
                  <a:srgbClr val="000000"/>
                </a:solidFill>
                <a:latin typeface="Merriweather" panose="00000500000000000000" pitchFamily="2" charset="0"/>
              </a:rPr>
              <a:t>simply means all registers in the architecture that are available to the programmer. So if they ask Programmers model, draw the internal part of the architecture without the pins, and explain all registers. </a:t>
            </a:r>
            <a:endParaRPr lang="en-GB" sz="2400" dirty="0">
              <a:latin typeface="Merriweather" panose="00000500000000000000" pitchFamily="2" charset="0"/>
            </a:endParaRPr>
          </a:p>
        </p:txBody>
      </p:sp>
    </p:spTree>
    <p:extLst>
      <p:ext uri="{BB962C8B-B14F-4D97-AF65-F5344CB8AC3E}">
        <p14:creationId xmlns:p14="http://schemas.microsoft.com/office/powerpoint/2010/main" val="845301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F14A-0A4F-45C8-9AE6-CEB9B7A49692}"/>
              </a:ext>
            </a:extLst>
          </p:cNvPr>
          <p:cNvSpPr>
            <a:spLocks noGrp="1"/>
          </p:cNvSpPr>
          <p:nvPr>
            <p:ph type="title"/>
          </p:nvPr>
        </p:nvSpPr>
        <p:spPr>
          <a:xfrm>
            <a:off x="838200" y="2103437"/>
            <a:ext cx="10515600" cy="1325563"/>
          </a:xfrm>
        </p:spPr>
        <p:txBody>
          <a:bodyPr>
            <a:normAutofit/>
          </a:bodyPr>
          <a:lstStyle/>
          <a:p>
            <a:pPr algn="ctr"/>
            <a:r>
              <a:rPr lang="en-US" b="1" dirty="0">
                <a:solidFill>
                  <a:srgbClr val="000000"/>
                </a:solidFill>
                <a:effectLst/>
                <a:latin typeface="Merriweather" panose="00000500000000000000" pitchFamily="2" charset="0"/>
              </a:rPr>
              <a:t>8085 Microprocessor &amp; </a:t>
            </a:r>
            <a:r>
              <a:rPr lang="en-US" sz="4400" b="1" dirty="0">
                <a:latin typeface="Merriweather" panose="00000500000000000000" pitchFamily="2" charset="0"/>
              </a:rPr>
              <a:t>Assembly Language Programming with 8085</a:t>
            </a:r>
            <a:endParaRPr lang="en-US" b="1" dirty="0">
              <a:latin typeface="Merriweather" panose="00000500000000000000" pitchFamily="2" charset="0"/>
            </a:endParaRPr>
          </a:p>
        </p:txBody>
      </p:sp>
      <p:sp>
        <p:nvSpPr>
          <p:cNvPr id="3" name="Date Placeholder 2">
            <a:extLst>
              <a:ext uri="{FF2B5EF4-FFF2-40B4-BE49-F238E27FC236}">
                <a16:creationId xmlns:a16="http://schemas.microsoft.com/office/drawing/2014/main" id="{115C4341-2B86-F830-F39F-56272FB4EA67}"/>
              </a:ext>
            </a:extLst>
          </p:cNvPr>
          <p:cNvSpPr>
            <a:spLocks noGrp="1"/>
          </p:cNvSpPr>
          <p:nvPr>
            <p:ph type="dt" sz="half" idx="10"/>
          </p:nvPr>
        </p:nvSpPr>
        <p:spPr/>
        <p:txBody>
          <a:bodyPr/>
          <a:lstStyle/>
          <a:p>
            <a:fld id="{5BFCB9BE-DE35-438D-A69D-25AFEC7A2E2F}" type="datetime1">
              <a:rPr lang="en-US" smtClean="0"/>
              <a:t>10/2/2023</a:t>
            </a:fld>
            <a:endParaRPr lang="en-US"/>
          </a:p>
        </p:txBody>
      </p:sp>
      <p:sp>
        <p:nvSpPr>
          <p:cNvPr id="4" name="Slide Number Placeholder 3">
            <a:extLst>
              <a:ext uri="{FF2B5EF4-FFF2-40B4-BE49-F238E27FC236}">
                <a16:creationId xmlns:a16="http://schemas.microsoft.com/office/drawing/2014/main" id="{66457829-9096-7360-107E-EAAB3D2508E9}"/>
              </a:ext>
            </a:extLst>
          </p:cNvPr>
          <p:cNvSpPr>
            <a:spLocks noGrp="1"/>
          </p:cNvSpPr>
          <p:nvPr>
            <p:ph type="sldNum" sz="quarter" idx="12"/>
          </p:nvPr>
        </p:nvSpPr>
        <p:spPr/>
        <p:txBody>
          <a:bodyPr/>
          <a:lstStyle/>
          <a:p>
            <a:fld id="{8051FE7D-4AED-441C-958A-52748DFD726C}" type="slidenum">
              <a:rPr lang="en-US" smtClean="0"/>
              <a:t>2</a:t>
            </a:fld>
            <a:endParaRPr lang="en-US"/>
          </a:p>
        </p:txBody>
      </p:sp>
      <p:sp>
        <p:nvSpPr>
          <p:cNvPr id="5" name="Title 1">
            <a:extLst>
              <a:ext uri="{FF2B5EF4-FFF2-40B4-BE49-F238E27FC236}">
                <a16:creationId xmlns:a16="http://schemas.microsoft.com/office/drawing/2014/main" id="{9094DA08-62E7-9B79-A52F-30004CCA662E}"/>
              </a:ext>
            </a:extLst>
          </p:cNvPr>
          <p:cNvSpPr txBox="1">
            <a:spLocks/>
          </p:cNvSpPr>
          <p:nvPr/>
        </p:nvSpPr>
        <p:spPr>
          <a:xfrm>
            <a:off x="3861163" y="1274580"/>
            <a:ext cx="4469674" cy="8288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0000"/>
                </a:solidFill>
                <a:latin typeface="Merriweather" panose="00000500000000000000" pitchFamily="2" charset="0"/>
              </a:rPr>
              <a:t>PART-I</a:t>
            </a:r>
            <a:endParaRPr lang="en-US" b="1" dirty="0">
              <a:latin typeface="Merriweather" panose="00000500000000000000" pitchFamily="2" charset="0"/>
            </a:endParaRPr>
          </a:p>
        </p:txBody>
      </p:sp>
    </p:spTree>
    <p:extLst>
      <p:ext uri="{BB962C8B-B14F-4D97-AF65-F5344CB8AC3E}">
        <p14:creationId xmlns:p14="http://schemas.microsoft.com/office/powerpoint/2010/main" val="173802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8" y="365125"/>
            <a:ext cx="10624457" cy="1044575"/>
          </a:xfrm>
        </p:spPr>
        <p:txBody>
          <a:bodyPr>
            <a:normAutofit/>
          </a:bodyPr>
          <a:lstStyle/>
          <a:p>
            <a:r>
              <a:rPr lang="en-US" sz="4000" b="1" dirty="0">
                <a:highlight>
                  <a:srgbClr val="C0C0C0"/>
                </a:highlight>
                <a:latin typeface="Merriweather" panose="00000500000000000000" pitchFamily="2" charset="0"/>
              </a:rPr>
              <a:t>HOW DOES MICROPROCESSOR WORK?</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409700"/>
            <a:ext cx="10531930" cy="4128951"/>
          </a:xfrm>
        </p:spPr>
        <p:txBody>
          <a:bodyPr>
            <a:normAutofit lnSpcReduction="10000"/>
          </a:bodyPr>
          <a:lstStyle/>
          <a:p>
            <a:pPr>
              <a:buFont typeface="Wingdings" panose="05000000000000000000" pitchFamily="2" charset="2"/>
              <a:buChar char="v"/>
            </a:pPr>
            <a:r>
              <a:rPr lang="en-GB" sz="2400" dirty="0">
                <a:latin typeface="Merriweather" panose="00000500000000000000" pitchFamily="2" charset="0"/>
              </a:rPr>
              <a:t>The instructions are stored sequentially in the memory. </a:t>
            </a:r>
          </a:p>
          <a:p>
            <a:pPr>
              <a:buFont typeface="Wingdings" panose="05000000000000000000" pitchFamily="2" charset="2"/>
              <a:buChar char="v"/>
            </a:pPr>
            <a:r>
              <a:rPr lang="en-GB" sz="2400" dirty="0">
                <a:latin typeface="Merriweather" panose="00000500000000000000" pitchFamily="2" charset="0"/>
              </a:rPr>
              <a:t>The microprocessor fetches the first instruction from its memory sheet, decodes it and executes that instruction. </a:t>
            </a:r>
          </a:p>
          <a:p>
            <a:pPr>
              <a:buFont typeface="Wingdings" panose="05000000000000000000" pitchFamily="2" charset="2"/>
              <a:buChar char="v"/>
            </a:pPr>
            <a:r>
              <a:rPr lang="en-GB" sz="2400" dirty="0">
                <a:latin typeface="Merriweather" panose="00000500000000000000" pitchFamily="2" charset="0"/>
              </a:rPr>
              <a:t>The sequence of fetch, decode, and execute is continued until the microprocessor comes across an instruction to stop. </a:t>
            </a:r>
          </a:p>
          <a:p>
            <a:pPr>
              <a:buFont typeface="Wingdings" panose="05000000000000000000" pitchFamily="2" charset="2"/>
              <a:buChar char="v"/>
            </a:pPr>
            <a:r>
              <a:rPr lang="en-GB" sz="2400" dirty="0">
                <a:latin typeface="Merriweather" panose="00000500000000000000" pitchFamily="2" charset="0"/>
              </a:rPr>
              <a:t>During the entire process, the microprocessor uses the system bus to fetch the binary instructions and data from the memory. </a:t>
            </a:r>
          </a:p>
          <a:p>
            <a:pPr>
              <a:buFont typeface="Wingdings" panose="05000000000000000000" pitchFamily="2" charset="2"/>
              <a:buChar char="v"/>
            </a:pPr>
            <a:r>
              <a:rPr lang="en-GB" sz="2400" dirty="0">
                <a:latin typeface="Merriweather" panose="00000500000000000000" pitchFamily="2" charset="0"/>
              </a:rPr>
              <a:t>It uses register from the register section to store data temporarily and it performs computing function in arithmetic logic unit [ALU] section. </a:t>
            </a:r>
          </a:p>
          <a:p>
            <a:pPr>
              <a:buFont typeface="Wingdings" panose="05000000000000000000" pitchFamily="2" charset="2"/>
              <a:buChar char="v"/>
            </a:pPr>
            <a:r>
              <a:rPr lang="en-GB" sz="2400" dirty="0">
                <a:latin typeface="Merriweather" panose="00000500000000000000" pitchFamily="2" charset="0"/>
              </a:rPr>
              <a:t>Finally, it sends out the result in binary using the same bus lines.</a:t>
            </a:r>
          </a:p>
          <a:p>
            <a:pPr marL="0" indent="0">
              <a:buNone/>
            </a:pPr>
            <a:endParaRPr lang="en-GB" sz="1800" dirty="0">
              <a:latin typeface="Merriweather" panose="00000500000000000000" pitchFamily="2" charset="0"/>
            </a:endParaRP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DBF547CD-55B4-6D3F-302E-C5D5F164EEEE}"/>
              </a:ext>
            </a:extLst>
          </p:cNvPr>
          <p:cNvSpPr>
            <a:spLocks noGrp="1"/>
          </p:cNvSpPr>
          <p:nvPr>
            <p:ph type="dt" sz="half" idx="10"/>
          </p:nvPr>
        </p:nvSpPr>
        <p:spPr/>
        <p:txBody>
          <a:bodyPr/>
          <a:lstStyle/>
          <a:p>
            <a:fld id="{FADF2E0C-8225-42BA-B3CC-984CBAAB4900}" type="datetime1">
              <a:rPr lang="en-US" smtClean="0"/>
              <a:t>10/2/2023</a:t>
            </a:fld>
            <a:endParaRPr lang="en-US"/>
          </a:p>
        </p:txBody>
      </p:sp>
      <p:sp>
        <p:nvSpPr>
          <p:cNvPr id="6" name="Slide Number Placeholder 5">
            <a:extLst>
              <a:ext uri="{FF2B5EF4-FFF2-40B4-BE49-F238E27FC236}">
                <a16:creationId xmlns:a16="http://schemas.microsoft.com/office/drawing/2014/main" id="{1C12919E-ECE9-A27F-9C67-C3951106002F}"/>
              </a:ext>
            </a:extLst>
          </p:cNvPr>
          <p:cNvSpPr>
            <a:spLocks noGrp="1"/>
          </p:cNvSpPr>
          <p:nvPr>
            <p:ph type="sldNum" sz="quarter" idx="12"/>
          </p:nvPr>
        </p:nvSpPr>
        <p:spPr/>
        <p:txBody>
          <a:bodyPr/>
          <a:lstStyle/>
          <a:p>
            <a:fld id="{8051FE7D-4AED-441C-958A-52748DFD726C}" type="slidenum">
              <a:rPr lang="en-US" smtClean="0"/>
              <a:t>20</a:t>
            </a:fld>
            <a:endParaRPr lang="en-US"/>
          </a:p>
        </p:txBody>
      </p:sp>
    </p:spTree>
    <p:extLst>
      <p:ext uri="{BB962C8B-B14F-4D97-AF65-F5344CB8AC3E}">
        <p14:creationId xmlns:p14="http://schemas.microsoft.com/office/powerpoint/2010/main" val="50307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8" y="365125"/>
            <a:ext cx="10624457" cy="1044575"/>
          </a:xfrm>
        </p:spPr>
        <p:txBody>
          <a:bodyPr>
            <a:normAutofit/>
          </a:bodyPr>
          <a:lstStyle/>
          <a:p>
            <a:r>
              <a:rPr lang="en-US" sz="4000" b="1" dirty="0">
                <a:highlight>
                  <a:srgbClr val="C0C0C0"/>
                </a:highlight>
                <a:latin typeface="Merriweather" panose="00000500000000000000" pitchFamily="2" charset="0"/>
              </a:rPr>
              <a:t>Memory and Instruction Fetch</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1" y="1264921"/>
            <a:ext cx="4402183" cy="4939934"/>
          </a:xfrm>
        </p:spPr>
        <p:txBody>
          <a:bodyPr>
            <a:normAutofit/>
          </a:bodyPr>
          <a:lstStyle/>
          <a:p>
            <a:pPr>
              <a:buFont typeface="Wingdings" panose="05000000000000000000" pitchFamily="2" charset="2"/>
              <a:buChar char="v"/>
            </a:pPr>
            <a:r>
              <a:rPr lang="en-GB" sz="2000" dirty="0">
                <a:latin typeface="Merriweather" panose="00000500000000000000" pitchFamily="2" charset="0"/>
              </a:rPr>
              <a:t>The primary function of memory is to store instructions and data and to provide that information to </a:t>
            </a:r>
            <a:r>
              <a:rPr lang="en-GB" sz="2000" b="1" dirty="0">
                <a:latin typeface="Merriweather" panose="00000500000000000000" pitchFamily="2" charset="0"/>
              </a:rPr>
              <a:t>MPU</a:t>
            </a:r>
            <a:r>
              <a:rPr lang="en-GB" sz="2000" dirty="0">
                <a:latin typeface="Merriweather" panose="00000500000000000000" pitchFamily="2" charset="0"/>
              </a:rPr>
              <a:t> whenever the </a:t>
            </a:r>
            <a:r>
              <a:rPr lang="en-GB" sz="2000" b="1" dirty="0">
                <a:latin typeface="Merriweather" panose="00000500000000000000" pitchFamily="2" charset="0"/>
              </a:rPr>
              <a:t>MPU</a:t>
            </a:r>
            <a:r>
              <a:rPr lang="en-GB" sz="2000" dirty="0">
                <a:latin typeface="Merriweather" panose="00000500000000000000" pitchFamily="2" charset="0"/>
              </a:rPr>
              <a:t> requests it.</a:t>
            </a:r>
          </a:p>
          <a:p>
            <a:pPr>
              <a:buFont typeface="Wingdings" panose="05000000000000000000" pitchFamily="2" charset="2"/>
              <a:buChar char="v"/>
            </a:pPr>
            <a:r>
              <a:rPr lang="en-GB" sz="2000" dirty="0">
                <a:latin typeface="Merriweather" panose="00000500000000000000" pitchFamily="2" charset="0"/>
              </a:rPr>
              <a:t>The MPU requests the information by sending the information of a specific memory register on the address bus and enables the data flow by sending the control signal, as illustrated in the following example.</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DBF547CD-55B4-6D3F-302E-C5D5F164EEEE}"/>
              </a:ext>
            </a:extLst>
          </p:cNvPr>
          <p:cNvSpPr>
            <a:spLocks noGrp="1"/>
          </p:cNvSpPr>
          <p:nvPr>
            <p:ph type="dt" sz="half" idx="10"/>
          </p:nvPr>
        </p:nvSpPr>
        <p:spPr/>
        <p:txBody>
          <a:bodyPr/>
          <a:lstStyle/>
          <a:p>
            <a:fld id="{FADF2E0C-8225-42BA-B3CC-984CBAAB4900}" type="datetime1">
              <a:rPr lang="en-US" smtClean="0"/>
              <a:t>10/2/2023</a:t>
            </a:fld>
            <a:endParaRPr lang="en-US"/>
          </a:p>
        </p:txBody>
      </p:sp>
      <p:sp>
        <p:nvSpPr>
          <p:cNvPr id="6" name="Slide Number Placeholder 5">
            <a:extLst>
              <a:ext uri="{FF2B5EF4-FFF2-40B4-BE49-F238E27FC236}">
                <a16:creationId xmlns:a16="http://schemas.microsoft.com/office/drawing/2014/main" id="{1C12919E-ECE9-A27F-9C67-C3951106002F}"/>
              </a:ext>
            </a:extLst>
          </p:cNvPr>
          <p:cNvSpPr>
            <a:spLocks noGrp="1"/>
          </p:cNvSpPr>
          <p:nvPr>
            <p:ph type="sldNum" sz="quarter" idx="12"/>
          </p:nvPr>
        </p:nvSpPr>
        <p:spPr/>
        <p:txBody>
          <a:bodyPr/>
          <a:lstStyle/>
          <a:p>
            <a:fld id="{8051FE7D-4AED-441C-958A-52748DFD726C}" type="slidenum">
              <a:rPr lang="en-US" smtClean="0"/>
              <a:t>21</a:t>
            </a:fld>
            <a:endParaRPr lang="en-US"/>
          </a:p>
        </p:txBody>
      </p:sp>
      <p:pic>
        <p:nvPicPr>
          <p:cNvPr id="8" name="Picture 7">
            <a:extLst>
              <a:ext uri="{FF2B5EF4-FFF2-40B4-BE49-F238E27FC236}">
                <a16:creationId xmlns:a16="http://schemas.microsoft.com/office/drawing/2014/main" id="{D893F1F5-E59F-0FCB-E4B8-966237632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9964" y="1264920"/>
            <a:ext cx="7792035" cy="4939935"/>
          </a:xfrm>
          <a:prstGeom prst="rect">
            <a:avLst/>
          </a:prstGeom>
        </p:spPr>
      </p:pic>
    </p:spTree>
    <p:extLst>
      <p:ext uri="{BB962C8B-B14F-4D97-AF65-F5344CB8AC3E}">
        <p14:creationId xmlns:p14="http://schemas.microsoft.com/office/powerpoint/2010/main" val="1105486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8" y="365125"/>
            <a:ext cx="10624457" cy="1044575"/>
          </a:xfrm>
        </p:spPr>
        <p:txBody>
          <a:bodyPr>
            <a:normAutofit/>
          </a:bodyPr>
          <a:lstStyle/>
          <a:p>
            <a:r>
              <a:rPr lang="en-US" sz="4000" b="1" dirty="0">
                <a:highlight>
                  <a:srgbClr val="C0C0C0"/>
                </a:highlight>
                <a:latin typeface="Merriweather" panose="00000500000000000000" pitchFamily="2" charset="0"/>
              </a:rPr>
              <a:t>Memory and Instruction Fetch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409700"/>
                <a:ext cx="10531930" cy="4782094"/>
              </a:xfrm>
            </p:spPr>
            <p:txBody>
              <a:bodyPr>
                <a:normAutofit/>
              </a:bodyPr>
              <a:lstStyle/>
              <a:p>
                <a:pPr>
                  <a:buFont typeface="Wingdings" panose="05000000000000000000" pitchFamily="2" charset="2"/>
                  <a:buChar char="v"/>
                </a:pPr>
                <a:r>
                  <a:rPr lang="en-GB" sz="2400" dirty="0">
                    <a:latin typeface="Merriweather" panose="00000500000000000000" pitchFamily="2" charset="0"/>
                  </a:rPr>
                  <a:t>The instruction code 0100 1111 (4FH) is stored in memory location 2005H.</a:t>
                </a:r>
              </a:p>
              <a:p>
                <a:pPr>
                  <a:buFont typeface="Wingdings" panose="05000000000000000000" pitchFamily="2" charset="2"/>
                  <a:buChar char="v"/>
                </a:pPr>
                <a:r>
                  <a:rPr lang="en-GB" sz="2400" dirty="0">
                    <a:latin typeface="Merriweather" panose="00000500000000000000" pitchFamily="2" charset="0"/>
                  </a:rPr>
                  <a:t>To fetch the instruction located in memory location 2005H, the following steps are performed:</a:t>
                </a:r>
              </a:p>
              <a:p>
                <a:pPr marL="857250" lvl="1" indent="-400050">
                  <a:buFont typeface="+mj-lt"/>
                  <a:buAutoNum type="romanLcPeriod"/>
                </a:pPr>
                <a:r>
                  <a:rPr lang="en-GB" sz="2000" dirty="0">
                    <a:latin typeface="Merriweather" panose="00000500000000000000" pitchFamily="2" charset="0"/>
                  </a:rPr>
                  <a:t>The program counter places the 16-bit address 2005H of the memory location on the address bus (shown in figure 3.12).</a:t>
                </a:r>
              </a:p>
              <a:p>
                <a:pPr marL="857250" lvl="1" indent="-400050">
                  <a:buFont typeface="+mj-lt"/>
                  <a:buAutoNum type="romanLcPeriod"/>
                </a:pPr>
                <a:r>
                  <a:rPr lang="en-GB" sz="2000" dirty="0">
                    <a:latin typeface="Merriweather" panose="00000500000000000000" pitchFamily="2" charset="0"/>
                  </a:rPr>
                  <a:t>The control unit sends the Memory Read control signal (</a:t>
                </a:r>
                <a14:m>
                  <m:oMath xmlns:m="http://schemas.openxmlformats.org/officeDocument/2006/math">
                    <m:acc>
                      <m:accPr>
                        <m:chr m:val="̅"/>
                        <m:ctrlPr>
                          <a:rPr lang="en-GB" b="1" i="1" smtClean="0">
                            <a:latin typeface="Cambria Math" panose="02040503050406030204" pitchFamily="18" charset="0"/>
                          </a:rPr>
                        </m:ctrlPr>
                      </m:accPr>
                      <m:e>
                        <m:r>
                          <a:rPr lang="en-US" b="1" i="0" smtClean="0">
                            <a:latin typeface="Cambria Math" panose="02040503050406030204" pitchFamily="18" charset="0"/>
                          </a:rPr>
                          <m:t>𝐌𝐄𝐌𝐑</m:t>
                        </m:r>
                      </m:e>
                    </m:acc>
                    <m:r>
                      <a:rPr lang="en-US" b="1" i="0" smtClean="0">
                        <a:latin typeface="Cambria Math" panose="02040503050406030204" pitchFamily="18" charset="0"/>
                      </a:rPr>
                      <m:t>,</m:t>
                    </m:r>
                  </m:oMath>
                </a14:m>
                <a:r>
                  <a:rPr lang="en-GB" sz="2000" dirty="0">
                    <a:latin typeface="Merriweather" panose="00000500000000000000" pitchFamily="2" charset="0"/>
                  </a:rPr>
                  <a:t> active low) to enable the output buffer of the memory chip.</a:t>
                </a:r>
              </a:p>
              <a:p>
                <a:pPr marL="857250" lvl="1" indent="-400050">
                  <a:buFont typeface="+mj-lt"/>
                  <a:buAutoNum type="romanLcPeriod"/>
                </a:pPr>
                <a:r>
                  <a:rPr lang="en-GB" sz="2000" dirty="0">
                    <a:latin typeface="Merriweather" panose="00000500000000000000" pitchFamily="2" charset="0"/>
                  </a:rPr>
                  <a:t>The </a:t>
                </a:r>
                <a:r>
                  <a:rPr lang="en-GB" sz="2000">
                    <a:latin typeface="Merriweather" panose="00000500000000000000" pitchFamily="2" charset="0"/>
                  </a:rPr>
                  <a:t>instruction (4FH</a:t>
                </a:r>
                <a:r>
                  <a:rPr lang="en-GB" sz="2000" dirty="0">
                    <a:latin typeface="Merriweather" panose="00000500000000000000" pitchFamily="2" charset="0"/>
                  </a:rPr>
                  <a:t>) stored in the memory  location is placed on the data bus and transferred (copied) to the instruction decoder of the µP.</a:t>
                </a:r>
              </a:p>
              <a:p>
                <a:pPr marL="857250" lvl="1" indent="-400050">
                  <a:buFont typeface="+mj-lt"/>
                  <a:buAutoNum type="romanLcPeriod"/>
                </a:pPr>
                <a:r>
                  <a:rPr lang="en-GB" sz="2000" dirty="0">
                    <a:latin typeface="Merriweather" panose="00000500000000000000" pitchFamily="2" charset="0"/>
                  </a:rPr>
                  <a:t>The instruction is decoded and executed according to the binary pattern of the instruction</a:t>
                </a:r>
              </a:p>
            </p:txBody>
          </p:sp>
        </mc:Choice>
        <mc:Fallback xmlns="">
          <p:sp>
            <p:nvSpPr>
              <p:cNvPr id="3" name="Content Placeholder 2">
                <a:extLst>
                  <a:ext uri="{FF2B5EF4-FFF2-40B4-BE49-F238E27FC236}">
                    <a16:creationId xmlns:a16="http://schemas.microsoft.com/office/drawing/2014/main" id="{EF55C74F-7230-476C-9E4A-481D1E2502BD}"/>
                  </a:ext>
                </a:extLst>
              </p:cNvPr>
              <p:cNvSpPr>
                <a:spLocks noGrp="1" noRot="1" noChangeAspect="1" noMove="1" noResize="1" noEditPoints="1" noAdjustHandles="1" noChangeArrowheads="1" noChangeShapeType="1" noTextEdit="1"/>
              </p:cNvSpPr>
              <p:nvPr>
                <p:ph idx="1"/>
              </p:nvPr>
            </p:nvSpPr>
            <p:spPr>
              <a:xfrm>
                <a:off x="821871" y="1409700"/>
                <a:ext cx="10531930" cy="4782094"/>
              </a:xfrm>
              <a:blipFill>
                <a:blip r:embed="rId2"/>
                <a:stretch>
                  <a:fillRect l="-810" t="-1783" r="-57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3"/>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3"/>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DBF547CD-55B4-6D3F-302E-C5D5F164EEEE}"/>
              </a:ext>
            </a:extLst>
          </p:cNvPr>
          <p:cNvSpPr>
            <a:spLocks noGrp="1"/>
          </p:cNvSpPr>
          <p:nvPr>
            <p:ph type="dt" sz="half" idx="10"/>
          </p:nvPr>
        </p:nvSpPr>
        <p:spPr/>
        <p:txBody>
          <a:bodyPr/>
          <a:lstStyle/>
          <a:p>
            <a:fld id="{FADF2E0C-8225-42BA-B3CC-984CBAAB4900}" type="datetime1">
              <a:rPr lang="en-US" smtClean="0"/>
              <a:t>10/2/2023</a:t>
            </a:fld>
            <a:endParaRPr lang="en-US"/>
          </a:p>
        </p:txBody>
      </p:sp>
      <p:sp>
        <p:nvSpPr>
          <p:cNvPr id="6" name="Slide Number Placeholder 5">
            <a:extLst>
              <a:ext uri="{FF2B5EF4-FFF2-40B4-BE49-F238E27FC236}">
                <a16:creationId xmlns:a16="http://schemas.microsoft.com/office/drawing/2014/main" id="{1C12919E-ECE9-A27F-9C67-C3951106002F}"/>
              </a:ext>
            </a:extLst>
          </p:cNvPr>
          <p:cNvSpPr>
            <a:spLocks noGrp="1"/>
          </p:cNvSpPr>
          <p:nvPr>
            <p:ph type="sldNum" sz="quarter" idx="12"/>
          </p:nvPr>
        </p:nvSpPr>
        <p:spPr/>
        <p:txBody>
          <a:bodyPr/>
          <a:lstStyle/>
          <a:p>
            <a:fld id="{8051FE7D-4AED-441C-958A-52748DFD726C}" type="slidenum">
              <a:rPr lang="en-US" smtClean="0"/>
              <a:t>22</a:t>
            </a:fld>
            <a:endParaRPr lang="en-US"/>
          </a:p>
        </p:txBody>
      </p:sp>
    </p:spTree>
    <p:extLst>
      <p:ext uri="{BB962C8B-B14F-4D97-AF65-F5344CB8AC3E}">
        <p14:creationId xmlns:p14="http://schemas.microsoft.com/office/powerpoint/2010/main" val="2443061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13705" y="0"/>
            <a:ext cx="10540095" cy="1476103"/>
          </a:xfrm>
        </p:spPr>
        <p:txBody>
          <a:bodyPr>
            <a:normAutofit/>
          </a:bodyPr>
          <a:lstStyle/>
          <a:p>
            <a:r>
              <a:rPr lang="en-US" sz="4000" b="1" dirty="0">
                <a:highlight>
                  <a:srgbClr val="C0C0C0"/>
                </a:highlight>
                <a:latin typeface="Merriweather" panose="00000500000000000000" pitchFamily="2" charset="0"/>
              </a:rPr>
              <a:t>THE 8085 HARDWARE/PROGRAMMING MODEL AND FLAG REGISTERS</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pic>
        <p:nvPicPr>
          <p:cNvPr id="4" name="Picture 3">
            <a:extLst>
              <a:ext uri="{FF2B5EF4-FFF2-40B4-BE49-F238E27FC236}">
                <a16:creationId xmlns:a16="http://schemas.microsoft.com/office/drawing/2014/main" id="{824A5AF7-DA91-25B5-45E0-BC3F56550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55" y="1292369"/>
            <a:ext cx="8201297" cy="5565631"/>
          </a:xfrm>
          <a:prstGeom prst="rect">
            <a:avLst/>
          </a:prstGeom>
        </p:spPr>
      </p:pic>
      <p:sp>
        <p:nvSpPr>
          <p:cNvPr id="6" name="Date Placeholder 5">
            <a:extLst>
              <a:ext uri="{FF2B5EF4-FFF2-40B4-BE49-F238E27FC236}">
                <a16:creationId xmlns:a16="http://schemas.microsoft.com/office/drawing/2014/main" id="{94F96B4D-6D1A-1345-BB16-AD8E42E9917B}"/>
              </a:ext>
            </a:extLst>
          </p:cNvPr>
          <p:cNvSpPr>
            <a:spLocks noGrp="1"/>
          </p:cNvSpPr>
          <p:nvPr>
            <p:ph type="dt" sz="half" idx="10"/>
          </p:nvPr>
        </p:nvSpPr>
        <p:spPr/>
        <p:txBody>
          <a:bodyPr/>
          <a:lstStyle/>
          <a:p>
            <a:fld id="{4C54516E-6E5F-4180-8AD3-891B717A7914}" type="datetime1">
              <a:rPr lang="en-US" smtClean="0"/>
              <a:t>10/2/2023</a:t>
            </a:fld>
            <a:endParaRPr lang="en-US"/>
          </a:p>
        </p:txBody>
      </p:sp>
      <p:sp>
        <p:nvSpPr>
          <p:cNvPr id="9" name="Slide Number Placeholder 8">
            <a:extLst>
              <a:ext uri="{FF2B5EF4-FFF2-40B4-BE49-F238E27FC236}">
                <a16:creationId xmlns:a16="http://schemas.microsoft.com/office/drawing/2014/main" id="{3BF77566-3F54-1202-3F89-30528BFA30B1}"/>
              </a:ext>
            </a:extLst>
          </p:cNvPr>
          <p:cNvSpPr>
            <a:spLocks noGrp="1"/>
          </p:cNvSpPr>
          <p:nvPr>
            <p:ph type="sldNum" sz="quarter" idx="12"/>
          </p:nvPr>
        </p:nvSpPr>
        <p:spPr/>
        <p:txBody>
          <a:bodyPr/>
          <a:lstStyle/>
          <a:p>
            <a:fld id="{8051FE7D-4AED-441C-958A-52748DFD726C}" type="slidenum">
              <a:rPr lang="en-US" smtClean="0"/>
              <a:t>23</a:t>
            </a:fld>
            <a:endParaRPr lang="en-US"/>
          </a:p>
        </p:txBody>
      </p:sp>
    </p:spTree>
    <p:extLst>
      <p:ext uri="{BB962C8B-B14F-4D97-AF65-F5344CB8AC3E}">
        <p14:creationId xmlns:p14="http://schemas.microsoft.com/office/powerpoint/2010/main" val="2858281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13706" y="136525"/>
            <a:ext cx="10531929" cy="1044575"/>
          </a:xfrm>
        </p:spPr>
        <p:txBody>
          <a:bodyPr>
            <a:normAutofit/>
          </a:bodyPr>
          <a:lstStyle/>
          <a:p>
            <a:r>
              <a:rPr lang="en-US" sz="4000" b="1" dirty="0">
                <a:highlight>
                  <a:srgbClr val="C0C0C0"/>
                </a:highlight>
                <a:latin typeface="Merriweather" panose="00000500000000000000" pitchFamily="2" charset="0"/>
              </a:rPr>
              <a:t>8085 HARDWARE MODEL</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6" name="Date Placeholder 5">
            <a:extLst>
              <a:ext uri="{FF2B5EF4-FFF2-40B4-BE49-F238E27FC236}">
                <a16:creationId xmlns:a16="http://schemas.microsoft.com/office/drawing/2014/main" id="{94F96B4D-6D1A-1345-BB16-AD8E42E9917B}"/>
              </a:ext>
            </a:extLst>
          </p:cNvPr>
          <p:cNvSpPr>
            <a:spLocks noGrp="1"/>
          </p:cNvSpPr>
          <p:nvPr>
            <p:ph type="dt" sz="half" idx="10"/>
          </p:nvPr>
        </p:nvSpPr>
        <p:spPr/>
        <p:txBody>
          <a:bodyPr/>
          <a:lstStyle/>
          <a:p>
            <a:fld id="{4C54516E-6E5F-4180-8AD3-891B717A7914}" type="datetime1">
              <a:rPr lang="en-US" smtClean="0"/>
              <a:t>10/2/2023</a:t>
            </a:fld>
            <a:endParaRPr lang="en-US"/>
          </a:p>
        </p:txBody>
      </p:sp>
      <p:sp>
        <p:nvSpPr>
          <p:cNvPr id="9" name="Slide Number Placeholder 8">
            <a:extLst>
              <a:ext uri="{FF2B5EF4-FFF2-40B4-BE49-F238E27FC236}">
                <a16:creationId xmlns:a16="http://schemas.microsoft.com/office/drawing/2014/main" id="{3BF77566-3F54-1202-3F89-30528BFA30B1}"/>
              </a:ext>
            </a:extLst>
          </p:cNvPr>
          <p:cNvSpPr>
            <a:spLocks noGrp="1"/>
          </p:cNvSpPr>
          <p:nvPr>
            <p:ph type="sldNum" sz="quarter" idx="12"/>
          </p:nvPr>
        </p:nvSpPr>
        <p:spPr/>
        <p:txBody>
          <a:bodyPr/>
          <a:lstStyle/>
          <a:p>
            <a:fld id="{8051FE7D-4AED-441C-958A-52748DFD726C}" type="slidenum">
              <a:rPr lang="en-US" smtClean="0"/>
              <a:t>24</a:t>
            </a:fld>
            <a:endParaRPr lang="en-US"/>
          </a:p>
        </p:txBody>
      </p:sp>
      <p:sp>
        <p:nvSpPr>
          <p:cNvPr id="3" name="Content Placeholder 2">
            <a:extLst>
              <a:ext uri="{FF2B5EF4-FFF2-40B4-BE49-F238E27FC236}">
                <a16:creationId xmlns:a16="http://schemas.microsoft.com/office/drawing/2014/main" id="{DC19E3FE-EE14-C0C6-5AC8-16D366A6F6B8}"/>
              </a:ext>
            </a:extLst>
          </p:cNvPr>
          <p:cNvSpPr txBox="1">
            <a:spLocks/>
          </p:cNvSpPr>
          <p:nvPr/>
        </p:nvSpPr>
        <p:spPr>
          <a:xfrm>
            <a:off x="846363" y="1423398"/>
            <a:ext cx="10531930" cy="4932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2400" dirty="0">
                <a:latin typeface="Merriweather" panose="00000500000000000000" pitchFamily="2" charset="0"/>
              </a:rPr>
              <a:t>The hardware model in </a:t>
            </a:r>
            <a:r>
              <a:rPr lang="en-GB" sz="2400" b="1" dirty="0">
                <a:latin typeface="Merriweather" panose="00000500000000000000" pitchFamily="2" charset="0"/>
              </a:rPr>
              <a:t>figure 2.1(a)</a:t>
            </a:r>
            <a:r>
              <a:rPr lang="en-GB" sz="2400" dirty="0">
                <a:latin typeface="Merriweather" panose="00000500000000000000" pitchFamily="2" charset="0"/>
              </a:rPr>
              <a:t> shows </a:t>
            </a:r>
            <a:r>
              <a:rPr lang="en-GB" sz="2400" b="1" dirty="0">
                <a:latin typeface="Merriweather" panose="00000500000000000000" pitchFamily="2" charset="0"/>
              </a:rPr>
              <a:t>two major segments</a:t>
            </a:r>
            <a:r>
              <a:rPr lang="en-GB" sz="2400" dirty="0">
                <a:latin typeface="Merriweather" panose="00000500000000000000" pitchFamily="2" charset="0"/>
              </a:rPr>
              <a:t>. </a:t>
            </a:r>
          </a:p>
          <a:p>
            <a:pPr>
              <a:buFont typeface="Wingdings" panose="05000000000000000000" pitchFamily="2" charset="2"/>
              <a:buChar char="v"/>
            </a:pPr>
            <a:r>
              <a:rPr lang="en-GB" sz="2400" b="1" dirty="0">
                <a:latin typeface="Merriweather" panose="00000500000000000000" pitchFamily="2" charset="0"/>
              </a:rPr>
              <a:t>One segment </a:t>
            </a:r>
            <a:r>
              <a:rPr lang="en-GB" sz="2400" dirty="0">
                <a:latin typeface="Merriweather" panose="00000500000000000000" pitchFamily="2" charset="0"/>
              </a:rPr>
              <a:t>includes </a:t>
            </a:r>
            <a:r>
              <a:rPr lang="en-GB" sz="2400" b="1" dirty="0">
                <a:latin typeface="Merriweather" panose="00000500000000000000" pitchFamily="2" charset="0"/>
              </a:rPr>
              <a:t>arithmetic logic unit [ALU]</a:t>
            </a:r>
            <a:r>
              <a:rPr lang="en-GB" sz="2400" dirty="0">
                <a:latin typeface="Merriweather" panose="00000500000000000000" pitchFamily="2" charset="0"/>
              </a:rPr>
              <a:t> and an </a:t>
            </a:r>
            <a:r>
              <a:rPr lang="en-GB" sz="2400" b="1" dirty="0">
                <a:latin typeface="Merriweather" panose="00000500000000000000" pitchFamily="2" charset="0"/>
              </a:rPr>
              <a:t>8-bit register</a:t>
            </a:r>
            <a:r>
              <a:rPr lang="en-GB" sz="2400" dirty="0">
                <a:latin typeface="Merriweather" panose="00000500000000000000" pitchFamily="2" charset="0"/>
              </a:rPr>
              <a:t> called an </a:t>
            </a:r>
            <a:r>
              <a:rPr lang="en-GB" sz="2400" b="1" dirty="0">
                <a:latin typeface="Merriweather" panose="00000500000000000000" pitchFamily="2" charset="0"/>
              </a:rPr>
              <a:t>accumulator</a:t>
            </a:r>
            <a:r>
              <a:rPr lang="en-GB" sz="2400" dirty="0">
                <a:latin typeface="Merriweather" panose="00000500000000000000" pitchFamily="2" charset="0"/>
              </a:rPr>
              <a:t>, </a:t>
            </a:r>
            <a:r>
              <a:rPr lang="en-GB" sz="2400" b="1" dirty="0">
                <a:latin typeface="Merriweather" panose="00000500000000000000" pitchFamily="2" charset="0"/>
              </a:rPr>
              <a:t>instruction decoder</a:t>
            </a:r>
            <a:r>
              <a:rPr lang="en-GB" sz="2400" dirty="0">
                <a:latin typeface="Merriweather" panose="00000500000000000000" pitchFamily="2" charset="0"/>
              </a:rPr>
              <a:t>, and </a:t>
            </a:r>
            <a:r>
              <a:rPr lang="en-GB" sz="2400" b="1" dirty="0">
                <a:latin typeface="Merriweather" panose="00000500000000000000" pitchFamily="2" charset="0"/>
              </a:rPr>
              <a:t>flags</a:t>
            </a:r>
            <a:r>
              <a:rPr lang="en-GB" sz="2400" dirty="0">
                <a:latin typeface="Merriweather" panose="00000500000000000000" pitchFamily="2" charset="0"/>
              </a:rPr>
              <a:t>. </a:t>
            </a:r>
          </a:p>
          <a:p>
            <a:pPr>
              <a:buFont typeface="Wingdings" panose="05000000000000000000" pitchFamily="2" charset="2"/>
              <a:buChar char="v"/>
            </a:pPr>
            <a:r>
              <a:rPr lang="en-GB" sz="2400" dirty="0">
                <a:latin typeface="Merriweather" panose="00000500000000000000" pitchFamily="2" charset="0"/>
              </a:rPr>
              <a:t>The </a:t>
            </a:r>
            <a:r>
              <a:rPr lang="en-GB" sz="2400" b="1" dirty="0">
                <a:latin typeface="Merriweather" panose="00000500000000000000" pitchFamily="2" charset="0"/>
              </a:rPr>
              <a:t>second segment </a:t>
            </a:r>
            <a:r>
              <a:rPr lang="en-GB" sz="2400" dirty="0">
                <a:latin typeface="Merriweather" panose="00000500000000000000" pitchFamily="2" charset="0"/>
              </a:rPr>
              <a:t>shows </a:t>
            </a:r>
            <a:r>
              <a:rPr lang="en-GB" sz="2400" b="1" dirty="0">
                <a:latin typeface="Merriweather" panose="00000500000000000000" pitchFamily="2" charset="0"/>
              </a:rPr>
              <a:t>8-bit</a:t>
            </a:r>
            <a:r>
              <a:rPr lang="en-GB" sz="2400" dirty="0">
                <a:latin typeface="Merriweather" panose="00000500000000000000" pitchFamily="2" charset="0"/>
              </a:rPr>
              <a:t> and </a:t>
            </a:r>
            <a:r>
              <a:rPr lang="en-GB" sz="2400" b="1" dirty="0">
                <a:latin typeface="Merriweather" panose="00000500000000000000" pitchFamily="2" charset="0"/>
              </a:rPr>
              <a:t>16-bit registers.</a:t>
            </a:r>
            <a:r>
              <a:rPr lang="en-GB" sz="2400" dirty="0">
                <a:latin typeface="Merriweather" panose="00000500000000000000" pitchFamily="2" charset="0"/>
              </a:rPr>
              <a:t> </a:t>
            </a:r>
          </a:p>
          <a:p>
            <a:pPr>
              <a:buFont typeface="Wingdings" panose="05000000000000000000" pitchFamily="2" charset="2"/>
              <a:buChar char="v"/>
            </a:pPr>
            <a:r>
              <a:rPr lang="en-GB" sz="2400" dirty="0">
                <a:latin typeface="Merriweather" panose="00000500000000000000" pitchFamily="2" charset="0"/>
              </a:rPr>
              <a:t>Both segments are connected with various internal connections called an </a:t>
            </a:r>
            <a:r>
              <a:rPr lang="en-GB" sz="2400" b="1" dirty="0">
                <a:latin typeface="Merriweather" panose="00000500000000000000" pitchFamily="2" charset="0"/>
              </a:rPr>
              <a:t>internal bus</a:t>
            </a:r>
            <a:r>
              <a:rPr lang="en-GB" sz="2400" dirty="0">
                <a:latin typeface="Merriweather" panose="00000500000000000000" pitchFamily="2" charset="0"/>
              </a:rPr>
              <a:t>. </a:t>
            </a:r>
          </a:p>
          <a:p>
            <a:pPr>
              <a:buFont typeface="Wingdings" panose="05000000000000000000" pitchFamily="2" charset="2"/>
              <a:buChar char="v"/>
            </a:pPr>
            <a:r>
              <a:rPr lang="en-GB" sz="2400" dirty="0">
                <a:latin typeface="Merriweather" panose="00000500000000000000" pitchFamily="2" charset="0"/>
              </a:rPr>
              <a:t>The arithmetic and logic operations are performed in the arithmetic logic unit [ALU]. Results are stored in the accumulator, and flip-flops, called flags, are set or reset to reflect the results. </a:t>
            </a:r>
          </a:p>
          <a:p>
            <a:pPr>
              <a:buFont typeface="Wingdings" panose="05000000000000000000" pitchFamily="2" charset="2"/>
              <a:buChar char="v"/>
            </a:pPr>
            <a:r>
              <a:rPr lang="en-GB" sz="2400" dirty="0">
                <a:latin typeface="Merriweather" panose="00000500000000000000" pitchFamily="2" charset="0"/>
              </a:rPr>
              <a:t>There are 3 buses: a 16-bit unidirectional </a:t>
            </a:r>
            <a:r>
              <a:rPr lang="en-GB" sz="2400" b="1" dirty="0">
                <a:latin typeface="Merriweather" panose="00000500000000000000" pitchFamily="2" charset="0"/>
              </a:rPr>
              <a:t>address bus</a:t>
            </a:r>
            <a:r>
              <a:rPr lang="en-GB" sz="2400" dirty="0">
                <a:latin typeface="Merriweather" panose="00000500000000000000" pitchFamily="2" charset="0"/>
              </a:rPr>
              <a:t> used to send out </a:t>
            </a:r>
            <a:r>
              <a:rPr lang="en-GB" sz="2400" b="1" dirty="0">
                <a:latin typeface="Merriweather" panose="00000500000000000000" pitchFamily="2" charset="0"/>
              </a:rPr>
              <a:t>memory address</a:t>
            </a:r>
            <a:r>
              <a:rPr lang="en-GB" sz="2400" dirty="0">
                <a:latin typeface="Merriweather" panose="00000500000000000000" pitchFamily="2" charset="0"/>
              </a:rPr>
              <a:t>, an 8-bit bidirectional </a:t>
            </a:r>
            <a:r>
              <a:rPr lang="en-GB" sz="2400" b="1" dirty="0">
                <a:latin typeface="Merriweather" panose="00000500000000000000" pitchFamily="2" charset="0"/>
              </a:rPr>
              <a:t>data bus</a:t>
            </a:r>
            <a:r>
              <a:rPr lang="en-GB" sz="2400" dirty="0">
                <a:latin typeface="Merriweather" panose="00000500000000000000" pitchFamily="2" charset="0"/>
              </a:rPr>
              <a:t> used to </a:t>
            </a:r>
            <a:r>
              <a:rPr lang="en-GB" sz="2400" b="1" dirty="0">
                <a:latin typeface="Merriweather" panose="00000500000000000000" pitchFamily="2" charset="0"/>
              </a:rPr>
              <a:t>transfer data</a:t>
            </a:r>
            <a:r>
              <a:rPr lang="en-GB" sz="2400" dirty="0">
                <a:latin typeface="Merriweather" panose="00000500000000000000" pitchFamily="2" charset="0"/>
              </a:rPr>
              <a:t>, and a </a:t>
            </a:r>
            <a:r>
              <a:rPr lang="en-GB" sz="2400" b="1" dirty="0">
                <a:latin typeface="Merriweather" panose="00000500000000000000" pitchFamily="2" charset="0"/>
              </a:rPr>
              <a:t>control bus</a:t>
            </a:r>
            <a:r>
              <a:rPr lang="en-GB" sz="2400" dirty="0">
                <a:latin typeface="Merriweather" panose="00000500000000000000" pitchFamily="2" charset="0"/>
              </a:rPr>
              <a:t> used for </a:t>
            </a:r>
            <a:r>
              <a:rPr lang="en-GB" sz="2400" b="1" dirty="0">
                <a:latin typeface="Merriweather" panose="00000500000000000000" pitchFamily="2" charset="0"/>
              </a:rPr>
              <a:t>timing signals</a:t>
            </a:r>
            <a:r>
              <a:rPr lang="en-GB" sz="2400" dirty="0">
                <a:latin typeface="Merriweather" panose="00000500000000000000" pitchFamily="2" charset="0"/>
              </a:rPr>
              <a:t>.</a:t>
            </a:r>
          </a:p>
          <a:p>
            <a:pPr>
              <a:buFont typeface="Wingdings" panose="05000000000000000000" pitchFamily="2" charset="2"/>
              <a:buChar char="v"/>
            </a:pPr>
            <a:endParaRPr lang="en-GB" sz="2400" dirty="0">
              <a:latin typeface="Merriweather" panose="00000500000000000000" pitchFamily="2" charset="0"/>
            </a:endParaRPr>
          </a:p>
        </p:txBody>
      </p:sp>
    </p:spTree>
    <p:extLst>
      <p:ext uri="{BB962C8B-B14F-4D97-AF65-F5344CB8AC3E}">
        <p14:creationId xmlns:p14="http://schemas.microsoft.com/office/powerpoint/2010/main" val="2317068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13706" y="136525"/>
            <a:ext cx="10531929" cy="1044575"/>
          </a:xfrm>
        </p:spPr>
        <p:txBody>
          <a:bodyPr>
            <a:normAutofit/>
          </a:bodyPr>
          <a:lstStyle/>
          <a:p>
            <a:r>
              <a:rPr lang="en-US" sz="4000" b="1" dirty="0">
                <a:highlight>
                  <a:srgbClr val="C0C0C0"/>
                </a:highlight>
                <a:latin typeface="Merriweather" panose="00000500000000000000" pitchFamily="2" charset="0"/>
              </a:rPr>
              <a:t>8085 PROGRAMMING MODEL</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6" name="Date Placeholder 5">
            <a:extLst>
              <a:ext uri="{FF2B5EF4-FFF2-40B4-BE49-F238E27FC236}">
                <a16:creationId xmlns:a16="http://schemas.microsoft.com/office/drawing/2014/main" id="{94F96B4D-6D1A-1345-BB16-AD8E42E9917B}"/>
              </a:ext>
            </a:extLst>
          </p:cNvPr>
          <p:cNvSpPr>
            <a:spLocks noGrp="1"/>
          </p:cNvSpPr>
          <p:nvPr>
            <p:ph type="dt" sz="half" idx="10"/>
          </p:nvPr>
        </p:nvSpPr>
        <p:spPr/>
        <p:txBody>
          <a:bodyPr/>
          <a:lstStyle/>
          <a:p>
            <a:fld id="{4C54516E-6E5F-4180-8AD3-891B717A7914}" type="datetime1">
              <a:rPr lang="en-US" smtClean="0"/>
              <a:t>10/2/2023</a:t>
            </a:fld>
            <a:endParaRPr lang="en-US"/>
          </a:p>
        </p:txBody>
      </p:sp>
      <p:sp>
        <p:nvSpPr>
          <p:cNvPr id="9" name="Slide Number Placeholder 8">
            <a:extLst>
              <a:ext uri="{FF2B5EF4-FFF2-40B4-BE49-F238E27FC236}">
                <a16:creationId xmlns:a16="http://schemas.microsoft.com/office/drawing/2014/main" id="{3BF77566-3F54-1202-3F89-30528BFA30B1}"/>
              </a:ext>
            </a:extLst>
          </p:cNvPr>
          <p:cNvSpPr>
            <a:spLocks noGrp="1"/>
          </p:cNvSpPr>
          <p:nvPr>
            <p:ph type="sldNum" sz="quarter" idx="12"/>
          </p:nvPr>
        </p:nvSpPr>
        <p:spPr/>
        <p:txBody>
          <a:bodyPr/>
          <a:lstStyle/>
          <a:p>
            <a:fld id="{8051FE7D-4AED-441C-958A-52748DFD726C}" type="slidenum">
              <a:rPr lang="en-US" smtClean="0"/>
              <a:t>25</a:t>
            </a:fld>
            <a:endParaRPr lang="en-US"/>
          </a:p>
        </p:txBody>
      </p:sp>
      <p:sp>
        <p:nvSpPr>
          <p:cNvPr id="3" name="Content Placeholder 2">
            <a:extLst>
              <a:ext uri="{FF2B5EF4-FFF2-40B4-BE49-F238E27FC236}">
                <a16:creationId xmlns:a16="http://schemas.microsoft.com/office/drawing/2014/main" id="{DC19E3FE-EE14-C0C6-5AC8-16D366A6F6B8}"/>
              </a:ext>
            </a:extLst>
          </p:cNvPr>
          <p:cNvSpPr txBox="1">
            <a:spLocks/>
          </p:cNvSpPr>
          <p:nvPr/>
        </p:nvSpPr>
        <p:spPr>
          <a:xfrm>
            <a:off x="846363" y="1423398"/>
            <a:ext cx="10531930" cy="4932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2400" dirty="0">
                <a:latin typeface="Merriweather" panose="00000500000000000000" pitchFamily="2" charset="0"/>
              </a:rPr>
              <a:t>The programming model consists of some segments of ALU and the registers.</a:t>
            </a:r>
          </a:p>
          <a:p>
            <a:pPr>
              <a:buFont typeface="Wingdings" panose="05000000000000000000" pitchFamily="2" charset="2"/>
              <a:buChar char="v"/>
            </a:pPr>
            <a:r>
              <a:rPr lang="en-GB" sz="2400" dirty="0">
                <a:latin typeface="Merriweather" panose="00000500000000000000" pitchFamily="2" charset="0"/>
              </a:rPr>
              <a:t>This model includes </a:t>
            </a:r>
            <a:r>
              <a:rPr lang="en-GB" sz="2400" b="1" dirty="0">
                <a:latin typeface="Merriweather" panose="00000500000000000000" pitchFamily="2" charset="0"/>
              </a:rPr>
              <a:t>six registers</a:t>
            </a:r>
            <a:r>
              <a:rPr lang="en-GB" sz="2400" dirty="0">
                <a:latin typeface="Merriweather" panose="00000500000000000000" pitchFamily="2" charset="0"/>
              </a:rPr>
              <a:t>, </a:t>
            </a:r>
            <a:r>
              <a:rPr lang="en-GB" sz="2400" b="1" dirty="0">
                <a:latin typeface="Merriweather" panose="00000500000000000000" pitchFamily="2" charset="0"/>
              </a:rPr>
              <a:t>one accumulator</a:t>
            </a:r>
            <a:r>
              <a:rPr lang="en-GB" sz="2400" dirty="0">
                <a:latin typeface="Merriweather" panose="00000500000000000000" pitchFamily="2" charset="0"/>
              </a:rPr>
              <a:t>, and </a:t>
            </a:r>
            <a:r>
              <a:rPr lang="en-GB" sz="2400" b="1" dirty="0">
                <a:latin typeface="Merriweather" panose="00000500000000000000" pitchFamily="2" charset="0"/>
              </a:rPr>
              <a:t>one flag register</a:t>
            </a:r>
            <a:r>
              <a:rPr lang="en-GB" sz="2400" dirty="0">
                <a:latin typeface="Merriweather" panose="00000500000000000000" pitchFamily="2" charset="0"/>
              </a:rPr>
              <a:t>, as shown in  </a:t>
            </a:r>
            <a:r>
              <a:rPr lang="en-GB" sz="2400" b="1" dirty="0">
                <a:latin typeface="Merriweather" panose="00000500000000000000" pitchFamily="2" charset="0"/>
              </a:rPr>
              <a:t>figure 2.1(b)</a:t>
            </a:r>
            <a:r>
              <a:rPr lang="en-GB" sz="2400" dirty="0">
                <a:latin typeface="Merriweather" panose="00000500000000000000" pitchFamily="2" charset="0"/>
              </a:rPr>
              <a:t>. </a:t>
            </a:r>
          </a:p>
          <a:p>
            <a:pPr>
              <a:buFont typeface="Wingdings" panose="05000000000000000000" pitchFamily="2" charset="2"/>
              <a:buChar char="v"/>
            </a:pPr>
            <a:r>
              <a:rPr lang="en-GB" sz="2400" dirty="0">
                <a:latin typeface="Merriweather" panose="00000500000000000000" pitchFamily="2" charset="0"/>
              </a:rPr>
              <a:t>In  addition, it has two 16-bit registers: the </a:t>
            </a:r>
            <a:r>
              <a:rPr lang="en-GB" sz="2400" b="1" dirty="0">
                <a:latin typeface="Merriweather" panose="00000500000000000000" pitchFamily="2" charset="0"/>
              </a:rPr>
              <a:t>stack pointer</a:t>
            </a:r>
            <a:r>
              <a:rPr lang="en-GB" sz="2400" dirty="0">
                <a:latin typeface="Merriweather" panose="00000500000000000000" pitchFamily="2" charset="0"/>
              </a:rPr>
              <a:t> and the </a:t>
            </a:r>
            <a:r>
              <a:rPr lang="en-GB" sz="2400" b="1" dirty="0">
                <a:latin typeface="Merriweather" panose="00000500000000000000" pitchFamily="2" charset="0"/>
              </a:rPr>
              <a:t>program counter</a:t>
            </a:r>
            <a:r>
              <a:rPr lang="en-GB" sz="2400" dirty="0">
                <a:latin typeface="Merriweather" panose="00000500000000000000" pitchFamily="2" charset="0"/>
              </a:rPr>
              <a:t>.</a:t>
            </a:r>
          </a:p>
          <a:p>
            <a:pPr marL="457200" indent="-457200">
              <a:buFont typeface="+mj-lt"/>
              <a:buAutoNum type="arabicPeriod"/>
            </a:pPr>
            <a:r>
              <a:rPr lang="en-GB" sz="2400" b="1" u="sng" dirty="0">
                <a:latin typeface="Merriweather" panose="00000500000000000000" pitchFamily="2" charset="0"/>
              </a:rPr>
              <a:t>REGISTERS:</a:t>
            </a:r>
          </a:p>
          <a:p>
            <a:pPr lvl="1">
              <a:buFont typeface="Wingdings" panose="05000000000000000000" pitchFamily="2" charset="2"/>
              <a:buChar char="q"/>
            </a:pPr>
            <a:r>
              <a:rPr lang="en-GB" sz="2000" dirty="0">
                <a:latin typeface="Merriweather" panose="00000500000000000000" pitchFamily="2" charset="0"/>
              </a:rPr>
              <a:t>The 8085 has six general-purpose registers to store 8-bit data; these are identified as B,C,D,E,H, and L as shown in the </a:t>
            </a:r>
            <a:r>
              <a:rPr lang="en-GB" sz="2000" b="1" dirty="0">
                <a:latin typeface="Merriweather" panose="00000500000000000000" pitchFamily="2" charset="0"/>
              </a:rPr>
              <a:t>figure 2.1(b)</a:t>
            </a:r>
            <a:r>
              <a:rPr lang="en-GB" sz="2000" dirty="0">
                <a:latin typeface="Merriweather" panose="00000500000000000000" pitchFamily="2" charset="0"/>
              </a:rPr>
              <a:t>. </a:t>
            </a:r>
          </a:p>
          <a:p>
            <a:pPr lvl="1">
              <a:buFont typeface="Wingdings" panose="05000000000000000000" pitchFamily="2" charset="2"/>
              <a:buChar char="q"/>
            </a:pPr>
            <a:r>
              <a:rPr lang="en-GB" sz="2000" dirty="0">
                <a:latin typeface="Merriweather" panose="00000500000000000000" pitchFamily="2" charset="0"/>
              </a:rPr>
              <a:t>They can be combined as register pairs - BC, DE, and HL - to perform some 16-bit operations. </a:t>
            </a:r>
          </a:p>
          <a:p>
            <a:pPr lvl="1">
              <a:buFont typeface="Wingdings" panose="05000000000000000000" pitchFamily="2" charset="2"/>
              <a:buChar char="q"/>
            </a:pPr>
            <a:r>
              <a:rPr lang="en-GB" sz="2000" dirty="0">
                <a:latin typeface="Merriweather" panose="00000500000000000000" pitchFamily="2" charset="0"/>
              </a:rPr>
              <a:t>The programmer can use these registers to store or copy data into the registers by using data copy instructions.</a:t>
            </a:r>
          </a:p>
          <a:p>
            <a:pPr lvl="1">
              <a:buFont typeface="Wingdings" panose="05000000000000000000" pitchFamily="2" charset="2"/>
              <a:buChar char="q"/>
            </a:pPr>
            <a:endParaRPr lang="en-GB" sz="2000" b="1" u="sng" dirty="0">
              <a:latin typeface="Merriweather" panose="00000500000000000000" pitchFamily="2" charset="0"/>
            </a:endParaRPr>
          </a:p>
        </p:txBody>
      </p:sp>
    </p:spTree>
    <p:extLst>
      <p:ext uri="{BB962C8B-B14F-4D97-AF65-F5344CB8AC3E}">
        <p14:creationId xmlns:p14="http://schemas.microsoft.com/office/powerpoint/2010/main" val="630835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13706" y="136525"/>
            <a:ext cx="10531929" cy="1044575"/>
          </a:xfrm>
        </p:spPr>
        <p:txBody>
          <a:bodyPr>
            <a:normAutofit/>
          </a:bodyPr>
          <a:lstStyle/>
          <a:p>
            <a:r>
              <a:rPr lang="en-US" sz="4000" b="1" dirty="0">
                <a:highlight>
                  <a:srgbClr val="C0C0C0"/>
                </a:highlight>
                <a:latin typeface="Merriweather" panose="00000500000000000000" pitchFamily="2" charset="0"/>
              </a:rPr>
              <a:t>8085 PROGRAMMING MODEL</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6" name="Date Placeholder 5">
            <a:extLst>
              <a:ext uri="{FF2B5EF4-FFF2-40B4-BE49-F238E27FC236}">
                <a16:creationId xmlns:a16="http://schemas.microsoft.com/office/drawing/2014/main" id="{94F96B4D-6D1A-1345-BB16-AD8E42E9917B}"/>
              </a:ext>
            </a:extLst>
          </p:cNvPr>
          <p:cNvSpPr>
            <a:spLocks noGrp="1"/>
          </p:cNvSpPr>
          <p:nvPr>
            <p:ph type="dt" sz="half" idx="10"/>
          </p:nvPr>
        </p:nvSpPr>
        <p:spPr/>
        <p:txBody>
          <a:bodyPr/>
          <a:lstStyle/>
          <a:p>
            <a:fld id="{4C54516E-6E5F-4180-8AD3-891B717A7914}" type="datetime1">
              <a:rPr lang="en-US" smtClean="0"/>
              <a:t>10/2/2023</a:t>
            </a:fld>
            <a:endParaRPr lang="en-US"/>
          </a:p>
        </p:txBody>
      </p:sp>
      <p:sp>
        <p:nvSpPr>
          <p:cNvPr id="9" name="Slide Number Placeholder 8">
            <a:extLst>
              <a:ext uri="{FF2B5EF4-FFF2-40B4-BE49-F238E27FC236}">
                <a16:creationId xmlns:a16="http://schemas.microsoft.com/office/drawing/2014/main" id="{3BF77566-3F54-1202-3F89-30528BFA30B1}"/>
              </a:ext>
            </a:extLst>
          </p:cNvPr>
          <p:cNvSpPr>
            <a:spLocks noGrp="1"/>
          </p:cNvSpPr>
          <p:nvPr>
            <p:ph type="sldNum" sz="quarter" idx="12"/>
          </p:nvPr>
        </p:nvSpPr>
        <p:spPr/>
        <p:txBody>
          <a:bodyPr/>
          <a:lstStyle/>
          <a:p>
            <a:fld id="{8051FE7D-4AED-441C-958A-52748DFD726C}" type="slidenum">
              <a:rPr lang="en-US" smtClean="0"/>
              <a:t>26</a:t>
            </a:fld>
            <a:endParaRPr lang="en-US"/>
          </a:p>
        </p:txBody>
      </p:sp>
      <p:sp>
        <p:nvSpPr>
          <p:cNvPr id="3" name="Content Placeholder 2">
            <a:extLst>
              <a:ext uri="{FF2B5EF4-FFF2-40B4-BE49-F238E27FC236}">
                <a16:creationId xmlns:a16="http://schemas.microsoft.com/office/drawing/2014/main" id="{DC19E3FE-EE14-C0C6-5AC8-16D366A6F6B8}"/>
              </a:ext>
            </a:extLst>
          </p:cNvPr>
          <p:cNvSpPr txBox="1">
            <a:spLocks/>
          </p:cNvSpPr>
          <p:nvPr/>
        </p:nvSpPr>
        <p:spPr>
          <a:xfrm>
            <a:off x="846363" y="1423398"/>
            <a:ext cx="10531930" cy="4932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GB" sz="2400" b="1" u="sng" dirty="0">
                <a:latin typeface="Merriweather" panose="00000500000000000000" pitchFamily="2" charset="0"/>
              </a:rPr>
              <a:t>ACCUMULATOR:</a:t>
            </a:r>
          </a:p>
          <a:p>
            <a:pPr lvl="1">
              <a:buFont typeface="Wingdings" panose="05000000000000000000" pitchFamily="2" charset="2"/>
              <a:buChar char="q"/>
            </a:pPr>
            <a:r>
              <a:rPr lang="en-GB" sz="2000" dirty="0">
                <a:latin typeface="Merriweather" panose="00000500000000000000" pitchFamily="2" charset="0"/>
              </a:rPr>
              <a:t>The </a:t>
            </a:r>
            <a:r>
              <a:rPr lang="en-GB" sz="2000" b="1" dirty="0">
                <a:latin typeface="Merriweather" panose="00000500000000000000" pitchFamily="2" charset="0"/>
              </a:rPr>
              <a:t>accumulator</a:t>
            </a:r>
            <a:r>
              <a:rPr lang="en-GB" sz="2000" dirty="0">
                <a:latin typeface="Merriweather" panose="00000500000000000000" pitchFamily="2" charset="0"/>
              </a:rPr>
              <a:t> is an 8-bit register that is a part of arithmetic/logic unit </a:t>
            </a:r>
            <a:r>
              <a:rPr lang="en-GB" sz="2000" b="1" dirty="0">
                <a:latin typeface="Merriweather" panose="00000500000000000000" pitchFamily="2" charset="0"/>
              </a:rPr>
              <a:t>(ALU)</a:t>
            </a:r>
            <a:r>
              <a:rPr lang="en-GB" sz="2000" dirty="0">
                <a:latin typeface="Merriweather" panose="00000500000000000000" pitchFamily="2" charset="0"/>
              </a:rPr>
              <a:t>. </a:t>
            </a:r>
          </a:p>
          <a:p>
            <a:pPr lvl="1">
              <a:buFont typeface="Wingdings" panose="05000000000000000000" pitchFamily="2" charset="2"/>
              <a:buChar char="q"/>
            </a:pPr>
            <a:r>
              <a:rPr lang="en-GB" sz="2000" dirty="0">
                <a:latin typeface="Merriweather" panose="00000500000000000000" pitchFamily="2" charset="0"/>
              </a:rPr>
              <a:t>This register is used to store 8-bit data and to perform arithmetic and logical operations. The result of an operation is stored in the accumulator. </a:t>
            </a:r>
          </a:p>
          <a:p>
            <a:pPr lvl="1">
              <a:buFont typeface="Wingdings" panose="05000000000000000000" pitchFamily="2" charset="2"/>
              <a:buChar char="q"/>
            </a:pPr>
            <a:r>
              <a:rPr lang="en-GB" sz="2000" dirty="0">
                <a:latin typeface="Merriweather" panose="00000500000000000000" pitchFamily="2" charset="0"/>
              </a:rPr>
              <a:t>The accumulator is also identified as register </a:t>
            </a:r>
            <a:r>
              <a:rPr lang="en-GB" sz="2000" b="1" dirty="0">
                <a:latin typeface="Merriweather" panose="00000500000000000000" pitchFamily="2" charset="0"/>
              </a:rPr>
              <a:t>A</a:t>
            </a:r>
            <a:r>
              <a:rPr lang="en-GB" sz="2000" dirty="0">
                <a:latin typeface="Merriweather" panose="00000500000000000000" pitchFamily="2" charset="0"/>
              </a:rPr>
              <a:t>.</a:t>
            </a:r>
            <a:endParaRPr lang="en-GB" dirty="0">
              <a:latin typeface="Merriweather" panose="00000500000000000000" pitchFamily="2" charset="0"/>
            </a:endParaRPr>
          </a:p>
          <a:p>
            <a:pPr marL="457200" indent="-457200">
              <a:buFont typeface="+mj-lt"/>
              <a:buAutoNum type="arabicPeriod" startAt="2"/>
            </a:pPr>
            <a:r>
              <a:rPr lang="en-GB" sz="2400" b="1" u="sng" dirty="0">
                <a:latin typeface="Merriweather" panose="00000500000000000000" pitchFamily="2" charset="0"/>
              </a:rPr>
              <a:t>FLAGS:</a:t>
            </a:r>
          </a:p>
          <a:p>
            <a:pPr lvl="1">
              <a:buFont typeface="Wingdings" panose="05000000000000000000" pitchFamily="2" charset="2"/>
              <a:buChar char="q"/>
            </a:pPr>
            <a:r>
              <a:rPr lang="en-GB" sz="2000" dirty="0">
                <a:latin typeface="Merriweather" panose="00000500000000000000" pitchFamily="2" charset="0"/>
              </a:rPr>
              <a:t>The ALU includes five flip-flops, which are set or reset after an operation according to data conditions of the result in the accumulator and other registers. </a:t>
            </a:r>
          </a:p>
          <a:p>
            <a:pPr lvl="1">
              <a:buFont typeface="Wingdings" panose="05000000000000000000" pitchFamily="2" charset="2"/>
              <a:buChar char="q"/>
            </a:pPr>
            <a:r>
              <a:rPr lang="en-GB" sz="2000" dirty="0">
                <a:latin typeface="Merriweather" panose="00000500000000000000" pitchFamily="2" charset="0"/>
              </a:rPr>
              <a:t>They are called </a:t>
            </a:r>
            <a:r>
              <a:rPr lang="en-GB" sz="2000" b="1" dirty="0">
                <a:latin typeface="Merriweather" panose="00000500000000000000" pitchFamily="2" charset="0"/>
              </a:rPr>
              <a:t>Zero(Z)</a:t>
            </a:r>
            <a:r>
              <a:rPr lang="en-GB" sz="2000" dirty="0">
                <a:latin typeface="Merriweather" panose="00000500000000000000" pitchFamily="2" charset="0"/>
              </a:rPr>
              <a:t>, </a:t>
            </a:r>
            <a:r>
              <a:rPr lang="en-GB" sz="2000" b="1" dirty="0">
                <a:latin typeface="Merriweather" panose="00000500000000000000" pitchFamily="2" charset="0"/>
              </a:rPr>
              <a:t>Carry (CY)</a:t>
            </a:r>
            <a:r>
              <a:rPr lang="en-GB" sz="2000" dirty="0">
                <a:latin typeface="Merriweather" panose="00000500000000000000" pitchFamily="2" charset="0"/>
              </a:rPr>
              <a:t>, </a:t>
            </a:r>
            <a:r>
              <a:rPr lang="en-GB" sz="2000" b="1" dirty="0">
                <a:latin typeface="Merriweather" panose="00000500000000000000" pitchFamily="2" charset="0"/>
              </a:rPr>
              <a:t>Sign (S)</a:t>
            </a:r>
            <a:r>
              <a:rPr lang="en-GB" sz="2000" dirty="0">
                <a:latin typeface="Merriweather" panose="00000500000000000000" pitchFamily="2" charset="0"/>
              </a:rPr>
              <a:t>, </a:t>
            </a:r>
            <a:r>
              <a:rPr lang="en-GB" sz="2000" b="1" dirty="0">
                <a:latin typeface="Merriweather" panose="00000500000000000000" pitchFamily="2" charset="0"/>
              </a:rPr>
              <a:t>Parity (P)</a:t>
            </a:r>
            <a:r>
              <a:rPr lang="en-GB" sz="2000" dirty="0">
                <a:latin typeface="Merriweather" panose="00000500000000000000" pitchFamily="2" charset="0"/>
              </a:rPr>
              <a:t>, and </a:t>
            </a:r>
            <a:r>
              <a:rPr lang="en-GB" sz="2000" b="1" dirty="0">
                <a:latin typeface="Merriweather" panose="00000500000000000000" pitchFamily="2" charset="0"/>
              </a:rPr>
              <a:t>Auxiliary Carry (AC)</a:t>
            </a:r>
            <a:r>
              <a:rPr lang="en-GB" sz="2000" dirty="0">
                <a:latin typeface="Merriweather" panose="00000500000000000000" pitchFamily="2" charset="0"/>
              </a:rPr>
              <a:t> flags; their bit positions in the flag register are shown in the </a:t>
            </a:r>
            <a:r>
              <a:rPr lang="en-GB" sz="2000" b="1" dirty="0">
                <a:latin typeface="Merriweather" panose="00000500000000000000" pitchFamily="2" charset="0"/>
              </a:rPr>
              <a:t>Figure 2.1(c)</a:t>
            </a:r>
            <a:r>
              <a:rPr lang="en-GB" sz="2000" dirty="0">
                <a:latin typeface="Merriweather" panose="00000500000000000000" pitchFamily="2" charset="0"/>
              </a:rPr>
              <a:t>. </a:t>
            </a:r>
          </a:p>
          <a:p>
            <a:pPr lvl="1">
              <a:buFont typeface="Wingdings" panose="05000000000000000000" pitchFamily="2" charset="2"/>
              <a:buChar char="q"/>
            </a:pPr>
            <a:r>
              <a:rPr lang="en-GB" sz="2000" dirty="0">
                <a:latin typeface="Merriweather" panose="00000500000000000000" pitchFamily="2" charset="0"/>
              </a:rPr>
              <a:t>The most commonly used flags are </a:t>
            </a:r>
            <a:r>
              <a:rPr lang="en-GB" sz="2000" b="1" dirty="0">
                <a:latin typeface="Merriweather" panose="00000500000000000000" pitchFamily="2" charset="0"/>
              </a:rPr>
              <a:t>Zero, Carry, </a:t>
            </a:r>
            <a:r>
              <a:rPr lang="en-GB" sz="2000" dirty="0">
                <a:latin typeface="Merriweather" panose="00000500000000000000" pitchFamily="2" charset="0"/>
              </a:rPr>
              <a:t>and</a:t>
            </a:r>
            <a:r>
              <a:rPr lang="en-GB" sz="2000" b="1" dirty="0">
                <a:latin typeface="Merriweather" panose="00000500000000000000" pitchFamily="2" charset="0"/>
              </a:rPr>
              <a:t> Sign</a:t>
            </a:r>
            <a:r>
              <a:rPr lang="en-GB" sz="2000" dirty="0">
                <a:latin typeface="Merriweather" panose="00000500000000000000" pitchFamily="2" charset="0"/>
              </a:rPr>
              <a:t>. </a:t>
            </a:r>
          </a:p>
          <a:p>
            <a:pPr lvl="1">
              <a:buFont typeface="Wingdings" panose="05000000000000000000" pitchFamily="2" charset="2"/>
              <a:buChar char="q"/>
            </a:pPr>
            <a:r>
              <a:rPr lang="en-GB" sz="2000" dirty="0">
                <a:latin typeface="Merriweather" panose="00000500000000000000" pitchFamily="2" charset="0"/>
              </a:rPr>
              <a:t>The </a:t>
            </a:r>
            <a:r>
              <a:rPr lang="en-GB" sz="2000" b="1" dirty="0">
                <a:latin typeface="Merriweather" panose="00000500000000000000" pitchFamily="2" charset="0"/>
              </a:rPr>
              <a:t>µP</a:t>
            </a:r>
            <a:r>
              <a:rPr lang="en-GB" sz="2000" dirty="0">
                <a:latin typeface="Merriweather" panose="00000500000000000000" pitchFamily="2" charset="0"/>
              </a:rPr>
              <a:t> uses these flags to test data conditions.</a:t>
            </a:r>
          </a:p>
          <a:p>
            <a:pPr lvl="1">
              <a:buFont typeface="Wingdings" panose="05000000000000000000" pitchFamily="2" charset="2"/>
              <a:buChar char="q"/>
            </a:pPr>
            <a:endParaRPr lang="en-GB" sz="2000" b="1" u="sng" dirty="0">
              <a:latin typeface="Merriweather" panose="00000500000000000000" pitchFamily="2" charset="0"/>
            </a:endParaRPr>
          </a:p>
        </p:txBody>
      </p:sp>
    </p:spTree>
    <p:extLst>
      <p:ext uri="{BB962C8B-B14F-4D97-AF65-F5344CB8AC3E}">
        <p14:creationId xmlns:p14="http://schemas.microsoft.com/office/powerpoint/2010/main" val="541853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13706" y="136525"/>
            <a:ext cx="10531929" cy="1044575"/>
          </a:xfrm>
        </p:spPr>
        <p:txBody>
          <a:bodyPr>
            <a:normAutofit/>
          </a:bodyPr>
          <a:lstStyle/>
          <a:p>
            <a:r>
              <a:rPr lang="en-US" sz="4000" b="1" dirty="0">
                <a:highlight>
                  <a:srgbClr val="C0C0C0"/>
                </a:highlight>
                <a:latin typeface="Merriweather" panose="00000500000000000000" pitchFamily="2" charset="0"/>
              </a:rPr>
              <a:t>8085 PROGRAMMING MODEL</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6" name="Date Placeholder 5">
            <a:extLst>
              <a:ext uri="{FF2B5EF4-FFF2-40B4-BE49-F238E27FC236}">
                <a16:creationId xmlns:a16="http://schemas.microsoft.com/office/drawing/2014/main" id="{94F96B4D-6D1A-1345-BB16-AD8E42E9917B}"/>
              </a:ext>
            </a:extLst>
          </p:cNvPr>
          <p:cNvSpPr>
            <a:spLocks noGrp="1"/>
          </p:cNvSpPr>
          <p:nvPr>
            <p:ph type="dt" sz="half" idx="10"/>
          </p:nvPr>
        </p:nvSpPr>
        <p:spPr/>
        <p:txBody>
          <a:bodyPr/>
          <a:lstStyle/>
          <a:p>
            <a:fld id="{4C54516E-6E5F-4180-8AD3-891B717A7914}" type="datetime1">
              <a:rPr lang="en-US" smtClean="0"/>
              <a:t>10/2/2023</a:t>
            </a:fld>
            <a:endParaRPr lang="en-US"/>
          </a:p>
        </p:txBody>
      </p:sp>
      <p:sp>
        <p:nvSpPr>
          <p:cNvPr id="9" name="Slide Number Placeholder 8">
            <a:extLst>
              <a:ext uri="{FF2B5EF4-FFF2-40B4-BE49-F238E27FC236}">
                <a16:creationId xmlns:a16="http://schemas.microsoft.com/office/drawing/2014/main" id="{3BF77566-3F54-1202-3F89-30528BFA30B1}"/>
              </a:ext>
            </a:extLst>
          </p:cNvPr>
          <p:cNvSpPr>
            <a:spLocks noGrp="1"/>
          </p:cNvSpPr>
          <p:nvPr>
            <p:ph type="sldNum" sz="quarter" idx="12"/>
          </p:nvPr>
        </p:nvSpPr>
        <p:spPr/>
        <p:txBody>
          <a:bodyPr/>
          <a:lstStyle/>
          <a:p>
            <a:fld id="{8051FE7D-4AED-441C-958A-52748DFD726C}" type="slidenum">
              <a:rPr lang="en-US" smtClean="0"/>
              <a:t>27</a:t>
            </a:fld>
            <a:endParaRPr lang="en-US"/>
          </a:p>
        </p:txBody>
      </p:sp>
      <p:sp>
        <p:nvSpPr>
          <p:cNvPr id="3" name="Content Placeholder 2">
            <a:extLst>
              <a:ext uri="{FF2B5EF4-FFF2-40B4-BE49-F238E27FC236}">
                <a16:creationId xmlns:a16="http://schemas.microsoft.com/office/drawing/2014/main" id="{DC19E3FE-EE14-C0C6-5AC8-16D366A6F6B8}"/>
              </a:ext>
            </a:extLst>
          </p:cNvPr>
          <p:cNvSpPr txBox="1">
            <a:spLocks/>
          </p:cNvSpPr>
          <p:nvPr/>
        </p:nvSpPr>
        <p:spPr>
          <a:xfrm>
            <a:off x="846363" y="1181101"/>
            <a:ext cx="10531930" cy="55403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GB" sz="2400" b="1" u="sng" dirty="0">
                <a:latin typeface="Merriweather" panose="00000500000000000000" pitchFamily="2" charset="0"/>
              </a:rPr>
              <a:t>FLAGS:</a:t>
            </a:r>
          </a:p>
          <a:p>
            <a:pPr lvl="1">
              <a:buFont typeface="Wingdings" panose="05000000000000000000" pitchFamily="2" charset="2"/>
              <a:buChar char="q"/>
            </a:pPr>
            <a:r>
              <a:rPr lang="en-GB" sz="2000" dirty="0">
                <a:latin typeface="Merriweather" panose="00000500000000000000" pitchFamily="2" charset="0"/>
              </a:rPr>
              <a:t>For example, after an </a:t>
            </a:r>
            <a:r>
              <a:rPr lang="en-GB" sz="2000" b="1" dirty="0">
                <a:latin typeface="Merriweather" panose="00000500000000000000" pitchFamily="2" charset="0"/>
              </a:rPr>
              <a:t>addition</a:t>
            </a:r>
            <a:r>
              <a:rPr lang="en-GB" sz="2000" dirty="0">
                <a:latin typeface="Merriweather" panose="00000500000000000000" pitchFamily="2" charset="0"/>
              </a:rPr>
              <a:t> of </a:t>
            </a:r>
            <a:r>
              <a:rPr lang="en-GB" sz="2000" b="1" dirty="0">
                <a:latin typeface="Merriweather" panose="00000500000000000000" pitchFamily="2" charset="0"/>
              </a:rPr>
              <a:t>two numbers</a:t>
            </a:r>
            <a:r>
              <a:rPr lang="en-GB" sz="2000" dirty="0">
                <a:latin typeface="Merriweather" panose="00000500000000000000" pitchFamily="2" charset="0"/>
              </a:rPr>
              <a:t>, </a:t>
            </a:r>
          </a:p>
          <a:p>
            <a:pPr lvl="1">
              <a:buFont typeface="Wingdings" panose="05000000000000000000" pitchFamily="2" charset="2"/>
              <a:buChar char="q"/>
            </a:pPr>
            <a:r>
              <a:rPr lang="en-GB" sz="2000" dirty="0">
                <a:latin typeface="Merriweather" panose="00000500000000000000" pitchFamily="2" charset="0"/>
              </a:rPr>
              <a:t>if the </a:t>
            </a:r>
            <a:r>
              <a:rPr lang="en-GB" sz="2000" b="1" dirty="0">
                <a:latin typeface="Merriweather" panose="00000500000000000000" pitchFamily="2" charset="0"/>
              </a:rPr>
              <a:t>sum</a:t>
            </a:r>
            <a:r>
              <a:rPr lang="en-GB" sz="2000" dirty="0">
                <a:latin typeface="Merriweather" panose="00000500000000000000" pitchFamily="2" charset="0"/>
              </a:rPr>
              <a:t> in the </a:t>
            </a:r>
            <a:r>
              <a:rPr lang="en-GB" sz="2000" b="1" dirty="0">
                <a:latin typeface="Merriweather" panose="00000500000000000000" pitchFamily="2" charset="0"/>
              </a:rPr>
              <a:t>accumulator</a:t>
            </a:r>
            <a:r>
              <a:rPr lang="en-GB" sz="2000" dirty="0">
                <a:latin typeface="Merriweather" panose="00000500000000000000" pitchFamily="2" charset="0"/>
              </a:rPr>
              <a:t> is larger than </a:t>
            </a:r>
            <a:r>
              <a:rPr lang="en-GB" sz="2000" b="1" dirty="0">
                <a:latin typeface="Merriweather" panose="00000500000000000000" pitchFamily="2" charset="0"/>
              </a:rPr>
              <a:t>eight bits</a:t>
            </a:r>
            <a:r>
              <a:rPr lang="en-GB" sz="2000" dirty="0">
                <a:latin typeface="Merriweather" panose="00000500000000000000" pitchFamily="2" charset="0"/>
              </a:rPr>
              <a:t>, the flip-flop uses to indicate a </a:t>
            </a:r>
            <a:r>
              <a:rPr lang="en-GB" sz="2000" b="1" dirty="0">
                <a:latin typeface="Merriweather" panose="00000500000000000000" pitchFamily="2" charset="0"/>
              </a:rPr>
              <a:t>carry</a:t>
            </a:r>
            <a:r>
              <a:rPr lang="en-GB" sz="2000" dirty="0">
                <a:latin typeface="Merriweather" panose="00000500000000000000" pitchFamily="2" charset="0"/>
              </a:rPr>
              <a:t> -- called the </a:t>
            </a:r>
            <a:r>
              <a:rPr lang="en-GB" sz="2000" b="1" dirty="0">
                <a:latin typeface="Merriweather" panose="00000500000000000000" pitchFamily="2" charset="0"/>
              </a:rPr>
              <a:t>Carry flag (CY) </a:t>
            </a:r>
            <a:r>
              <a:rPr lang="en-GB" sz="2000" dirty="0">
                <a:latin typeface="Merriweather" panose="00000500000000000000" pitchFamily="2" charset="0"/>
              </a:rPr>
              <a:t>-- is set to </a:t>
            </a:r>
            <a:r>
              <a:rPr lang="en-GB" sz="2000" b="1" dirty="0">
                <a:latin typeface="Merriweather" panose="00000500000000000000" pitchFamily="2" charset="0"/>
              </a:rPr>
              <a:t>one(High)</a:t>
            </a:r>
            <a:r>
              <a:rPr lang="en-GB" sz="2000" dirty="0">
                <a:latin typeface="Merriweather" panose="00000500000000000000" pitchFamily="2" charset="0"/>
              </a:rPr>
              <a:t>. </a:t>
            </a:r>
          </a:p>
          <a:p>
            <a:pPr lvl="1">
              <a:buFont typeface="Wingdings" panose="05000000000000000000" pitchFamily="2" charset="2"/>
              <a:buChar char="q"/>
            </a:pPr>
            <a:r>
              <a:rPr lang="en-GB" sz="2000" dirty="0">
                <a:latin typeface="Merriweather" panose="00000500000000000000" pitchFamily="2" charset="0"/>
              </a:rPr>
              <a:t>When an arithmetic operation results in </a:t>
            </a:r>
            <a:r>
              <a:rPr lang="en-GB" sz="2000" b="1" dirty="0">
                <a:latin typeface="Merriweather" panose="00000500000000000000" pitchFamily="2" charset="0"/>
              </a:rPr>
              <a:t>zero</a:t>
            </a:r>
            <a:r>
              <a:rPr lang="en-GB" sz="2000" dirty="0">
                <a:latin typeface="Merriweather" panose="00000500000000000000" pitchFamily="2" charset="0"/>
              </a:rPr>
              <a:t>, the flip-flop called the </a:t>
            </a:r>
            <a:r>
              <a:rPr lang="en-GB" sz="2000" b="1" dirty="0">
                <a:latin typeface="Merriweather" panose="00000500000000000000" pitchFamily="2" charset="0"/>
              </a:rPr>
              <a:t>Zero(Z) flag</a:t>
            </a:r>
            <a:r>
              <a:rPr lang="en-GB" sz="2000" dirty="0">
                <a:latin typeface="Merriweather" panose="00000500000000000000" pitchFamily="2" charset="0"/>
              </a:rPr>
              <a:t> is set to </a:t>
            </a:r>
            <a:r>
              <a:rPr lang="en-GB" sz="2000" b="1" dirty="0">
                <a:latin typeface="Merriweather" panose="00000500000000000000" pitchFamily="2" charset="0"/>
              </a:rPr>
              <a:t>one</a:t>
            </a:r>
            <a:r>
              <a:rPr lang="en-GB" sz="2000" dirty="0">
                <a:latin typeface="Merriweather" panose="00000500000000000000" pitchFamily="2" charset="0"/>
              </a:rPr>
              <a:t>. </a:t>
            </a:r>
          </a:p>
          <a:p>
            <a:pPr lvl="1">
              <a:buFont typeface="Wingdings" panose="05000000000000000000" pitchFamily="2" charset="2"/>
              <a:buChar char="q"/>
            </a:pPr>
            <a:r>
              <a:rPr lang="en-GB" sz="2000" dirty="0">
                <a:latin typeface="Merriweather" panose="00000500000000000000" pitchFamily="2" charset="0"/>
              </a:rPr>
              <a:t>The first Figure shows an 8-bit register, called the flag register, adjacent to the accumulator. However, it is not used as a register; five bit positions out of eight are used to store the outputs of the five flip-flops. </a:t>
            </a:r>
          </a:p>
          <a:p>
            <a:pPr lvl="1">
              <a:buFont typeface="Wingdings" panose="05000000000000000000" pitchFamily="2" charset="2"/>
              <a:buChar char="q"/>
            </a:pPr>
            <a:r>
              <a:rPr lang="en-GB" sz="2000" dirty="0">
                <a:latin typeface="Merriweather" panose="00000500000000000000" pitchFamily="2" charset="0"/>
              </a:rPr>
              <a:t>The flags are stored in the 8-bit register so that the programmer can examine these flags (data conditions) by accessing the register through an instruction.</a:t>
            </a:r>
          </a:p>
          <a:p>
            <a:pPr lvl="1">
              <a:buFont typeface="Wingdings" panose="05000000000000000000" pitchFamily="2" charset="2"/>
              <a:buChar char="q"/>
            </a:pPr>
            <a:r>
              <a:rPr lang="en-GB" sz="2000" dirty="0">
                <a:latin typeface="Merriweather" panose="00000500000000000000" pitchFamily="2" charset="0"/>
              </a:rPr>
              <a:t>These flags have critical importance in the decision-making process of the microprocessor. </a:t>
            </a:r>
          </a:p>
          <a:p>
            <a:pPr lvl="1">
              <a:buFont typeface="Wingdings" panose="05000000000000000000" pitchFamily="2" charset="2"/>
              <a:buChar char="q"/>
            </a:pPr>
            <a:r>
              <a:rPr lang="en-GB" sz="2000" dirty="0">
                <a:latin typeface="Merriweather" panose="00000500000000000000" pitchFamily="2" charset="0"/>
              </a:rPr>
              <a:t>The conditions (set or reset) of the flags are tested through the software instructions. </a:t>
            </a:r>
          </a:p>
          <a:p>
            <a:pPr lvl="1">
              <a:buFont typeface="Wingdings" panose="05000000000000000000" pitchFamily="2" charset="2"/>
              <a:buChar char="q"/>
            </a:pPr>
            <a:r>
              <a:rPr lang="en-GB" sz="2000" dirty="0">
                <a:latin typeface="Merriweather" panose="00000500000000000000" pitchFamily="2" charset="0"/>
              </a:rPr>
              <a:t>For example, the instruction </a:t>
            </a:r>
            <a:r>
              <a:rPr lang="en-GB" sz="2000" b="1" dirty="0">
                <a:latin typeface="Merriweather" panose="00000500000000000000" pitchFamily="2" charset="0"/>
              </a:rPr>
              <a:t>JC (Jump on Carry) </a:t>
            </a:r>
            <a:r>
              <a:rPr lang="en-GB" sz="2000" dirty="0">
                <a:latin typeface="Merriweather" panose="00000500000000000000" pitchFamily="2" charset="0"/>
              </a:rPr>
              <a:t>is implemented to change the sequence of a program when </a:t>
            </a:r>
            <a:r>
              <a:rPr lang="en-GB" sz="2000" b="1" dirty="0">
                <a:latin typeface="Merriweather" panose="00000500000000000000" pitchFamily="2" charset="0"/>
              </a:rPr>
              <a:t>CY flag</a:t>
            </a:r>
            <a:r>
              <a:rPr lang="en-GB" sz="2000" dirty="0">
                <a:latin typeface="Merriweather" panose="00000500000000000000" pitchFamily="2" charset="0"/>
              </a:rPr>
              <a:t> is set. </a:t>
            </a:r>
          </a:p>
          <a:p>
            <a:pPr lvl="1">
              <a:buFont typeface="Wingdings" panose="05000000000000000000" pitchFamily="2" charset="2"/>
              <a:buChar char="q"/>
            </a:pPr>
            <a:r>
              <a:rPr lang="en-GB" sz="2000" dirty="0">
                <a:latin typeface="Merriweather" panose="00000500000000000000" pitchFamily="2" charset="0"/>
              </a:rPr>
              <a:t>The thorough understanding of flag is essential in writing assembly language programs.</a:t>
            </a:r>
          </a:p>
        </p:txBody>
      </p:sp>
      <p:sp>
        <p:nvSpPr>
          <p:cNvPr id="4" name="AutoShape 2">
            <a:extLst>
              <a:ext uri="{FF2B5EF4-FFF2-40B4-BE49-F238E27FC236}">
                <a16:creationId xmlns:a16="http://schemas.microsoft.com/office/drawing/2014/main" id="{F70BA4A8-5DA1-7FBC-EE67-97602DDBD5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44676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13706" y="136525"/>
            <a:ext cx="10531929" cy="1044575"/>
          </a:xfrm>
        </p:spPr>
        <p:txBody>
          <a:bodyPr>
            <a:normAutofit/>
          </a:bodyPr>
          <a:lstStyle/>
          <a:p>
            <a:r>
              <a:rPr lang="en-US" sz="4000" b="1" dirty="0">
                <a:highlight>
                  <a:srgbClr val="C0C0C0"/>
                </a:highlight>
                <a:latin typeface="Merriweather" panose="00000500000000000000" pitchFamily="2" charset="0"/>
              </a:rPr>
              <a:t>8085 PROGRAMMING MODEL</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6" name="Date Placeholder 5">
            <a:extLst>
              <a:ext uri="{FF2B5EF4-FFF2-40B4-BE49-F238E27FC236}">
                <a16:creationId xmlns:a16="http://schemas.microsoft.com/office/drawing/2014/main" id="{94F96B4D-6D1A-1345-BB16-AD8E42E9917B}"/>
              </a:ext>
            </a:extLst>
          </p:cNvPr>
          <p:cNvSpPr>
            <a:spLocks noGrp="1"/>
          </p:cNvSpPr>
          <p:nvPr>
            <p:ph type="dt" sz="half" idx="10"/>
          </p:nvPr>
        </p:nvSpPr>
        <p:spPr/>
        <p:txBody>
          <a:bodyPr/>
          <a:lstStyle/>
          <a:p>
            <a:fld id="{4C54516E-6E5F-4180-8AD3-891B717A7914}" type="datetime1">
              <a:rPr lang="en-US" smtClean="0"/>
              <a:t>10/2/2023</a:t>
            </a:fld>
            <a:endParaRPr lang="en-US"/>
          </a:p>
        </p:txBody>
      </p:sp>
      <p:sp>
        <p:nvSpPr>
          <p:cNvPr id="9" name="Slide Number Placeholder 8">
            <a:extLst>
              <a:ext uri="{FF2B5EF4-FFF2-40B4-BE49-F238E27FC236}">
                <a16:creationId xmlns:a16="http://schemas.microsoft.com/office/drawing/2014/main" id="{3BF77566-3F54-1202-3F89-30528BFA30B1}"/>
              </a:ext>
            </a:extLst>
          </p:cNvPr>
          <p:cNvSpPr>
            <a:spLocks noGrp="1"/>
          </p:cNvSpPr>
          <p:nvPr>
            <p:ph type="sldNum" sz="quarter" idx="12"/>
          </p:nvPr>
        </p:nvSpPr>
        <p:spPr/>
        <p:txBody>
          <a:bodyPr/>
          <a:lstStyle/>
          <a:p>
            <a:fld id="{8051FE7D-4AED-441C-958A-52748DFD726C}" type="slidenum">
              <a:rPr lang="en-US" smtClean="0"/>
              <a:t>28</a:t>
            </a:fld>
            <a:endParaRPr lang="en-US"/>
          </a:p>
        </p:txBody>
      </p:sp>
      <p:sp>
        <p:nvSpPr>
          <p:cNvPr id="3" name="Content Placeholder 2">
            <a:extLst>
              <a:ext uri="{FF2B5EF4-FFF2-40B4-BE49-F238E27FC236}">
                <a16:creationId xmlns:a16="http://schemas.microsoft.com/office/drawing/2014/main" id="{DC19E3FE-EE14-C0C6-5AC8-16D366A6F6B8}"/>
              </a:ext>
            </a:extLst>
          </p:cNvPr>
          <p:cNvSpPr txBox="1">
            <a:spLocks/>
          </p:cNvSpPr>
          <p:nvPr/>
        </p:nvSpPr>
        <p:spPr>
          <a:xfrm>
            <a:off x="846363" y="1181101"/>
            <a:ext cx="10531930" cy="567689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startAt="4"/>
            </a:pPr>
            <a:r>
              <a:rPr lang="en-GB" sz="2600" b="1" u="sng" dirty="0">
                <a:latin typeface="Merriweather" panose="00000500000000000000" pitchFamily="2" charset="0"/>
              </a:rPr>
              <a:t>PROGRAM COUNTER (PC):</a:t>
            </a:r>
          </a:p>
          <a:p>
            <a:pPr lvl="1">
              <a:lnSpc>
                <a:spcPct val="100000"/>
              </a:lnSpc>
              <a:buFont typeface="Wingdings" panose="05000000000000000000" pitchFamily="2" charset="2"/>
              <a:buChar char="q"/>
            </a:pPr>
            <a:r>
              <a:rPr lang="en-GB" sz="2200" dirty="0">
                <a:latin typeface="Merriweather" panose="00000500000000000000" pitchFamily="2" charset="0"/>
              </a:rPr>
              <a:t>This is a </a:t>
            </a:r>
            <a:r>
              <a:rPr lang="en-GB" sz="2200" b="1" dirty="0">
                <a:latin typeface="Merriweather" panose="00000500000000000000" pitchFamily="2" charset="0"/>
              </a:rPr>
              <a:t>16-bit register</a:t>
            </a:r>
            <a:r>
              <a:rPr lang="en-GB" sz="2200" dirty="0">
                <a:latin typeface="Merriweather" panose="00000500000000000000" pitchFamily="2" charset="0"/>
              </a:rPr>
              <a:t> used to hold </a:t>
            </a:r>
            <a:r>
              <a:rPr lang="en-GB" sz="2200" b="1" dirty="0">
                <a:latin typeface="Merriweather" panose="00000500000000000000" pitchFamily="2" charset="0"/>
              </a:rPr>
              <a:t>memory address</a:t>
            </a:r>
            <a:r>
              <a:rPr lang="en-GB" sz="2200" dirty="0">
                <a:latin typeface="Merriweather" panose="00000500000000000000" pitchFamily="2" charset="0"/>
              </a:rPr>
              <a:t>. </a:t>
            </a:r>
          </a:p>
          <a:p>
            <a:pPr lvl="1">
              <a:lnSpc>
                <a:spcPct val="100000"/>
              </a:lnSpc>
              <a:buFont typeface="Wingdings" panose="05000000000000000000" pitchFamily="2" charset="2"/>
              <a:buChar char="q"/>
            </a:pPr>
            <a:r>
              <a:rPr lang="en-GB" sz="2200" dirty="0">
                <a:latin typeface="Merriweather" panose="00000500000000000000" pitchFamily="2" charset="0"/>
              </a:rPr>
              <a:t>The size of PC register is 16 bits because the memory address are 16 bits.</a:t>
            </a:r>
          </a:p>
          <a:p>
            <a:pPr lvl="1">
              <a:lnSpc>
                <a:spcPct val="100000"/>
              </a:lnSpc>
              <a:buFont typeface="Wingdings" panose="05000000000000000000" pitchFamily="2" charset="2"/>
              <a:buChar char="q"/>
            </a:pPr>
            <a:r>
              <a:rPr lang="en-GB" sz="2200" dirty="0">
                <a:latin typeface="Merriweather" panose="00000500000000000000" pitchFamily="2" charset="0"/>
              </a:rPr>
              <a:t>The microprocessor uses </a:t>
            </a:r>
            <a:r>
              <a:rPr lang="en-GB" sz="2200" b="1" dirty="0">
                <a:latin typeface="Merriweather" panose="00000500000000000000" pitchFamily="2" charset="0"/>
              </a:rPr>
              <a:t>PC register</a:t>
            </a:r>
            <a:r>
              <a:rPr lang="en-GB" sz="2200" dirty="0">
                <a:latin typeface="Merriweather" panose="00000500000000000000" pitchFamily="2" charset="0"/>
              </a:rPr>
              <a:t> to sequence the execution of the instructions.</a:t>
            </a:r>
          </a:p>
          <a:p>
            <a:pPr lvl="1">
              <a:lnSpc>
                <a:spcPct val="100000"/>
              </a:lnSpc>
              <a:buFont typeface="Wingdings" panose="05000000000000000000" pitchFamily="2" charset="2"/>
              <a:buChar char="q"/>
            </a:pPr>
            <a:r>
              <a:rPr lang="en-GB" sz="2200" dirty="0">
                <a:latin typeface="Merriweather" panose="00000500000000000000" pitchFamily="2" charset="0"/>
              </a:rPr>
              <a:t>The function of the program counter is to point to the memory address from which the next byte is to be fetched. </a:t>
            </a:r>
          </a:p>
          <a:p>
            <a:pPr lvl="1">
              <a:lnSpc>
                <a:spcPct val="100000"/>
              </a:lnSpc>
              <a:buFont typeface="Wingdings" panose="05000000000000000000" pitchFamily="2" charset="2"/>
              <a:buChar char="q"/>
            </a:pPr>
            <a:r>
              <a:rPr lang="en-GB" sz="2200" dirty="0">
                <a:latin typeface="Merriweather" panose="00000500000000000000" pitchFamily="2" charset="0"/>
              </a:rPr>
              <a:t>When a byte (machine code) is being fetched, the program counter is incremented by one to point to the next memory location.</a:t>
            </a:r>
            <a:r>
              <a:rPr lang="en-GB" sz="2200" b="1" u="sng" dirty="0">
                <a:latin typeface="Merriweather" panose="00000500000000000000" pitchFamily="2" charset="0"/>
              </a:rPr>
              <a:t> </a:t>
            </a:r>
          </a:p>
          <a:p>
            <a:pPr marL="457200" indent="-457200">
              <a:lnSpc>
                <a:spcPct val="100000"/>
              </a:lnSpc>
              <a:buFont typeface="+mj-lt"/>
              <a:buAutoNum type="arabicPeriod" startAt="4"/>
            </a:pPr>
            <a:r>
              <a:rPr lang="en-GB" b="1" u="sng" dirty="0">
                <a:latin typeface="Merriweather" panose="00000500000000000000" pitchFamily="2" charset="0"/>
              </a:rPr>
              <a:t>STACK POINTER (SP):</a:t>
            </a:r>
          </a:p>
          <a:p>
            <a:pPr lvl="1">
              <a:lnSpc>
                <a:spcPct val="100000"/>
              </a:lnSpc>
              <a:buFont typeface="Wingdings" panose="05000000000000000000" pitchFamily="2" charset="2"/>
              <a:buChar char="q"/>
            </a:pPr>
            <a:r>
              <a:rPr lang="en-GB" sz="2200" dirty="0">
                <a:latin typeface="Merriweather" panose="00000500000000000000" pitchFamily="2" charset="0"/>
              </a:rPr>
              <a:t>The </a:t>
            </a:r>
            <a:r>
              <a:rPr lang="en-GB" sz="2200" b="1" dirty="0">
                <a:latin typeface="Merriweather" panose="00000500000000000000" pitchFamily="2" charset="0"/>
              </a:rPr>
              <a:t>stack pointer</a:t>
            </a:r>
            <a:r>
              <a:rPr lang="en-GB" sz="2200" dirty="0">
                <a:latin typeface="Merriweather" panose="00000500000000000000" pitchFamily="2" charset="0"/>
              </a:rPr>
              <a:t> is also a 16-bit register used as a memory pointer. </a:t>
            </a:r>
          </a:p>
          <a:p>
            <a:pPr lvl="1">
              <a:lnSpc>
                <a:spcPct val="100000"/>
              </a:lnSpc>
              <a:buFont typeface="Wingdings" panose="05000000000000000000" pitchFamily="2" charset="2"/>
              <a:buChar char="q"/>
            </a:pPr>
            <a:r>
              <a:rPr lang="en-GB" sz="2200" dirty="0">
                <a:latin typeface="Merriweather" panose="00000500000000000000" pitchFamily="2" charset="0"/>
              </a:rPr>
              <a:t>It points to a memory location in R/W memory, called the stack. </a:t>
            </a:r>
          </a:p>
          <a:p>
            <a:pPr lvl="1">
              <a:lnSpc>
                <a:spcPct val="100000"/>
              </a:lnSpc>
              <a:buFont typeface="Wingdings" panose="05000000000000000000" pitchFamily="2" charset="2"/>
              <a:buChar char="q"/>
            </a:pPr>
            <a:r>
              <a:rPr lang="en-GB" sz="2200" dirty="0">
                <a:latin typeface="Merriweather" panose="00000500000000000000" pitchFamily="2" charset="0"/>
              </a:rPr>
              <a:t>The beginning of the stack is defined by loading 16-bit address in the stack pointer. </a:t>
            </a:r>
          </a:p>
          <a:p>
            <a:pPr lvl="1">
              <a:lnSpc>
                <a:spcPct val="100000"/>
              </a:lnSpc>
              <a:buFont typeface="Wingdings" panose="05000000000000000000" pitchFamily="2" charset="2"/>
              <a:buChar char="q"/>
            </a:pPr>
            <a:r>
              <a:rPr lang="en-GB" sz="2200" dirty="0">
                <a:latin typeface="Merriweather" panose="00000500000000000000" pitchFamily="2" charset="0"/>
              </a:rPr>
              <a:t>This </a:t>
            </a:r>
            <a:r>
              <a:rPr lang="en-GB" sz="2200" b="1" dirty="0">
                <a:latin typeface="Merriweather" panose="00000500000000000000" pitchFamily="2" charset="0"/>
              </a:rPr>
              <a:t>programming model</a:t>
            </a:r>
            <a:r>
              <a:rPr lang="en-GB" sz="2200" dirty="0">
                <a:latin typeface="Merriweather" panose="00000500000000000000" pitchFamily="2" charset="0"/>
              </a:rPr>
              <a:t> will be used to examine how these registers are affected after the execution of an instruction.</a:t>
            </a:r>
          </a:p>
        </p:txBody>
      </p:sp>
      <p:sp>
        <p:nvSpPr>
          <p:cNvPr id="4" name="AutoShape 2">
            <a:extLst>
              <a:ext uri="{FF2B5EF4-FFF2-40B4-BE49-F238E27FC236}">
                <a16:creationId xmlns:a16="http://schemas.microsoft.com/office/drawing/2014/main" id="{F70BA4A8-5DA1-7FBC-EE67-97602DDBD5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90171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600891" y="365125"/>
            <a:ext cx="10752910" cy="788579"/>
          </a:xfrm>
        </p:spPr>
        <p:txBody>
          <a:bodyPr>
            <a:normAutofit/>
          </a:bodyPr>
          <a:lstStyle/>
          <a:p>
            <a:r>
              <a:rPr lang="en-US" sz="4000" b="1" dirty="0">
                <a:latin typeface="Merriweather" panose="00000500000000000000" pitchFamily="2" charset="0"/>
              </a:rPr>
              <a:t>Pin Diagram (Pin Configuration) of 8085</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409700"/>
            <a:ext cx="10531930" cy="4690654"/>
          </a:xfrm>
        </p:spPr>
        <p:txBody>
          <a:bodyPr>
            <a:normAutofit/>
          </a:bodyPr>
          <a:lstStyle/>
          <a:p>
            <a:pPr>
              <a:buFont typeface="Wingdings" panose="05000000000000000000" pitchFamily="2" charset="2"/>
              <a:buChar char="v"/>
            </a:pPr>
            <a:r>
              <a:rPr lang="en-GB" dirty="0">
                <a:latin typeface="Merriweather" panose="00000500000000000000" pitchFamily="2" charset="0"/>
              </a:rPr>
              <a:t>The </a:t>
            </a:r>
            <a:r>
              <a:rPr lang="en-GB" b="1" dirty="0">
                <a:latin typeface="Merriweather" panose="00000500000000000000" pitchFamily="2" charset="0"/>
              </a:rPr>
              <a:t>8085 pin diagram </a:t>
            </a:r>
            <a:r>
              <a:rPr lang="en-GB" dirty="0">
                <a:latin typeface="Merriweather" panose="00000500000000000000" pitchFamily="2" charset="0"/>
              </a:rPr>
              <a:t>consists of </a:t>
            </a:r>
            <a:r>
              <a:rPr lang="en-GB" b="1" dirty="0">
                <a:latin typeface="Merriweather" panose="00000500000000000000" pitchFamily="2" charset="0"/>
              </a:rPr>
              <a:t>40 pins </a:t>
            </a:r>
            <a:r>
              <a:rPr lang="en-GB" dirty="0">
                <a:latin typeface="Merriweather" panose="00000500000000000000" pitchFamily="2" charset="0"/>
              </a:rPr>
              <a:t>of the microprocessor. </a:t>
            </a:r>
          </a:p>
          <a:p>
            <a:pPr>
              <a:buFont typeface="Wingdings" panose="05000000000000000000" pitchFamily="2" charset="2"/>
              <a:buChar char="v"/>
            </a:pPr>
            <a:r>
              <a:rPr lang="en-GB" dirty="0">
                <a:latin typeface="Merriweather" panose="00000500000000000000" pitchFamily="2" charset="0"/>
              </a:rPr>
              <a:t>The all of the signals associated with 8085 can be classified into </a:t>
            </a:r>
            <a:r>
              <a:rPr lang="en-GB" b="1" dirty="0">
                <a:latin typeface="Merriweather" panose="00000500000000000000" pitchFamily="2" charset="0"/>
              </a:rPr>
              <a:t>6 groups</a:t>
            </a:r>
            <a:r>
              <a:rPr lang="en-GB" dirty="0">
                <a:latin typeface="Merriweather" panose="00000500000000000000" pitchFamily="2" charset="0"/>
              </a:rPr>
              <a:t>:</a:t>
            </a:r>
          </a:p>
          <a:p>
            <a:pPr marL="914400" lvl="1" indent="-457200">
              <a:buFont typeface="+mj-lt"/>
              <a:buAutoNum type="arabicPeriod"/>
            </a:pPr>
            <a:r>
              <a:rPr lang="en-GB" dirty="0">
                <a:latin typeface="Merriweather" panose="00000500000000000000" pitchFamily="2" charset="0"/>
              </a:rPr>
              <a:t>Address Bus</a:t>
            </a:r>
          </a:p>
          <a:p>
            <a:pPr marL="914400" lvl="1" indent="-457200">
              <a:buFont typeface="+mj-lt"/>
              <a:buAutoNum type="arabicPeriod"/>
            </a:pPr>
            <a:r>
              <a:rPr lang="en-GB" dirty="0">
                <a:latin typeface="Merriweather" panose="00000500000000000000" pitchFamily="2" charset="0"/>
              </a:rPr>
              <a:t>Data Bus</a:t>
            </a:r>
          </a:p>
          <a:p>
            <a:pPr marL="914400" lvl="1" indent="-457200">
              <a:buFont typeface="+mj-lt"/>
              <a:buAutoNum type="arabicPeriod"/>
            </a:pPr>
            <a:r>
              <a:rPr lang="en-GB" dirty="0">
                <a:latin typeface="Merriweather" panose="00000500000000000000" pitchFamily="2" charset="0"/>
              </a:rPr>
              <a:t>Control and Status Signals</a:t>
            </a:r>
          </a:p>
          <a:p>
            <a:pPr marL="914400" lvl="1" indent="-457200">
              <a:buFont typeface="+mj-lt"/>
              <a:buAutoNum type="arabicPeriod"/>
            </a:pPr>
            <a:r>
              <a:rPr lang="en-GB" dirty="0">
                <a:latin typeface="Merriweather" panose="00000500000000000000" pitchFamily="2" charset="0"/>
              </a:rPr>
              <a:t>Power Supply and Frequency Signals</a:t>
            </a:r>
          </a:p>
          <a:p>
            <a:pPr marL="914400" lvl="1" indent="-457200">
              <a:buFont typeface="+mj-lt"/>
              <a:buAutoNum type="arabicPeriod"/>
            </a:pPr>
            <a:r>
              <a:rPr lang="en-GB" dirty="0">
                <a:latin typeface="Merriweather" panose="00000500000000000000" pitchFamily="2" charset="0"/>
              </a:rPr>
              <a:t>Externally Initiated Signals</a:t>
            </a:r>
          </a:p>
          <a:p>
            <a:pPr marL="914400" lvl="1" indent="-457200">
              <a:buFont typeface="+mj-lt"/>
              <a:buAutoNum type="arabicPeriod"/>
            </a:pPr>
            <a:r>
              <a:rPr lang="en-GB" dirty="0">
                <a:latin typeface="Merriweather" panose="00000500000000000000" pitchFamily="2" charset="0"/>
              </a:rPr>
              <a:t>Serial I/O Ports</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3"/>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3"/>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D87F32B-076B-1BEA-2348-BE6CB03F41FE}"/>
              </a:ext>
            </a:extLst>
          </p:cNvPr>
          <p:cNvSpPr>
            <a:spLocks noGrp="1"/>
          </p:cNvSpPr>
          <p:nvPr>
            <p:ph type="dt" sz="half" idx="10"/>
          </p:nvPr>
        </p:nvSpPr>
        <p:spPr/>
        <p:txBody>
          <a:bodyPr/>
          <a:lstStyle/>
          <a:p>
            <a:fld id="{C9FF400A-829C-461A-B8DD-6ADBCCBF3C92}" type="datetime1">
              <a:rPr lang="en-US" smtClean="0"/>
              <a:t>10/2/2023</a:t>
            </a:fld>
            <a:endParaRPr lang="en-US"/>
          </a:p>
        </p:txBody>
      </p:sp>
      <p:sp>
        <p:nvSpPr>
          <p:cNvPr id="6" name="Slide Number Placeholder 5">
            <a:extLst>
              <a:ext uri="{FF2B5EF4-FFF2-40B4-BE49-F238E27FC236}">
                <a16:creationId xmlns:a16="http://schemas.microsoft.com/office/drawing/2014/main" id="{386277A6-E3F3-0CAB-851E-0C10114AF240}"/>
              </a:ext>
            </a:extLst>
          </p:cNvPr>
          <p:cNvSpPr>
            <a:spLocks noGrp="1"/>
          </p:cNvSpPr>
          <p:nvPr>
            <p:ph type="sldNum" sz="quarter" idx="12"/>
          </p:nvPr>
        </p:nvSpPr>
        <p:spPr/>
        <p:txBody>
          <a:bodyPr/>
          <a:lstStyle/>
          <a:p>
            <a:fld id="{8051FE7D-4AED-441C-958A-52748DFD726C}" type="slidenum">
              <a:rPr lang="en-US" smtClean="0"/>
              <a:t>29</a:t>
            </a:fld>
            <a:endParaRPr lang="en-US"/>
          </a:p>
        </p:txBody>
      </p:sp>
    </p:spTree>
    <p:extLst>
      <p:ext uri="{BB962C8B-B14F-4D97-AF65-F5344CB8AC3E}">
        <p14:creationId xmlns:p14="http://schemas.microsoft.com/office/powerpoint/2010/main" val="1965960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200" y="365125"/>
            <a:ext cx="10787743" cy="1325563"/>
          </a:xfrm>
        </p:spPr>
        <p:txBody>
          <a:bodyPr/>
          <a:lstStyle/>
          <a:p>
            <a:r>
              <a:rPr lang="en-US" b="1" dirty="0">
                <a:latin typeface="Merriweather" panose="00000500000000000000" pitchFamily="2" charset="0"/>
              </a:rPr>
              <a:t>Introduction to 8085 Microprocessor</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38200" y="1825625"/>
            <a:ext cx="10515600" cy="4460876"/>
          </a:xfrm>
        </p:spPr>
        <p:txBody>
          <a:bodyPr>
            <a:normAutofit/>
          </a:bodyPr>
          <a:lstStyle/>
          <a:p>
            <a:pPr>
              <a:buFont typeface="Wingdings" panose="05000000000000000000" pitchFamily="2" charset="2"/>
              <a:buChar char="v"/>
            </a:pPr>
            <a:r>
              <a:rPr lang="en-GB" sz="1800" b="1" dirty="0">
                <a:latin typeface="Merriweather" panose="00000500000000000000" pitchFamily="2" charset="0"/>
              </a:rPr>
              <a:t>Intel 8085A</a:t>
            </a:r>
            <a:r>
              <a:rPr lang="en-GB" sz="1800" dirty="0">
                <a:latin typeface="Merriweather" panose="00000500000000000000" pitchFamily="2" charset="0"/>
              </a:rPr>
              <a:t> (simply </a:t>
            </a:r>
            <a:r>
              <a:rPr lang="en-GB" sz="1800" b="1" dirty="0">
                <a:latin typeface="Merriweather" panose="00000500000000000000" pitchFamily="2" charset="0"/>
              </a:rPr>
              <a:t>8085</a:t>
            </a:r>
            <a:r>
              <a:rPr lang="en-GB" sz="1800" dirty="0">
                <a:latin typeface="Merriweather" panose="00000500000000000000" pitchFamily="2" charset="0"/>
              </a:rPr>
              <a:t>) is an 8-bit general-purpose microprocessor introduced by intel in 1977. </a:t>
            </a:r>
          </a:p>
          <a:p>
            <a:pPr>
              <a:buFont typeface="Wingdings" panose="05000000000000000000" pitchFamily="2" charset="2"/>
              <a:buChar char="v"/>
            </a:pPr>
            <a:r>
              <a:rPr lang="en-GB" sz="1800" dirty="0">
                <a:latin typeface="Merriweather" panose="00000500000000000000" pitchFamily="2" charset="0"/>
              </a:rPr>
              <a:t>It can address 64K Byte of memory. </a:t>
            </a:r>
          </a:p>
          <a:p>
            <a:pPr>
              <a:buFont typeface="Wingdings" panose="05000000000000000000" pitchFamily="2" charset="2"/>
              <a:buChar char="v"/>
            </a:pPr>
            <a:r>
              <a:rPr lang="en-GB" sz="1800" dirty="0">
                <a:latin typeface="Merriweather" panose="00000500000000000000" pitchFamily="2" charset="0"/>
              </a:rPr>
              <a:t>It has </a:t>
            </a:r>
            <a:r>
              <a:rPr lang="en-GB" sz="1800" b="1" dirty="0">
                <a:latin typeface="Merriweather" panose="00000500000000000000" pitchFamily="2" charset="0"/>
              </a:rPr>
              <a:t>40 pins</a:t>
            </a:r>
            <a:r>
              <a:rPr lang="en-GB" sz="1800" dirty="0">
                <a:latin typeface="Merriweather" panose="00000500000000000000" pitchFamily="2" charset="0"/>
              </a:rPr>
              <a:t>. </a:t>
            </a:r>
          </a:p>
          <a:p>
            <a:pPr>
              <a:buFont typeface="Wingdings" panose="05000000000000000000" pitchFamily="2" charset="2"/>
              <a:buChar char="v"/>
            </a:pPr>
            <a:r>
              <a:rPr lang="en-GB" sz="1800" dirty="0">
                <a:latin typeface="Merriweather" panose="00000500000000000000" pitchFamily="2" charset="0"/>
              </a:rPr>
              <a:t>An 8085 Microprocessor requires a +5V power supply to operate. </a:t>
            </a:r>
          </a:p>
          <a:p>
            <a:pPr>
              <a:buFont typeface="Wingdings" panose="05000000000000000000" pitchFamily="2" charset="2"/>
              <a:buChar char="v"/>
            </a:pPr>
            <a:r>
              <a:rPr lang="en-GB" sz="1800" dirty="0">
                <a:latin typeface="Merriweather" panose="00000500000000000000" pitchFamily="2" charset="0"/>
              </a:rPr>
              <a:t>Its clock speed is about 3 </a:t>
            </a:r>
            <a:r>
              <a:rPr lang="en-GB" sz="1800" dirty="0" err="1">
                <a:latin typeface="Merriweather" panose="00000500000000000000" pitchFamily="2" charset="0"/>
              </a:rPr>
              <a:t>MHz.</a:t>
            </a:r>
            <a:r>
              <a:rPr lang="en-GB" sz="1800" dirty="0">
                <a:latin typeface="Merriweather" panose="00000500000000000000" pitchFamily="2" charset="0"/>
              </a:rPr>
              <a:t> </a:t>
            </a:r>
          </a:p>
          <a:p>
            <a:pPr>
              <a:buFont typeface="Wingdings" panose="05000000000000000000" pitchFamily="2" charset="2"/>
              <a:buChar char="v"/>
            </a:pPr>
            <a:r>
              <a:rPr lang="en-GB" sz="1800" dirty="0">
                <a:latin typeface="Merriweather" panose="00000500000000000000" pitchFamily="2" charset="0"/>
              </a:rPr>
              <a:t>Intel 8085 is an enhanced version of Intel 8080.</a:t>
            </a:r>
            <a:endParaRPr lang="en-US" sz="1800" dirty="0">
              <a:latin typeface="Merriweather" panose="00000500000000000000" pitchFamily="2" charset="0"/>
            </a:endParaRP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B831B8A-8D15-99AF-3F32-93E24129EEA4}"/>
              </a:ext>
            </a:extLst>
          </p:cNvPr>
          <p:cNvSpPr>
            <a:spLocks noGrp="1"/>
          </p:cNvSpPr>
          <p:nvPr>
            <p:ph type="dt" sz="half" idx="10"/>
          </p:nvPr>
        </p:nvSpPr>
        <p:spPr/>
        <p:txBody>
          <a:bodyPr/>
          <a:lstStyle/>
          <a:p>
            <a:fld id="{8354774D-4B6B-4452-B521-CBE98CA0A94F}" type="datetime1">
              <a:rPr lang="en-US" smtClean="0"/>
              <a:t>10/2/2023</a:t>
            </a:fld>
            <a:endParaRPr lang="en-US"/>
          </a:p>
        </p:txBody>
      </p:sp>
      <p:sp>
        <p:nvSpPr>
          <p:cNvPr id="6" name="Slide Number Placeholder 5">
            <a:extLst>
              <a:ext uri="{FF2B5EF4-FFF2-40B4-BE49-F238E27FC236}">
                <a16:creationId xmlns:a16="http://schemas.microsoft.com/office/drawing/2014/main" id="{622F3FE6-0A1A-1B05-4684-7DA1BC439B7E}"/>
              </a:ext>
            </a:extLst>
          </p:cNvPr>
          <p:cNvSpPr>
            <a:spLocks noGrp="1"/>
          </p:cNvSpPr>
          <p:nvPr>
            <p:ph type="sldNum" sz="quarter" idx="12"/>
          </p:nvPr>
        </p:nvSpPr>
        <p:spPr/>
        <p:txBody>
          <a:bodyPr/>
          <a:lstStyle/>
          <a:p>
            <a:fld id="{8051FE7D-4AED-441C-958A-52748DFD726C}" type="slidenum">
              <a:rPr lang="en-US" smtClean="0"/>
              <a:t>3</a:t>
            </a:fld>
            <a:endParaRPr lang="en-US"/>
          </a:p>
        </p:txBody>
      </p:sp>
    </p:spTree>
    <p:extLst>
      <p:ext uri="{BB962C8B-B14F-4D97-AF65-F5344CB8AC3E}">
        <p14:creationId xmlns:p14="http://schemas.microsoft.com/office/powerpoint/2010/main" val="4260311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69507C-9818-7F94-8043-332107CFA87E}"/>
              </a:ext>
            </a:extLst>
          </p:cNvPr>
          <p:cNvSpPr>
            <a:spLocks noGrp="1"/>
          </p:cNvSpPr>
          <p:nvPr>
            <p:ph type="title"/>
          </p:nvPr>
        </p:nvSpPr>
        <p:spPr>
          <a:xfrm rot="16200000">
            <a:off x="-3009899" y="3009896"/>
            <a:ext cx="6858001" cy="838201"/>
          </a:xfrm>
        </p:spPr>
        <p:txBody>
          <a:bodyPr>
            <a:normAutofit/>
          </a:bodyPr>
          <a:lstStyle/>
          <a:p>
            <a:r>
              <a:rPr lang="en-US" sz="4000" b="1" dirty="0">
                <a:latin typeface="Merriweather" panose="00000500000000000000" pitchFamily="2" charset="0"/>
              </a:rPr>
              <a:t>Pin Configuration of 8085</a:t>
            </a:r>
          </a:p>
        </p:txBody>
      </p:sp>
      <p:pic>
        <p:nvPicPr>
          <p:cNvPr id="8" name="Picture 7">
            <a:extLst>
              <a:ext uri="{FF2B5EF4-FFF2-40B4-BE49-F238E27FC236}">
                <a16:creationId xmlns:a16="http://schemas.microsoft.com/office/drawing/2014/main" id="{8516274F-0A9A-6411-B67D-ADAA4159C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32" y="2"/>
            <a:ext cx="9551762" cy="6857998"/>
          </a:xfrm>
          <a:prstGeom prst="rect">
            <a:avLst/>
          </a:prstGeom>
        </p:spPr>
      </p:pic>
      <p:sp>
        <p:nvSpPr>
          <p:cNvPr id="9" name="Date Placeholder 8">
            <a:extLst>
              <a:ext uri="{FF2B5EF4-FFF2-40B4-BE49-F238E27FC236}">
                <a16:creationId xmlns:a16="http://schemas.microsoft.com/office/drawing/2014/main" id="{88B3A118-ADE9-B5D5-43C8-85D7190256ED}"/>
              </a:ext>
            </a:extLst>
          </p:cNvPr>
          <p:cNvSpPr>
            <a:spLocks noGrp="1"/>
          </p:cNvSpPr>
          <p:nvPr>
            <p:ph type="dt" sz="half" idx="10"/>
          </p:nvPr>
        </p:nvSpPr>
        <p:spPr/>
        <p:txBody>
          <a:bodyPr/>
          <a:lstStyle/>
          <a:p>
            <a:fld id="{B5B2FEFA-E052-45CE-B25D-3839F6820402}" type="datetime1">
              <a:rPr lang="en-US" smtClean="0"/>
              <a:t>10/2/2023</a:t>
            </a:fld>
            <a:endParaRPr lang="en-US"/>
          </a:p>
        </p:txBody>
      </p:sp>
      <p:sp>
        <p:nvSpPr>
          <p:cNvPr id="10" name="Slide Number Placeholder 9">
            <a:extLst>
              <a:ext uri="{FF2B5EF4-FFF2-40B4-BE49-F238E27FC236}">
                <a16:creationId xmlns:a16="http://schemas.microsoft.com/office/drawing/2014/main" id="{23738ECB-F852-3D9B-E2D9-1E53D30EE622}"/>
              </a:ext>
            </a:extLst>
          </p:cNvPr>
          <p:cNvSpPr>
            <a:spLocks noGrp="1"/>
          </p:cNvSpPr>
          <p:nvPr>
            <p:ph type="sldNum" sz="quarter" idx="12"/>
          </p:nvPr>
        </p:nvSpPr>
        <p:spPr/>
        <p:txBody>
          <a:bodyPr/>
          <a:lstStyle/>
          <a:p>
            <a:fld id="{8051FE7D-4AED-441C-958A-52748DFD726C}" type="slidenum">
              <a:rPr lang="en-US" smtClean="0"/>
              <a:t>30</a:t>
            </a:fld>
            <a:endParaRPr lang="en-US"/>
          </a:p>
        </p:txBody>
      </p:sp>
    </p:spTree>
    <p:extLst>
      <p:ext uri="{BB962C8B-B14F-4D97-AF65-F5344CB8AC3E}">
        <p14:creationId xmlns:p14="http://schemas.microsoft.com/office/powerpoint/2010/main" val="3997754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8" y="365125"/>
            <a:ext cx="10531929" cy="1044575"/>
          </a:xfrm>
        </p:spPr>
        <p:txBody>
          <a:bodyPr>
            <a:normAutofit fontScale="90000"/>
          </a:bodyPr>
          <a:lstStyle/>
          <a:p>
            <a:r>
              <a:rPr lang="en-US" sz="4000" b="1" dirty="0">
                <a:latin typeface="Merriweather" panose="00000500000000000000" pitchFamily="2" charset="0"/>
              </a:rPr>
              <a:t>Pin Diagram (Pin Configuration) of 8085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13706" y="1252946"/>
                <a:ext cx="10531930" cy="5605054"/>
              </a:xfrm>
            </p:spPr>
            <p:txBody>
              <a:bodyPr>
                <a:normAutofit/>
              </a:bodyPr>
              <a:lstStyle/>
              <a:p>
                <a:pPr marL="342900" indent="-342900">
                  <a:buFont typeface="+mj-lt"/>
                  <a:buAutoNum type="arabicPeriod"/>
                </a:pPr>
                <a:r>
                  <a:rPr lang="en-GB" sz="2400" b="1" dirty="0">
                    <a:latin typeface="Merriweather" panose="00000500000000000000" pitchFamily="2" charset="0"/>
                  </a:rPr>
                  <a:t>Address bus:</a:t>
                </a:r>
              </a:p>
              <a:p>
                <a:pPr lvl="1">
                  <a:buFont typeface="Wingdings" panose="05000000000000000000" pitchFamily="2" charset="2"/>
                  <a:buChar char="v"/>
                </a:pPr>
                <a:r>
                  <a:rPr lang="en-GB" sz="1800" dirty="0">
                    <a:latin typeface="Merriweather" panose="00000500000000000000" pitchFamily="2" charset="0"/>
                  </a:rPr>
                  <a:t>The 8085 has 16 signal lines that are used as the address bus; however, these lines are split into two segments A</a:t>
                </a:r>
                <a:r>
                  <a:rPr lang="en-GB" sz="1800" baseline="-25000" dirty="0">
                    <a:latin typeface="Merriweather" panose="00000500000000000000" pitchFamily="2" charset="0"/>
                  </a:rPr>
                  <a:t>15</a:t>
                </a:r>
                <a:r>
                  <a:rPr lang="en-GB" sz="1800" dirty="0">
                    <a:latin typeface="Merriweather" panose="00000500000000000000" pitchFamily="2" charset="0"/>
                  </a:rPr>
                  <a:t>-A</a:t>
                </a:r>
                <a:r>
                  <a:rPr lang="en-GB" sz="1800" baseline="-25000" dirty="0">
                    <a:latin typeface="Merriweather" panose="00000500000000000000" pitchFamily="2" charset="0"/>
                  </a:rPr>
                  <a:t>8</a:t>
                </a:r>
                <a:r>
                  <a:rPr lang="en-GB" sz="1800" dirty="0">
                    <a:latin typeface="Merriweather" panose="00000500000000000000" pitchFamily="2" charset="0"/>
                  </a:rPr>
                  <a:t> and AD</a:t>
                </a:r>
                <a:r>
                  <a:rPr lang="en-GB" sz="1800" baseline="-25000" dirty="0">
                    <a:latin typeface="Merriweather" panose="00000500000000000000" pitchFamily="2" charset="0"/>
                  </a:rPr>
                  <a:t>7</a:t>
                </a:r>
                <a:r>
                  <a:rPr lang="en-GB" sz="1800" dirty="0">
                    <a:latin typeface="Merriweather" panose="00000500000000000000" pitchFamily="2" charset="0"/>
                  </a:rPr>
                  <a:t>- AD</a:t>
                </a:r>
                <a:r>
                  <a:rPr lang="en-GB" sz="1800" baseline="-25000" dirty="0">
                    <a:latin typeface="Merriweather" panose="00000500000000000000" pitchFamily="2" charset="0"/>
                  </a:rPr>
                  <a:t>0</a:t>
                </a:r>
                <a:r>
                  <a:rPr lang="en-GB" sz="1800" dirty="0">
                    <a:latin typeface="Merriweather" panose="00000500000000000000" pitchFamily="2" charset="0"/>
                  </a:rPr>
                  <a:t>.</a:t>
                </a:r>
              </a:p>
              <a:p>
                <a:pPr lvl="1">
                  <a:buFont typeface="Wingdings" panose="05000000000000000000" pitchFamily="2" charset="2"/>
                  <a:buChar char="v"/>
                </a:pPr>
                <a:r>
                  <a:rPr lang="en-GB" sz="1800" dirty="0">
                    <a:latin typeface="Merriweather" panose="00000500000000000000" pitchFamily="2" charset="0"/>
                  </a:rPr>
                  <a:t>The eight signals A</a:t>
                </a:r>
                <a:r>
                  <a:rPr lang="en-GB" sz="1800" baseline="-25000" dirty="0">
                    <a:latin typeface="Merriweather" panose="00000500000000000000" pitchFamily="2" charset="0"/>
                  </a:rPr>
                  <a:t>15</a:t>
                </a:r>
                <a:r>
                  <a:rPr lang="en-GB" sz="1800" dirty="0">
                    <a:latin typeface="Merriweather" panose="00000500000000000000" pitchFamily="2" charset="0"/>
                  </a:rPr>
                  <a:t>-A</a:t>
                </a:r>
                <a:r>
                  <a:rPr lang="en-GB" sz="1800" baseline="-25000" dirty="0">
                    <a:latin typeface="Merriweather" panose="00000500000000000000" pitchFamily="2" charset="0"/>
                  </a:rPr>
                  <a:t>8</a:t>
                </a:r>
                <a:r>
                  <a:rPr lang="en-GB" sz="1800" dirty="0">
                    <a:latin typeface="Merriweather" panose="00000500000000000000" pitchFamily="2" charset="0"/>
                  </a:rPr>
                  <a:t> are unidirectional and used as high order bus.</a:t>
                </a:r>
              </a:p>
              <a:p>
                <a:pPr marL="342900" indent="-342900">
                  <a:buFont typeface="+mj-lt"/>
                  <a:buAutoNum type="arabicPeriod"/>
                </a:pPr>
                <a:r>
                  <a:rPr lang="en-GB" sz="2400" b="1" dirty="0">
                    <a:latin typeface="Merriweather" panose="00000500000000000000" pitchFamily="2" charset="0"/>
                  </a:rPr>
                  <a:t>Data bus:</a:t>
                </a:r>
              </a:p>
              <a:p>
                <a:pPr lvl="1">
                  <a:buFont typeface="Wingdings" panose="05000000000000000000" pitchFamily="2" charset="2"/>
                  <a:buChar char="v"/>
                </a:pPr>
                <a:r>
                  <a:rPr lang="en-GB" sz="1800" dirty="0">
                    <a:latin typeface="Merriweather" panose="00000500000000000000" pitchFamily="2" charset="0"/>
                  </a:rPr>
                  <a:t>The signal lines AD</a:t>
                </a:r>
                <a:r>
                  <a:rPr lang="en-GB" sz="1800" baseline="-25000" dirty="0">
                    <a:latin typeface="Merriweather" panose="00000500000000000000" pitchFamily="2" charset="0"/>
                  </a:rPr>
                  <a:t>7</a:t>
                </a:r>
                <a:r>
                  <a:rPr lang="en-GB" sz="1800" dirty="0">
                    <a:latin typeface="Merriweather" panose="00000500000000000000" pitchFamily="2" charset="0"/>
                  </a:rPr>
                  <a:t>- AD</a:t>
                </a:r>
                <a:r>
                  <a:rPr lang="en-GB" sz="1800" baseline="-25000" dirty="0">
                    <a:latin typeface="Merriweather" panose="00000500000000000000" pitchFamily="2" charset="0"/>
                  </a:rPr>
                  <a:t>0</a:t>
                </a:r>
                <a:r>
                  <a:rPr lang="en-GB" sz="1800" dirty="0">
                    <a:latin typeface="Merriweather" panose="00000500000000000000" pitchFamily="2" charset="0"/>
                  </a:rPr>
                  <a:t> are bidirectional, they serve a dual purpose.</a:t>
                </a:r>
              </a:p>
              <a:p>
                <a:pPr lvl="1">
                  <a:buFont typeface="Wingdings" panose="05000000000000000000" pitchFamily="2" charset="2"/>
                  <a:buChar char="v"/>
                </a:pPr>
                <a:r>
                  <a:rPr lang="en-GB" sz="1800" dirty="0">
                    <a:latin typeface="Merriweather" panose="00000500000000000000" pitchFamily="2" charset="0"/>
                  </a:rPr>
                  <a:t>They are used the low order address bus as well as data bus.</a:t>
                </a:r>
              </a:p>
              <a:p>
                <a:pPr marL="342900" indent="-342900">
                  <a:buFont typeface="+mj-lt"/>
                  <a:buAutoNum type="arabicPeriod"/>
                </a:pPr>
                <a:r>
                  <a:rPr lang="en-GB" sz="2400" b="1" dirty="0">
                    <a:latin typeface="Merriweather" panose="00000500000000000000" pitchFamily="2" charset="0"/>
                  </a:rPr>
                  <a:t>Control and status signals:</a:t>
                </a:r>
              </a:p>
              <a:p>
                <a:pPr lvl="1">
                  <a:buFont typeface="Wingdings" panose="05000000000000000000" pitchFamily="2" charset="2"/>
                  <a:buChar char="v"/>
                </a:pPr>
                <a:r>
                  <a:rPr lang="en-GB" sz="1800" dirty="0">
                    <a:latin typeface="Merriweather" panose="00000500000000000000" pitchFamily="2" charset="0"/>
                  </a:rPr>
                  <a:t>This group of signals includes two </a:t>
                </a:r>
                <a:r>
                  <a:rPr lang="en-GB" sz="1800" b="1" dirty="0">
                    <a:latin typeface="Merriweather" panose="00000500000000000000" pitchFamily="2" charset="0"/>
                  </a:rPr>
                  <a:t>control signals </a:t>
                </a:r>
                <a:r>
                  <a:rPr lang="en-GB" sz="1800" dirty="0">
                    <a:latin typeface="Merriweather" panose="00000500000000000000" pitchFamily="2" charset="0"/>
                  </a:rPr>
                  <a:t>(</a:t>
                </a:r>
                <a14:m>
                  <m:oMath xmlns:m="http://schemas.openxmlformats.org/officeDocument/2006/math">
                    <m:acc>
                      <m:accPr>
                        <m:chr m:val="̅"/>
                        <m:ctrlPr>
                          <a:rPr lang="en-GB" sz="1800" b="1" i="1">
                            <a:latin typeface="Cambria Math" panose="02040503050406030204" pitchFamily="18" charset="0"/>
                          </a:rPr>
                        </m:ctrlPr>
                      </m:accPr>
                      <m:e>
                        <m:r>
                          <a:rPr lang="en-US" sz="1800" b="1">
                            <a:latin typeface="Cambria Math" panose="02040503050406030204" pitchFamily="18" charset="0"/>
                          </a:rPr>
                          <m:t>𝐑𝐃</m:t>
                        </m:r>
                      </m:e>
                    </m:acc>
                  </m:oMath>
                </a14:m>
                <a:r>
                  <a:rPr lang="en-GB" sz="1800" dirty="0">
                    <a:latin typeface="Merriweather" panose="00000500000000000000" pitchFamily="2" charset="0"/>
                  </a:rPr>
                  <a:t> and </a:t>
                </a:r>
                <a14:m>
                  <m:oMath xmlns:m="http://schemas.openxmlformats.org/officeDocument/2006/math">
                    <m:acc>
                      <m:accPr>
                        <m:chr m:val="̅"/>
                        <m:ctrlPr>
                          <a:rPr lang="en-GB" sz="1800" b="1" i="1">
                            <a:latin typeface="Cambria Math" panose="02040503050406030204" pitchFamily="18" charset="0"/>
                          </a:rPr>
                        </m:ctrlPr>
                      </m:accPr>
                      <m:e>
                        <m:r>
                          <a:rPr lang="en-US" sz="1800" b="1">
                            <a:latin typeface="Cambria Math" panose="02040503050406030204" pitchFamily="18" charset="0"/>
                          </a:rPr>
                          <m:t>𝐖𝐑</m:t>
                        </m:r>
                      </m:e>
                    </m:acc>
                  </m:oMath>
                </a14:m>
                <a:r>
                  <a:rPr lang="en-GB" sz="1800" dirty="0">
                    <a:latin typeface="Merriweather" panose="00000500000000000000" pitchFamily="2" charset="0"/>
                  </a:rPr>
                  <a:t>), three </a:t>
                </a:r>
                <a:r>
                  <a:rPr lang="en-GB" sz="1800" b="1" dirty="0">
                    <a:latin typeface="Merriweather" panose="00000500000000000000" pitchFamily="2" charset="0"/>
                  </a:rPr>
                  <a:t>status signals </a:t>
                </a:r>
                <a:r>
                  <a:rPr lang="en-GB" sz="1800" dirty="0">
                    <a:latin typeface="Merriweather" panose="00000500000000000000" pitchFamily="2" charset="0"/>
                  </a:rPr>
                  <a:t>(</a:t>
                </a:r>
                <a:r>
                  <a:rPr lang="en-GB" sz="1800" b="1" dirty="0">
                    <a:latin typeface="Merriweather" panose="00000500000000000000" pitchFamily="2" charset="0"/>
                  </a:rPr>
                  <a:t>IO/</a:t>
                </a:r>
                <a14:m>
                  <m:oMath xmlns:m="http://schemas.openxmlformats.org/officeDocument/2006/math">
                    <m:acc>
                      <m:accPr>
                        <m:chr m:val="̅"/>
                        <m:ctrlPr>
                          <a:rPr lang="en-GB" sz="1800" b="1" i="1" smtClean="0">
                            <a:latin typeface="Cambria Math" panose="02040503050406030204" pitchFamily="18" charset="0"/>
                          </a:rPr>
                        </m:ctrlPr>
                      </m:accPr>
                      <m:e>
                        <m:r>
                          <a:rPr lang="en-US" sz="1800" b="1" i="0" smtClean="0">
                            <a:latin typeface="Cambria Math" panose="02040503050406030204" pitchFamily="18" charset="0"/>
                          </a:rPr>
                          <m:t>𝐌</m:t>
                        </m:r>
                      </m:e>
                    </m:acc>
                  </m:oMath>
                </a14:m>
                <a:r>
                  <a:rPr lang="en-GB" sz="1800" dirty="0">
                    <a:latin typeface="Merriweather" panose="00000500000000000000" pitchFamily="2" charset="0"/>
                  </a:rPr>
                  <a:t>, </a:t>
                </a:r>
                <a:r>
                  <a:rPr lang="en-GB" sz="1800" b="1" dirty="0">
                    <a:latin typeface="Merriweather" panose="00000500000000000000" pitchFamily="2" charset="0"/>
                  </a:rPr>
                  <a:t>S</a:t>
                </a:r>
                <a:r>
                  <a:rPr lang="en-GB" sz="1800" b="1" baseline="-25000" dirty="0">
                    <a:latin typeface="Merriweather" panose="00000500000000000000" pitchFamily="2" charset="0"/>
                  </a:rPr>
                  <a:t>1</a:t>
                </a:r>
                <a:r>
                  <a:rPr lang="en-GB" sz="1800" dirty="0">
                    <a:latin typeface="Merriweather" panose="00000500000000000000" pitchFamily="2" charset="0"/>
                  </a:rPr>
                  <a:t> and </a:t>
                </a:r>
                <a:r>
                  <a:rPr lang="en-GB" sz="1800" b="1" dirty="0">
                    <a:latin typeface="Merriweather" panose="00000500000000000000" pitchFamily="2" charset="0"/>
                  </a:rPr>
                  <a:t>S</a:t>
                </a:r>
                <a:r>
                  <a:rPr lang="en-GB" sz="1800" b="1" baseline="-25000" dirty="0">
                    <a:latin typeface="Merriweather" panose="00000500000000000000" pitchFamily="2" charset="0"/>
                  </a:rPr>
                  <a:t>0</a:t>
                </a:r>
                <a:r>
                  <a:rPr lang="en-GB" sz="1800" dirty="0">
                    <a:latin typeface="Merriweather" panose="00000500000000000000" pitchFamily="2" charset="0"/>
                  </a:rPr>
                  <a:t>) to identify the nature of the operation, and one </a:t>
                </a:r>
                <a:r>
                  <a:rPr lang="en-GB" sz="1800" b="1" dirty="0">
                    <a:latin typeface="Merriweather" panose="00000500000000000000" pitchFamily="2" charset="0"/>
                  </a:rPr>
                  <a:t>special signals (ALE) </a:t>
                </a:r>
                <a:r>
                  <a:rPr lang="en-GB" sz="1800" dirty="0">
                    <a:latin typeface="Merriweather" panose="00000500000000000000" pitchFamily="2" charset="0"/>
                  </a:rPr>
                  <a:t>to indicate the beginning of the operation.</a:t>
                </a:r>
              </a:p>
              <a:p>
                <a:pPr lvl="2">
                  <a:buFont typeface="Wingdings" panose="05000000000000000000" pitchFamily="2" charset="2"/>
                  <a:buChar char="q"/>
                </a:pPr>
                <a:r>
                  <a:rPr lang="en-GB" sz="1800" b="1" dirty="0">
                    <a:latin typeface="Merriweather" panose="00000500000000000000" pitchFamily="2" charset="0"/>
                  </a:rPr>
                  <a:t>ALE- Address Latch Enable:</a:t>
                </a:r>
              </a:p>
              <a:p>
                <a:pPr lvl="2">
                  <a:buFont typeface="Wingdings" panose="05000000000000000000" pitchFamily="2" charset="2"/>
                  <a:buChar char="ü"/>
                </a:pPr>
                <a:r>
                  <a:rPr lang="en-GB" sz="1600" dirty="0">
                    <a:latin typeface="Merriweather" panose="00000500000000000000" pitchFamily="2" charset="0"/>
                  </a:rPr>
                  <a:t>This is a positive going pulse generated every time the 8085 begins an operation (machine cycle); it indicates that the bits AD7-AD0 are address bits. This signal is used primarily to latch the low-order address from the multiplexed bus and generate a separate set of eight address lines A7 –A0 .</a:t>
                </a:r>
              </a:p>
              <a:p>
                <a:pPr lvl="2">
                  <a:buFont typeface="Wingdings" panose="05000000000000000000" pitchFamily="2" charset="2"/>
                  <a:buChar char="ü"/>
                </a:pPr>
                <a:r>
                  <a:rPr lang="en-GB" sz="1600" dirty="0">
                    <a:latin typeface="Merriweather" panose="00000500000000000000" pitchFamily="2" charset="0"/>
                  </a:rPr>
                  <a:t>This signal is </a:t>
                </a:r>
                <a:r>
                  <a:rPr lang="en-GB" sz="1600" b="1" dirty="0">
                    <a:latin typeface="Merriweather" panose="00000500000000000000" pitchFamily="2" charset="0"/>
                  </a:rPr>
                  <a:t>used to latch address </a:t>
                </a:r>
                <a:r>
                  <a:rPr lang="en-GB" sz="1600" dirty="0">
                    <a:latin typeface="Merriweather" panose="00000500000000000000" pitchFamily="2" charset="0"/>
                  </a:rPr>
                  <a:t>from the multiplexed Address-Data Bus (</a:t>
                </a:r>
                <a:r>
                  <a:rPr lang="en-GB" sz="1600" b="1" dirty="0">
                    <a:latin typeface="Merriweather" panose="00000500000000000000" pitchFamily="2" charset="0"/>
                  </a:rPr>
                  <a:t>AD0-AD7</a:t>
                </a:r>
                <a:r>
                  <a:rPr lang="en-GB" sz="1600" dirty="0">
                    <a:latin typeface="Merriweather" panose="00000500000000000000" pitchFamily="2" charset="0"/>
                  </a:rPr>
                  <a:t>). When the Bus contains </a:t>
                </a:r>
                <a:r>
                  <a:rPr lang="en-GB" sz="1600" b="1" dirty="0">
                    <a:latin typeface="Merriweather" panose="00000500000000000000" pitchFamily="2" charset="0"/>
                  </a:rPr>
                  <a:t>address</a:t>
                </a:r>
                <a:r>
                  <a:rPr lang="en-GB" sz="1600" dirty="0">
                    <a:latin typeface="Merriweather" panose="00000500000000000000" pitchFamily="2" charset="0"/>
                  </a:rPr>
                  <a:t>, </a:t>
                </a:r>
                <a:r>
                  <a:rPr lang="en-GB" sz="1600" b="1" dirty="0">
                    <a:latin typeface="Merriweather" panose="00000500000000000000" pitchFamily="2" charset="0"/>
                  </a:rPr>
                  <a:t>ALE</a:t>
                </a:r>
                <a:r>
                  <a:rPr lang="en-GB" sz="1600" dirty="0">
                    <a:latin typeface="Merriweather" panose="00000500000000000000" pitchFamily="2" charset="0"/>
                  </a:rPr>
                  <a:t> is </a:t>
                </a:r>
                <a:r>
                  <a:rPr lang="en-GB" sz="1600" b="1" dirty="0">
                    <a:latin typeface="Merriweather" panose="00000500000000000000" pitchFamily="2" charset="0"/>
                  </a:rPr>
                  <a:t>high</a:t>
                </a:r>
                <a:r>
                  <a:rPr lang="en-GB" sz="1600" dirty="0">
                    <a:latin typeface="Merriweather" panose="00000500000000000000" pitchFamily="2" charset="0"/>
                  </a:rPr>
                  <a:t>, else it is </a:t>
                </a:r>
                <a:r>
                  <a:rPr lang="en-GB" sz="1600" b="1" dirty="0">
                    <a:latin typeface="Merriweather" panose="00000500000000000000" pitchFamily="2" charset="0"/>
                  </a:rPr>
                  <a:t>low</a:t>
                </a:r>
                <a:r>
                  <a:rPr lang="en-GB" sz="1600" dirty="0">
                    <a:latin typeface="Merriweather" panose="00000500000000000000" pitchFamily="2" charset="0"/>
                  </a:rPr>
                  <a:t>.</a:t>
                </a:r>
              </a:p>
            </p:txBody>
          </p:sp>
        </mc:Choice>
        <mc:Fallback xmlns="">
          <p:sp>
            <p:nvSpPr>
              <p:cNvPr id="3" name="Content Placeholder 2">
                <a:extLst>
                  <a:ext uri="{FF2B5EF4-FFF2-40B4-BE49-F238E27FC236}">
                    <a16:creationId xmlns:a16="http://schemas.microsoft.com/office/drawing/2014/main" id="{EF55C74F-7230-476C-9E4A-481D1E2502BD}"/>
                  </a:ext>
                </a:extLst>
              </p:cNvPr>
              <p:cNvSpPr>
                <a:spLocks noGrp="1" noRot="1" noChangeAspect="1" noMove="1" noResize="1" noEditPoints="1" noAdjustHandles="1" noChangeArrowheads="1" noChangeShapeType="1" noTextEdit="1"/>
              </p:cNvSpPr>
              <p:nvPr>
                <p:ph idx="1"/>
              </p:nvPr>
            </p:nvSpPr>
            <p:spPr>
              <a:xfrm>
                <a:off x="813706" y="1252946"/>
                <a:ext cx="10531930" cy="5605054"/>
              </a:xfrm>
              <a:blipFill>
                <a:blip r:embed="rId3"/>
                <a:stretch>
                  <a:fillRect l="-984" t="-1850" r="-7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4"/>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4"/>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09DC53E-0597-0BEB-37D4-DD1E87402173}"/>
              </a:ext>
            </a:extLst>
          </p:cNvPr>
          <p:cNvSpPr>
            <a:spLocks noGrp="1"/>
          </p:cNvSpPr>
          <p:nvPr>
            <p:ph type="dt" sz="half" idx="10"/>
          </p:nvPr>
        </p:nvSpPr>
        <p:spPr/>
        <p:txBody>
          <a:bodyPr/>
          <a:lstStyle/>
          <a:p>
            <a:fld id="{BD668AC7-9D9D-4E6A-9CE4-83427CC2E368}" type="datetime1">
              <a:rPr lang="en-US" smtClean="0"/>
              <a:t>10/2/2023</a:t>
            </a:fld>
            <a:endParaRPr lang="en-US"/>
          </a:p>
        </p:txBody>
      </p:sp>
      <p:sp>
        <p:nvSpPr>
          <p:cNvPr id="6" name="Slide Number Placeholder 5">
            <a:extLst>
              <a:ext uri="{FF2B5EF4-FFF2-40B4-BE49-F238E27FC236}">
                <a16:creationId xmlns:a16="http://schemas.microsoft.com/office/drawing/2014/main" id="{9B9DAEFC-B9C0-46DF-53C7-FBF6C364BEF1}"/>
              </a:ext>
            </a:extLst>
          </p:cNvPr>
          <p:cNvSpPr>
            <a:spLocks noGrp="1"/>
          </p:cNvSpPr>
          <p:nvPr>
            <p:ph type="sldNum" sz="quarter" idx="12"/>
          </p:nvPr>
        </p:nvSpPr>
        <p:spPr/>
        <p:txBody>
          <a:bodyPr/>
          <a:lstStyle/>
          <a:p>
            <a:fld id="{8051FE7D-4AED-441C-958A-52748DFD726C}" type="slidenum">
              <a:rPr lang="en-US" smtClean="0"/>
              <a:t>31</a:t>
            </a:fld>
            <a:endParaRPr lang="en-US"/>
          </a:p>
        </p:txBody>
      </p:sp>
    </p:spTree>
    <p:extLst>
      <p:ext uri="{BB962C8B-B14F-4D97-AF65-F5344CB8AC3E}">
        <p14:creationId xmlns:p14="http://schemas.microsoft.com/office/powerpoint/2010/main" val="3037821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8" y="365125"/>
            <a:ext cx="10531929" cy="1044575"/>
          </a:xfrm>
        </p:spPr>
        <p:txBody>
          <a:bodyPr>
            <a:normAutofit fontScale="90000"/>
          </a:bodyPr>
          <a:lstStyle/>
          <a:p>
            <a:r>
              <a:rPr lang="en-US" sz="4000" b="1" dirty="0">
                <a:latin typeface="Merriweather" panose="00000500000000000000" pitchFamily="2" charset="0"/>
              </a:rPr>
              <a:t>Pin Diagram (Pin Configuration) of 8085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13706" y="1252945"/>
                <a:ext cx="10531930" cy="4690655"/>
              </a:xfrm>
            </p:spPr>
            <p:txBody>
              <a:bodyPr>
                <a:normAutofit/>
              </a:bodyPr>
              <a:lstStyle/>
              <a:p>
                <a:pPr marL="457200" indent="-457200">
                  <a:buFont typeface="+mj-lt"/>
                  <a:buAutoNum type="arabicPeriod" startAt="3"/>
                </a:pPr>
                <a:r>
                  <a:rPr lang="en-GB" sz="2400" b="1" dirty="0">
                    <a:solidFill>
                      <a:schemeClr val="tx1"/>
                    </a:solidFill>
                    <a:latin typeface="Merriweather" panose="00000500000000000000" pitchFamily="2" charset="0"/>
                  </a:rPr>
                  <a:t>Control and status signals:</a:t>
                </a:r>
              </a:p>
              <a:p>
                <a:pPr lvl="1">
                  <a:buFont typeface="Wingdings" panose="05000000000000000000" pitchFamily="2" charset="2"/>
                  <a:buChar char="q"/>
                </a:pPr>
                <a:r>
                  <a:rPr lang="en-GB" sz="2000" dirty="0">
                    <a:solidFill>
                      <a:schemeClr val="tx1"/>
                    </a:solidFill>
                    <a:latin typeface="Merriweather" panose="00000500000000000000" pitchFamily="2" charset="0"/>
                  </a:rPr>
                  <a:t> </a:t>
                </a:r>
                <a14:m>
                  <m:oMath xmlns:m="http://schemas.openxmlformats.org/officeDocument/2006/math">
                    <m:acc>
                      <m:accPr>
                        <m:chr m:val="̅"/>
                        <m:ctrlPr>
                          <a:rPr lang="en-GB" sz="2000" b="1" i="1" dirty="0" smtClean="0">
                            <a:solidFill>
                              <a:schemeClr val="tx1"/>
                            </a:solidFill>
                            <a:latin typeface="Cambria Math" panose="02040503050406030204" pitchFamily="18" charset="0"/>
                          </a:rPr>
                        </m:ctrlPr>
                      </m:accPr>
                      <m:e>
                        <m:r>
                          <a:rPr lang="en-US" sz="2000" b="1" i="0" dirty="0" smtClean="0">
                            <a:solidFill>
                              <a:schemeClr val="tx1"/>
                            </a:solidFill>
                            <a:latin typeface="Cambria Math" panose="02040503050406030204" pitchFamily="18" charset="0"/>
                          </a:rPr>
                          <m:t>𝐑𝐃</m:t>
                        </m:r>
                      </m:e>
                    </m:acc>
                  </m:oMath>
                </a14:m>
                <a:r>
                  <a:rPr lang="en-GB" sz="2000" dirty="0">
                    <a:solidFill>
                      <a:schemeClr val="tx1"/>
                    </a:solidFill>
                    <a:latin typeface="Merriweather" panose="00000500000000000000" pitchFamily="2" charset="0"/>
                  </a:rPr>
                  <a:t> - Read: this is a read control signal (</a:t>
                </a:r>
                <a:r>
                  <a:rPr lang="en-GB" sz="2000" b="1" dirty="0">
                    <a:solidFill>
                      <a:schemeClr val="tx1"/>
                    </a:solidFill>
                    <a:latin typeface="Merriweather" panose="00000500000000000000" pitchFamily="2" charset="0"/>
                  </a:rPr>
                  <a:t>active low</a:t>
                </a:r>
                <a:r>
                  <a:rPr lang="en-GB" sz="2000" dirty="0">
                    <a:solidFill>
                      <a:schemeClr val="tx1"/>
                    </a:solidFill>
                    <a:latin typeface="Merriweather" panose="00000500000000000000" pitchFamily="2" charset="0"/>
                  </a:rPr>
                  <a:t>). This signal indicates that the selected I/O or memory device is to be read and data are available on the data bus.</a:t>
                </a:r>
              </a:p>
              <a:p>
                <a:pPr lvl="1">
                  <a:buFont typeface="Wingdings" panose="05000000000000000000" pitchFamily="2" charset="2"/>
                  <a:buChar char="q"/>
                </a:pPr>
                <a:r>
                  <a:rPr lang="en-GB" sz="2000" dirty="0">
                    <a:solidFill>
                      <a:schemeClr val="tx1"/>
                    </a:solidFill>
                    <a:latin typeface="Merriweather" panose="00000500000000000000" pitchFamily="2" charset="0"/>
                  </a:rPr>
                  <a:t> </a:t>
                </a:r>
                <a14:m>
                  <m:oMath xmlns:m="http://schemas.openxmlformats.org/officeDocument/2006/math">
                    <m:acc>
                      <m:accPr>
                        <m:chr m:val="̅"/>
                        <m:ctrlPr>
                          <a:rPr lang="en-GB" sz="2000" b="1" i="1" dirty="0" smtClean="0">
                            <a:solidFill>
                              <a:schemeClr val="tx1"/>
                            </a:solidFill>
                            <a:latin typeface="Cambria Math" panose="02040503050406030204" pitchFamily="18" charset="0"/>
                          </a:rPr>
                        </m:ctrlPr>
                      </m:accPr>
                      <m:e>
                        <m:r>
                          <a:rPr lang="en-US" sz="2000" b="1" i="0" dirty="0" smtClean="0">
                            <a:solidFill>
                              <a:schemeClr val="tx1"/>
                            </a:solidFill>
                            <a:latin typeface="Cambria Math" panose="02040503050406030204" pitchFamily="18" charset="0"/>
                          </a:rPr>
                          <m:t>𝐖𝐑</m:t>
                        </m:r>
                      </m:e>
                    </m:acc>
                  </m:oMath>
                </a14:m>
                <a:r>
                  <a:rPr lang="en-GB" sz="2000" dirty="0">
                    <a:solidFill>
                      <a:schemeClr val="tx1"/>
                    </a:solidFill>
                    <a:latin typeface="Merriweather" panose="00000500000000000000" pitchFamily="2" charset="0"/>
                  </a:rPr>
                  <a:t> - Write: This is a write control signal (</a:t>
                </a:r>
                <a:r>
                  <a:rPr lang="en-GB" sz="2000" b="1" dirty="0">
                    <a:solidFill>
                      <a:schemeClr val="tx1"/>
                    </a:solidFill>
                    <a:latin typeface="Merriweather" panose="00000500000000000000" pitchFamily="2" charset="0"/>
                  </a:rPr>
                  <a:t>active low</a:t>
                </a:r>
                <a:r>
                  <a:rPr lang="en-GB" sz="2000" dirty="0">
                    <a:solidFill>
                      <a:schemeClr val="tx1"/>
                    </a:solidFill>
                    <a:latin typeface="Merriweather" panose="00000500000000000000" pitchFamily="2" charset="0"/>
                  </a:rPr>
                  <a:t>). This signal indicates that the data on the data bus are to be written into a selected memory or I/O location.</a:t>
                </a:r>
              </a:p>
              <a:p>
                <a:pPr lvl="1">
                  <a:buFont typeface="Wingdings" panose="05000000000000000000" pitchFamily="2" charset="2"/>
                  <a:buChar char="q"/>
                </a:pPr>
                <a:r>
                  <a:rPr lang="en-GB" sz="2000" dirty="0">
                    <a:solidFill>
                      <a:schemeClr val="tx1"/>
                    </a:solidFill>
                    <a:latin typeface="Merriweather" panose="00000500000000000000" pitchFamily="2" charset="0"/>
                  </a:rPr>
                  <a:t> </a:t>
                </a:r>
                <a:r>
                  <a:rPr lang="en-GB" sz="2000" b="1" dirty="0">
                    <a:solidFill>
                      <a:schemeClr val="tx1"/>
                    </a:solidFill>
                    <a:latin typeface="Merriweather" panose="00000500000000000000" pitchFamily="2" charset="0"/>
                  </a:rPr>
                  <a:t>IO/</a:t>
                </a:r>
                <a14:m>
                  <m:oMath xmlns:m="http://schemas.openxmlformats.org/officeDocument/2006/math">
                    <m:acc>
                      <m:accPr>
                        <m:chr m:val="̅"/>
                        <m:ctrlPr>
                          <a:rPr lang="en-GB" sz="2000" b="1" i="1" dirty="0" smtClean="0">
                            <a:solidFill>
                              <a:schemeClr val="tx1"/>
                            </a:solidFill>
                            <a:latin typeface="Cambria Math" panose="02040503050406030204" pitchFamily="18" charset="0"/>
                          </a:rPr>
                        </m:ctrlPr>
                      </m:accPr>
                      <m:e>
                        <m:r>
                          <a:rPr lang="en-US" sz="2000" b="1" i="0" dirty="0" smtClean="0">
                            <a:solidFill>
                              <a:schemeClr val="tx1"/>
                            </a:solidFill>
                            <a:latin typeface="Cambria Math" panose="02040503050406030204" pitchFamily="18" charset="0"/>
                          </a:rPr>
                          <m:t>𝐌</m:t>
                        </m:r>
                      </m:e>
                    </m:acc>
                  </m:oMath>
                </a14:m>
                <a:r>
                  <a:rPr lang="en-GB" sz="2000" dirty="0">
                    <a:solidFill>
                      <a:schemeClr val="tx1"/>
                    </a:solidFill>
                    <a:latin typeface="Merriweather" panose="00000500000000000000" pitchFamily="2" charset="0"/>
                  </a:rPr>
                  <a:t>: This is a status signal used to differentiate between I/O and memory operations. When it is </a:t>
                </a:r>
                <a:r>
                  <a:rPr lang="en-GB" sz="2000" b="1" dirty="0">
                    <a:solidFill>
                      <a:schemeClr val="tx1"/>
                    </a:solidFill>
                    <a:latin typeface="Merriweather" panose="00000500000000000000" pitchFamily="2" charset="0"/>
                  </a:rPr>
                  <a:t>high</a:t>
                </a:r>
                <a:r>
                  <a:rPr lang="en-GB" sz="2000" dirty="0">
                    <a:solidFill>
                      <a:schemeClr val="tx1"/>
                    </a:solidFill>
                    <a:latin typeface="Merriweather" panose="00000500000000000000" pitchFamily="2" charset="0"/>
                  </a:rPr>
                  <a:t>, it indicates an </a:t>
                </a:r>
                <a:r>
                  <a:rPr lang="en-GB" sz="2000" b="1" dirty="0">
                    <a:solidFill>
                      <a:schemeClr val="tx1"/>
                    </a:solidFill>
                    <a:latin typeface="Merriweather" panose="00000500000000000000" pitchFamily="2" charset="0"/>
                  </a:rPr>
                  <a:t>I/O operation</a:t>
                </a:r>
                <a:r>
                  <a:rPr lang="en-GB" sz="2000" dirty="0">
                    <a:solidFill>
                      <a:schemeClr val="tx1"/>
                    </a:solidFill>
                    <a:latin typeface="Merriweather" panose="00000500000000000000" pitchFamily="2" charset="0"/>
                  </a:rPr>
                  <a:t>; When it is </a:t>
                </a:r>
                <a:r>
                  <a:rPr lang="en-GB" sz="2000" b="1" dirty="0">
                    <a:solidFill>
                      <a:schemeClr val="tx1"/>
                    </a:solidFill>
                    <a:latin typeface="Merriweather" panose="00000500000000000000" pitchFamily="2" charset="0"/>
                  </a:rPr>
                  <a:t>low </a:t>
                </a:r>
                <a:r>
                  <a:rPr lang="en-GB" sz="2000" dirty="0">
                    <a:solidFill>
                      <a:schemeClr val="tx1"/>
                    </a:solidFill>
                    <a:latin typeface="Merriweather" panose="00000500000000000000" pitchFamily="2" charset="0"/>
                  </a:rPr>
                  <a:t>indicates a </a:t>
                </a:r>
                <a:r>
                  <a:rPr lang="en-GB" sz="2000" b="1" dirty="0">
                    <a:solidFill>
                      <a:schemeClr val="tx1"/>
                    </a:solidFill>
                    <a:latin typeface="Merriweather" panose="00000500000000000000" pitchFamily="2" charset="0"/>
                  </a:rPr>
                  <a:t>memory operation</a:t>
                </a:r>
                <a:r>
                  <a:rPr lang="en-GB" sz="2000" dirty="0">
                    <a:solidFill>
                      <a:schemeClr val="tx1"/>
                    </a:solidFill>
                    <a:latin typeface="Merriweather" panose="00000500000000000000" pitchFamily="2" charset="0"/>
                  </a:rPr>
                  <a:t>. This signal is combined with </a:t>
                </a:r>
                <a14:m>
                  <m:oMath xmlns:m="http://schemas.openxmlformats.org/officeDocument/2006/math">
                    <m:acc>
                      <m:accPr>
                        <m:chr m:val="̅"/>
                        <m:ctrlPr>
                          <a:rPr lang="en-GB" b="1" i="1">
                            <a:solidFill>
                              <a:schemeClr val="tx1"/>
                            </a:solidFill>
                            <a:latin typeface="Cambria Math" panose="02040503050406030204" pitchFamily="18" charset="0"/>
                          </a:rPr>
                        </m:ctrlPr>
                      </m:accPr>
                      <m:e>
                        <m:r>
                          <a:rPr lang="en-US" b="1">
                            <a:solidFill>
                              <a:schemeClr val="tx1"/>
                            </a:solidFill>
                            <a:latin typeface="Cambria Math" panose="02040503050406030204" pitchFamily="18" charset="0"/>
                          </a:rPr>
                          <m:t>𝐑𝐃</m:t>
                        </m:r>
                      </m:e>
                    </m:acc>
                  </m:oMath>
                </a14:m>
                <a:r>
                  <a:rPr lang="en-GB" sz="2000" dirty="0">
                    <a:solidFill>
                      <a:schemeClr val="tx1"/>
                    </a:solidFill>
                    <a:latin typeface="Merriweather" panose="00000500000000000000" pitchFamily="2" charset="0"/>
                  </a:rPr>
                  <a:t> (Read) and </a:t>
                </a:r>
                <a14:m>
                  <m:oMath xmlns:m="http://schemas.openxmlformats.org/officeDocument/2006/math">
                    <m:acc>
                      <m:accPr>
                        <m:chr m:val="̅"/>
                        <m:ctrlPr>
                          <a:rPr lang="en-GB" b="1" i="1">
                            <a:solidFill>
                              <a:schemeClr val="tx1"/>
                            </a:solidFill>
                            <a:latin typeface="Cambria Math" panose="02040503050406030204" pitchFamily="18" charset="0"/>
                          </a:rPr>
                        </m:ctrlPr>
                      </m:accPr>
                      <m:e>
                        <m:r>
                          <a:rPr lang="en-US" b="1">
                            <a:solidFill>
                              <a:schemeClr val="tx1"/>
                            </a:solidFill>
                            <a:latin typeface="Cambria Math" panose="02040503050406030204" pitchFamily="18" charset="0"/>
                          </a:rPr>
                          <m:t>𝐖𝐑</m:t>
                        </m:r>
                      </m:e>
                    </m:acc>
                    <m:r>
                      <a:rPr lang="en-US" b="0" i="0" smtClean="0">
                        <a:solidFill>
                          <a:schemeClr val="tx1"/>
                        </a:solidFill>
                        <a:latin typeface="Cambria Math" panose="02040503050406030204" pitchFamily="18" charset="0"/>
                      </a:rPr>
                      <m:t> </m:t>
                    </m:r>
                  </m:oMath>
                </a14:m>
                <a:r>
                  <a:rPr lang="en-GB" sz="2000" dirty="0">
                    <a:solidFill>
                      <a:schemeClr val="tx1"/>
                    </a:solidFill>
                    <a:latin typeface="Merriweather" panose="00000500000000000000" pitchFamily="2" charset="0"/>
                  </a:rPr>
                  <a:t>(Write) to generate I/O and memory signals.</a:t>
                </a:r>
              </a:p>
              <a:p>
                <a:pPr lvl="1">
                  <a:buFont typeface="Wingdings" panose="05000000000000000000" pitchFamily="2" charset="2"/>
                  <a:buChar char="q"/>
                </a:pPr>
                <a:r>
                  <a:rPr lang="en-GB" sz="2000" b="1" dirty="0">
                    <a:solidFill>
                      <a:schemeClr val="tx1"/>
                    </a:solidFill>
                    <a:latin typeface="Merriweather" panose="00000500000000000000" pitchFamily="2" charset="0"/>
                  </a:rPr>
                  <a:t>S</a:t>
                </a:r>
                <a:r>
                  <a:rPr lang="en-GB" sz="2000" b="1" baseline="-25000" dirty="0">
                    <a:solidFill>
                      <a:schemeClr val="tx1"/>
                    </a:solidFill>
                    <a:latin typeface="Merriweather" panose="00000500000000000000" pitchFamily="2" charset="0"/>
                  </a:rPr>
                  <a:t>1</a:t>
                </a:r>
                <a:r>
                  <a:rPr lang="en-GB" sz="2000" b="1" dirty="0">
                    <a:solidFill>
                      <a:schemeClr val="tx1"/>
                    </a:solidFill>
                    <a:latin typeface="Merriweather" panose="00000500000000000000" pitchFamily="2" charset="0"/>
                  </a:rPr>
                  <a:t> and S</a:t>
                </a:r>
                <a:r>
                  <a:rPr lang="en-GB" sz="2000" b="1" baseline="-25000" dirty="0">
                    <a:solidFill>
                      <a:schemeClr val="tx1"/>
                    </a:solidFill>
                    <a:latin typeface="Merriweather" panose="00000500000000000000" pitchFamily="2" charset="0"/>
                  </a:rPr>
                  <a:t>0</a:t>
                </a:r>
                <a:r>
                  <a:rPr lang="en-GB" sz="2000" b="1" dirty="0">
                    <a:solidFill>
                      <a:schemeClr val="tx1"/>
                    </a:solidFill>
                    <a:latin typeface="Merriweather" panose="00000500000000000000" pitchFamily="2" charset="0"/>
                  </a:rPr>
                  <a:t> </a:t>
                </a:r>
                <a:r>
                  <a:rPr lang="en-GB" sz="2000" dirty="0">
                    <a:solidFill>
                      <a:schemeClr val="tx1"/>
                    </a:solidFill>
                    <a:latin typeface="Merriweather" panose="00000500000000000000" pitchFamily="2" charset="0"/>
                  </a:rPr>
                  <a:t>: These status signals, similar to </a:t>
                </a:r>
                <a:r>
                  <a:rPr lang="en-GB" sz="2000" b="1" dirty="0">
                    <a:solidFill>
                      <a:schemeClr val="tx1"/>
                    </a:solidFill>
                    <a:latin typeface="Merriweather" panose="00000500000000000000" pitchFamily="2" charset="0"/>
                  </a:rPr>
                  <a:t>IO/</a:t>
                </a:r>
                <a14:m>
                  <m:oMath xmlns:m="http://schemas.openxmlformats.org/officeDocument/2006/math">
                    <m:acc>
                      <m:accPr>
                        <m:chr m:val="̅"/>
                        <m:ctrlPr>
                          <a:rPr lang="en-GB" sz="2000" b="1" i="1" dirty="0" smtClean="0">
                            <a:solidFill>
                              <a:schemeClr val="tx1"/>
                            </a:solidFill>
                            <a:latin typeface="Cambria Math" panose="02040503050406030204" pitchFamily="18" charset="0"/>
                          </a:rPr>
                        </m:ctrlPr>
                      </m:accPr>
                      <m:e>
                        <m:r>
                          <a:rPr lang="en-US" sz="2000" b="1" i="0" dirty="0" smtClean="0">
                            <a:solidFill>
                              <a:schemeClr val="tx1"/>
                            </a:solidFill>
                            <a:latin typeface="Cambria Math" panose="02040503050406030204" pitchFamily="18" charset="0"/>
                          </a:rPr>
                          <m:t>𝐌</m:t>
                        </m:r>
                      </m:e>
                    </m:acc>
                  </m:oMath>
                </a14:m>
                <a:r>
                  <a:rPr lang="en-GB" sz="2000" dirty="0">
                    <a:solidFill>
                      <a:schemeClr val="tx1"/>
                    </a:solidFill>
                    <a:latin typeface="Merriweather" panose="00000500000000000000" pitchFamily="2" charset="0"/>
                  </a:rPr>
                  <a:t>, can identify various operations, but they are rarely used in small systems.</a:t>
                </a:r>
              </a:p>
            </p:txBody>
          </p:sp>
        </mc:Choice>
        <mc:Fallback xmlns="">
          <p:sp>
            <p:nvSpPr>
              <p:cNvPr id="3" name="Content Placeholder 2">
                <a:extLst>
                  <a:ext uri="{FF2B5EF4-FFF2-40B4-BE49-F238E27FC236}">
                    <a16:creationId xmlns:a16="http://schemas.microsoft.com/office/drawing/2014/main" id="{EF55C74F-7230-476C-9E4A-481D1E2502BD}"/>
                  </a:ext>
                </a:extLst>
              </p:cNvPr>
              <p:cNvSpPr>
                <a:spLocks noGrp="1" noRot="1" noChangeAspect="1" noMove="1" noResize="1" noEditPoints="1" noAdjustHandles="1" noChangeArrowheads="1" noChangeShapeType="1" noTextEdit="1"/>
              </p:cNvSpPr>
              <p:nvPr>
                <p:ph idx="1"/>
              </p:nvPr>
            </p:nvSpPr>
            <p:spPr>
              <a:xfrm>
                <a:off x="813706" y="1252945"/>
                <a:ext cx="10531930" cy="4690655"/>
              </a:xfrm>
              <a:blipFill>
                <a:blip r:embed="rId3"/>
                <a:stretch>
                  <a:fillRect l="-984" t="-2211" r="-11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4"/>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4"/>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09DC53E-0597-0BEB-37D4-DD1E87402173}"/>
              </a:ext>
            </a:extLst>
          </p:cNvPr>
          <p:cNvSpPr>
            <a:spLocks noGrp="1"/>
          </p:cNvSpPr>
          <p:nvPr>
            <p:ph type="dt" sz="half" idx="10"/>
          </p:nvPr>
        </p:nvSpPr>
        <p:spPr/>
        <p:txBody>
          <a:bodyPr/>
          <a:lstStyle/>
          <a:p>
            <a:fld id="{BD668AC7-9D9D-4E6A-9CE4-83427CC2E368}" type="datetime1">
              <a:rPr lang="en-US" smtClean="0"/>
              <a:t>10/2/2023</a:t>
            </a:fld>
            <a:endParaRPr lang="en-US"/>
          </a:p>
        </p:txBody>
      </p:sp>
      <p:sp>
        <p:nvSpPr>
          <p:cNvPr id="6" name="Slide Number Placeholder 5">
            <a:extLst>
              <a:ext uri="{FF2B5EF4-FFF2-40B4-BE49-F238E27FC236}">
                <a16:creationId xmlns:a16="http://schemas.microsoft.com/office/drawing/2014/main" id="{9B9DAEFC-B9C0-46DF-53C7-FBF6C364BEF1}"/>
              </a:ext>
            </a:extLst>
          </p:cNvPr>
          <p:cNvSpPr>
            <a:spLocks noGrp="1"/>
          </p:cNvSpPr>
          <p:nvPr>
            <p:ph type="sldNum" sz="quarter" idx="12"/>
          </p:nvPr>
        </p:nvSpPr>
        <p:spPr/>
        <p:txBody>
          <a:bodyPr/>
          <a:lstStyle/>
          <a:p>
            <a:fld id="{8051FE7D-4AED-441C-958A-52748DFD726C}" type="slidenum">
              <a:rPr lang="en-US" smtClean="0"/>
              <a:t>32</a:t>
            </a:fld>
            <a:endParaRPr lang="en-US"/>
          </a:p>
        </p:txBody>
      </p:sp>
    </p:spTree>
    <p:extLst>
      <p:ext uri="{BB962C8B-B14F-4D97-AF65-F5344CB8AC3E}">
        <p14:creationId xmlns:p14="http://schemas.microsoft.com/office/powerpoint/2010/main" val="2124995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8" y="365125"/>
            <a:ext cx="10531929" cy="1044575"/>
          </a:xfrm>
        </p:spPr>
        <p:txBody>
          <a:bodyPr>
            <a:normAutofit fontScale="90000"/>
          </a:bodyPr>
          <a:lstStyle/>
          <a:p>
            <a:r>
              <a:rPr lang="en-US" sz="4000" b="1" dirty="0">
                <a:latin typeface="Merriweather" panose="00000500000000000000" pitchFamily="2" charset="0"/>
              </a:rPr>
              <a:t>Pin Diagram (Pin Configuration) of 8085</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13706" y="1252945"/>
            <a:ext cx="10531930" cy="5103405"/>
          </a:xfrm>
        </p:spPr>
        <p:txBody>
          <a:bodyPr>
            <a:normAutofit/>
          </a:bodyPr>
          <a:lstStyle/>
          <a:p>
            <a:pPr marL="457200" indent="-457200">
              <a:buFont typeface="+mj-lt"/>
              <a:buAutoNum type="arabicPeriod" startAt="3"/>
            </a:pPr>
            <a:r>
              <a:rPr lang="en-GB" b="1" dirty="0">
                <a:solidFill>
                  <a:schemeClr val="tx1"/>
                </a:solidFill>
                <a:latin typeface="Merriweather" panose="00000500000000000000" pitchFamily="2" charset="0"/>
              </a:rPr>
              <a:t>Control and status signals:</a:t>
            </a:r>
          </a:p>
          <a:p>
            <a:pPr lvl="1">
              <a:buFont typeface="Wingdings" panose="05000000000000000000" pitchFamily="2" charset="2"/>
              <a:buChar char="q"/>
            </a:pPr>
            <a:r>
              <a:rPr lang="en-GB" dirty="0">
                <a:solidFill>
                  <a:schemeClr val="tx1"/>
                </a:solidFill>
                <a:latin typeface="Merriweather" panose="00000500000000000000" pitchFamily="2" charset="0"/>
              </a:rPr>
              <a:t> These lines denote the status of the </a:t>
            </a:r>
            <a:r>
              <a:rPr lang="en-GB" dirty="0" err="1">
                <a:solidFill>
                  <a:schemeClr val="tx1"/>
                </a:solidFill>
                <a:latin typeface="Merriweather" panose="00000500000000000000" pitchFamily="2" charset="0"/>
              </a:rPr>
              <a:t>μP</a:t>
            </a:r>
            <a:endParaRPr lang="en-GB" dirty="0">
              <a:solidFill>
                <a:schemeClr val="tx1"/>
              </a:solidFill>
              <a:latin typeface="Merriweather" panose="00000500000000000000" pitchFamily="2" charset="0"/>
            </a:endParaRP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3"/>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3"/>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09DC53E-0597-0BEB-37D4-DD1E87402173}"/>
              </a:ext>
            </a:extLst>
          </p:cNvPr>
          <p:cNvSpPr>
            <a:spLocks noGrp="1"/>
          </p:cNvSpPr>
          <p:nvPr>
            <p:ph type="dt" sz="half" idx="10"/>
          </p:nvPr>
        </p:nvSpPr>
        <p:spPr/>
        <p:txBody>
          <a:bodyPr/>
          <a:lstStyle/>
          <a:p>
            <a:fld id="{BD668AC7-9D9D-4E6A-9CE4-83427CC2E368}" type="datetime1">
              <a:rPr lang="en-US" smtClean="0"/>
              <a:t>10/2/2023</a:t>
            </a:fld>
            <a:endParaRPr lang="en-US"/>
          </a:p>
        </p:txBody>
      </p:sp>
      <p:sp>
        <p:nvSpPr>
          <p:cNvPr id="6" name="Slide Number Placeholder 5">
            <a:extLst>
              <a:ext uri="{FF2B5EF4-FFF2-40B4-BE49-F238E27FC236}">
                <a16:creationId xmlns:a16="http://schemas.microsoft.com/office/drawing/2014/main" id="{9B9DAEFC-B9C0-46DF-53C7-FBF6C364BEF1}"/>
              </a:ext>
            </a:extLst>
          </p:cNvPr>
          <p:cNvSpPr>
            <a:spLocks noGrp="1"/>
          </p:cNvSpPr>
          <p:nvPr>
            <p:ph type="sldNum" sz="quarter" idx="12"/>
          </p:nvPr>
        </p:nvSpPr>
        <p:spPr/>
        <p:txBody>
          <a:bodyPr/>
          <a:lstStyle/>
          <a:p>
            <a:fld id="{8051FE7D-4AED-441C-958A-52748DFD726C}" type="slidenum">
              <a:rPr lang="en-US" smtClean="0"/>
              <a:t>33</a:t>
            </a:fld>
            <a:endParaRPr lang="en-US"/>
          </a:p>
        </p:txBody>
      </p:sp>
      <p:graphicFrame>
        <p:nvGraphicFramePr>
          <p:cNvPr id="10" name="Table 10">
            <a:extLst>
              <a:ext uri="{FF2B5EF4-FFF2-40B4-BE49-F238E27FC236}">
                <a16:creationId xmlns:a16="http://schemas.microsoft.com/office/drawing/2014/main" id="{521A338F-6C62-CF54-A2C6-4809ECE46CF9}"/>
              </a:ext>
            </a:extLst>
          </p:cNvPr>
          <p:cNvGraphicFramePr>
            <a:graphicFrameLocks noGrp="1"/>
          </p:cNvGraphicFramePr>
          <p:nvPr>
            <p:extLst>
              <p:ext uri="{D42A27DB-BD31-4B8C-83A1-F6EECF244321}">
                <p14:modId xmlns:p14="http://schemas.microsoft.com/office/powerpoint/2010/main" val="1000039756"/>
              </p:ext>
            </p:extLst>
          </p:nvPr>
        </p:nvGraphicFramePr>
        <p:xfrm>
          <a:off x="1415410" y="2407699"/>
          <a:ext cx="3134000" cy="2286000"/>
        </p:xfrm>
        <a:graphic>
          <a:graphicData uri="http://schemas.openxmlformats.org/drawingml/2006/table">
            <a:tbl>
              <a:tblPr firstRow="1" bandRow="1">
                <a:tableStyleId>{5940675A-B579-460E-94D1-54222C63F5DA}</a:tableStyleId>
              </a:tblPr>
              <a:tblGrid>
                <a:gridCol w="590551">
                  <a:extLst>
                    <a:ext uri="{9D8B030D-6E8A-4147-A177-3AD203B41FA5}">
                      <a16:colId xmlns:a16="http://schemas.microsoft.com/office/drawing/2014/main" val="751578269"/>
                    </a:ext>
                  </a:extLst>
                </a:gridCol>
                <a:gridCol w="574766">
                  <a:extLst>
                    <a:ext uri="{9D8B030D-6E8A-4147-A177-3AD203B41FA5}">
                      <a16:colId xmlns:a16="http://schemas.microsoft.com/office/drawing/2014/main" val="1156114800"/>
                    </a:ext>
                  </a:extLst>
                </a:gridCol>
                <a:gridCol w="1968683">
                  <a:extLst>
                    <a:ext uri="{9D8B030D-6E8A-4147-A177-3AD203B41FA5}">
                      <a16:colId xmlns:a16="http://schemas.microsoft.com/office/drawing/2014/main" val="4032651239"/>
                    </a:ext>
                  </a:extLst>
                </a:gridCol>
              </a:tblGrid>
              <a:tr h="455410">
                <a:tc>
                  <a:txBody>
                    <a:bodyPr/>
                    <a:lstStyle/>
                    <a:p>
                      <a:pPr algn="ctr"/>
                      <a:r>
                        <a:rPr lang="en-US" sz="2000" b="1" dirty="0">
                          <a:latin typeface="Merriweather" panose="00000500000000000000" pitchFamily="2" charset="0"/>
                        </a:rPr>
                        <a:t>S1</a:t>
                      </a:r>
                    </a:p>
                  </a:txBody>
                  <a:tcPr anchor="ctr">
                    <a:solidFill>
                      <a:schemeClr val="bg2"/>
                    </a:solidFill>
                  </a:tcPr>
                </a:tc>
                <a:tc>
                  <a:txBody>
                    <a:bodyPr/>
                    <a:lstStyle/>
                    <a:p>
                      <a:pPr algn="ctr"/>
                      <a:r>
                        <a:rPr lang="en-US" sz="2000" b="1" dirty="0">
                          <a:latin typeface="Merriweather" panose="00000500000000000000" pitchFamily="2" charset="0"/>
                        </a:rPr>
                        <a:t>S0</a:t>
                      </a:r>
                    </a:p>
                  </a:txBody>
                  <a:tcPr anchor="ctr">
                    <a:solidFill>
                      <a:schemeClr val="bg2"/>
                    </a:solidFill>
                  </a:tcPr>
                </a:tc>
                <a:tc>
                  <a:txBody>
                    <a:bodyPr/>
                    <a:lstStyle/>
                    <a:p>
                      <a:pPr algn="ctr"/>
                      <a:r>
                        <a:rPr lang="en-US" sz="2000" b="1" dirty="0">
                          <a:latin typeface="Merriweather" panose="00000500000000000000" pitchFamily="2" charset="0"/>
                        </a:rPr>
                        <a:t>Status/</a:t>
                      </a:r>
                    </a:p>
                    <a:p>
                      <a:pPr algn="ctr"/>
                      <a:r>
                        <a:rPr lang="en-US" sz="2000" b="1" dirty="0">
                          <a:latin typeface="Merriweather" panose="00000500000000000000" pitchFamily="2" charset="0"/>
                        </a:rPr>
                        <a:t>Operation</a:t>
                      </a:r>
                    </a:p>
                  </a:txBody>
                  <a:tcPr anchor="ctr">
                    <a:solidFill>
                      <a:schemeClr val="bg2"/>
                    </a:solidFill>
                  </a:tcPr>
                </a:tc>
                <a:extLst>
                  <a:ext uri="{0D108BD9-81ED-4DB2-BD59-A6C34878D82A}">
                    <a16:rowId xmlns:a16="http://schemas.microsoft.com/office/drawing/2014/main" val="1588412856"/>
                  </a:ext>
                </a:extLst>
              </a:tr>
              <a:tr h="257406">
                <a:tc>
                  <a:txBody>
                    <a:bodyPr/>
                    <a:lstStyle/>
                    <a:p>
                      <a:pPr algn="ctr"/>
                      <a:r>
                        <a:rPr lang="en-US" sz="2000" dirty="0">
                          <a:latin typeface="Merriweather" panose="00000500000000000000" pitchFamily="2" charset="0"/>
                        </a:rPr>
                        <a:t>0</a:t>
                      </a:r>
                    </a:p>
                  </a:txBody>
                  <a:tcPr anchor="ctr"/>
                </a:tc>
                <a:tc>
                  <a:txBody>
                    <a:bodyPr/>
                    <a:lstStyle/>
                    <a:p>
                      <a:pPr algn="ctr"/>
                      <a:r>
                        <a:rPr lang="en-US" sz="2000" dirty="0">
                          <a:latin typeface="Merriweather" panose="00000500000000000000" pitchFamily="2" charset="0"/>
                        </a:rPr>
                        <a:t>0</a:t>
                      </a:r>
                    </a:p>
                  </a:txBody>
                  <a:tcPr anchor="ctr"/>
                </a:tc>
                <a:tc>
                  <a:txBody>
                    <a:bodyPr/>
                    <a:lstStyle/>
                    <a:p>
                      <a:pPr algn="ctr"/>
                      <a:r>
                        <a:rPr lang="en-US" sz="2000" dirty="0">
                          <a:latin typeface="Merriweather" panose="00000500000000000000" pitchFamily="2" charset="0"/>
                        </a:rPr>
                        <a:t>Halt/Idle</a:t>
                      </a:r>
                    </a:p>
                  </a:txBody>
                  <a:tcPr anchor="ctr"/>
                </a:tc>
                <a:extLst>
                  <a:ext uri="{0D108BD9-81ED-4DB2-BD59-A6C34878D82A}">
                    <a16:rowId xmlns:a16="http://schemas.microsoft.com/office/drawing/2014/main" val="709166929"/>
                  </a:ext>
                </a:extLst>
              </a:tr>
              <a:tr h="257406">
                <a:tc>
                  <a:txBody>
                    <a:bodyPr/>
                    <a:lstStyle/>
                    <a:p>
                      <a:pPr algn="ctr"/>
                      <a:r>
                        <a:rPr lang="en-US" sz="2000" dirty="0">
                          <a:latin typeface="Merriweather" panose="00000500000000000000" pitchFamily="2" charset="0"/>
                        </a:rPr>
                        <a:t>0</a:t>
                      </a:r>
                    </a:p>
                  </a:txBody>
                  <a:tcPr anchor="ctr"/>
                </a:tc>
                <a:tc>
                  <a:txBody>
                    <a:bodyPr/>
                    <a:lstStyle/>
                    <a:p>
                      <a:pPr algn="ctr"/>
                      <a:r>
                        <a:rPr lang="en-US" sz="2000" dirty="0">
                          <a:latin typeface="Merriweather" panose="00000500000000000000" pitchFamily="2" charset="0"/>
                        </a:rPr>
                        <a:t>1</a:t>
                      </a:r>
                    </a:p>
                  </a:txBody>
                  <a:tcPr anchor="ctr"/>
                </a:tc>
                <a:tc>
                  <a:txBody>
                    <a:bodyPr/>
                    <a:lstStyle/>
                    <a:p>
                      <a:pPr algn="ctr"/>
                      <a:r>
                        <a:rPr lang="en-US" sz="2000" dirty="0">
                          <a:latin typeface="Merriweather" panose="00000500000000000000" pitchFamily="2" charset="0"/>
                        </a:rPr>
                        <a:t>Write</a:t>
                      </a:r>
                    </a:p>
                  </a:txBody>
                  <a:tcPr anchor="ctr"/>
                </a:tc>
                <a:extLst>
                  <a:ext uri="{0D108BD9-81ED-4DB2-BD59-A6C34878D82A}">
                    <a16:rowId xmlns:a16="http://schemas.microsoft.com/office/drawing/2014/main" val="4241691193"/>
                  </a:ext>
                </a:extLst>
              </a:tr>
              <a:tr h="257406">
                <a:tc>
                  <a:txBody>
                    <a:bodyPr/>
                    <a:lstStyle/>
                    <a:p>
                      <a:pPr algn="ctr"/>
                      <a:r>
                        <a:rPr lang="en-US" sz="2000" dirty="0">
                          <a:latin typeface="Merriweather" panose="00000500000000000000" pitchFamily="2" charset="0"/>
                        </a:rPr>
                        <a:t>1</a:t>
                      </a:r>
                    </a:p>
                  </a:txBody>
                  <a:tcPr anchor="ctr"/>
                </a:tc>
                <a:tc>
                  <a:txBody>
                    <a:bodyPr/>
                    <a:lstStyle/>
                    <a:p>
                      <a:pPr algn="ctr"/>
                      <a:r>
                        <a:rPr lang="en-US" sz="2000" dirty="0">
                          <a:latin typeface="Merriweather" panose="00000500000000000000" pitchFamily="2" charset="0"/>
                        </a:rPr>
                        <a:t>0</a:t>
                      </a:r>
                    </a:p>
                  </a:txBody>
                  <a:tcPr anchor="ctr"/>
                </a:tc>
                <a:tc>
                  <a:txBody>
                    <a:bodyPr/>
                    <a:lstStyle/>
                    <a:p>
                      <a:pPr algn="ctr"/>
                      <a:r>
                        <a:rPr lang="en-US" sz="2000" dirty="0">
                          <a:latin typeface="Merriweather" panose="00000500000000000000" pitchFamily="2" charset="0"/>
                        </a:rPr>
                        <a:t>Read</a:t>
                      </a:r>
                    </a:p>
                  </a:txBody>
                  <a:tcPr anchor="ctr"/>
                </a:tc>
                <a:extLst>
                  <a:ext uri="{0D108BD9-81ED-4DB2-BD59-A6C34878D82A}">
                    <a16:rowId xmlns:a16="http://schemas.microsoft.com/office/drawing/2014/main" val="2963603030"/>
                  </a:ext>
                </a:extLst>
              </a:tr>
              <a:tr h="257406">
                <a:tc>
                  <a:txBody>
                    <a:bodyPr/>
                    <a:lstStyle/>
                    <a:p>
                      <a:pPr algn="ctr"/>
                      <a:r>
                        <a:rPr lang="en-US" sz="2000" dirty="0">
                          <a:latin typeface="Merriweather" panose="00000500000000000000" pitchFamily="2" charset="0"/>
                        </a:rPr>
                        <a:t>1</a:t>
                      </a:r>
                    </a:p>
                  </a:txBody>
                  <a:tcPr anchor="ctr"/>
                </a:tc>
                <a:tc>
                  <a:txBody>
                    <a:bodyPr/>
                    <a:lstStyle/>
                    <a:p>
                      <a:pPr algn="ctr"/>
                      <a:r>
                        <a:rPr lang="en-US" sz="2000" dirty="0">
                          <a:latin typeface="Merriweather" panose="00000500000000000000" pitchFamily="2" charset="0"/>
                        </a:rPr>
                        <a:t>1</a:t>
                      </a:r>
                    </a:p>
                  </a:txBody>
                  <a:tcPr anchor="ctr"/>
                </a:tc>
                <a:tc>
                  <a:txBody>
                    <a:bodyPr/>
                    <a:lstStyle/>
                    <a:p>
                      <a:pPr algn="ctr"/>
                      <a:r>
                        <a:rPr lang="en-US" sz="2000" dirty="0">
                          <a:latin typeface="Merriweather" panose="00000500000000000000" pitchFamily="2" charset="0"/>
                        </a:rPr>
                        <a:t>Opcode fetch</a:t>
                      </a:r>
                    </a:p>
                  </a:txBody>
                  <a:tcPr anchor="ctr"/>
                </a:tc>
                <a:extLst>
                  <a:ext uri="{0D108BD9-81ED-4DB2-BD59-A6C34878D82A}">
                    <a16:rowId xmlns:a16="http://schemas.microsoft.com/office/drawing/2014/main" val="1649344840"/>
                  </a:ext>
                </a:extLst>
              </a:tr>
            </a:tbl>
          </a:graphicData>
        </a:graphic>
      </p:graphicFrame>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44C4DCCA-802A-0C9B-DFDE-D2EB17D0A311}"/>
                  </a:ext>
                </a:extLst>
              </p:cNvPr>
              <p:cNvGraphicFramePr>
                <a:graphicFrameLocks noGrp="1"/>
              </p:cNvGraphicFramePr>
              <p:nvPr>
                <p:extLst>
                  <p:ext uri="{D42A27DB-BD31-4B8C-83A1-F6EECF244321}">
                    <p14:modId xmlns:p14="http://schemas.microsoft.com/office/powerpoint/2010/main" val="1481894721"/>
                  </p:ext>
                </p:extLst>
              </p:nvPr>
            </p:nvGraphicFramePr>
            <p:xfrm>
              <a:off x="5375858" y="2057400"/>
              <a:ext cx="5000550" cy="4800600"/>
            </p:xfrm>
            <a:graphic>
              <a:graphicData uri="http://schemas.openxmlformats.org/drawingml/2006/table">
                <a:tbl>
                  <a:tblPr>
                    <a:tableStyleId>{5940675A-B579-460E-94D1-54222C63F5DA}</a:tableStyleId>
                  </a:tblPr>
                  <a:tblGrid>
                    <a:gridCol w="756956">
                      <a:extLst>
                        <a:ext uri="{9D8B030D-6E8A-4147-A177-3AD203B41FA5}">
                          <a16:colId xmlns:a16="http://schemas.microsoft.com/office/drawing/2014/main" val="1342368431"/>
                        </a:ext>
                      </a:extLst>
                    </a:gridCol>
                    <a:gridCol w="495935">
                      <a:extLst>
                        <a:ext uri="{9D8B030D-6E8A-4147-A177-3AD203B41FA5}">
                          <a16:colId xmlns:a16="http://schemas.microsoft.com/office/drawing/2014/main" val="3388615923"/>
                        </a:ext>
                      </a:extLst>
                    </a:gridCol>
                    <a:gridCol w="548141">
                      <a:extLst>
                        <a:ext uri="{9D8B030D-6E8A-4147-A177-3AD203B41FA5}">
                          <a16:colId xmlns:a16="http://schemas.microsoft.com/office/drawing/2014/main" val="2783756860"/>
                        </a:ext>
                      </a:extLst>
                    </a:gridCol>
                    <a:gridCol w="3199518">
                      <a:extLst>
                        <a:ext uri="{9D8B030D-6E8A-4147-A177-3AD203B41FA5}">
                          <a16:colId xmlns:a16="http://schemas.microsoft.com/office/drawing/2014/main" val="2844999924"/>
                        </a:ext>
                      </a:extLst>
                    </a:gridCol>
                  </a:tblGrid>
                  <a:tr h="733849">
                    <a:tc>
                      <a:txBody>
                        <a:bodyPr/>
                        <a:lstStyle/>
                        <a:p>
                          <a:pPr algn="ctr" fontAlgn="base"/>
                          <a:r>
                            <a:rPr lang="en-US" sz="2000" b="1" dirty="0">
                              <a:solidFill>
                                <a:schemeClr val="tx1"/>
                              </a:solidFill>
                              <a:effectLst/>
                              <a:latin typeface="Merriweather" panose="00000500000000000000" pitchFamily="2" charset="0"/>
                            </a:rPr>
                            <a:t>IO/</a:t>
                          </a:r>
                          <a14:m>
                            <m:oMath xmlns:m="http://schemas.openxmlformats.org/officeDocument/2006/math">
                              <m:acc>
                                <m:accPr>
                                  <m:chr m:val="̅"/>
                                  <m:ctrlPr>
                                    <a:rPr lang="en-US" sz="2000" b="1" i="1" dirty="0" smtClean="0">
                                      <a:solidFill>
                                        <a:schemeClr val="tx1"/>
                                      </a:solidFill>
                                      <a:effectLst/>
                                      <a:latin typeface="Cambria Math" panose="02040503050406030204" pitchFamily="18" charset="0"/>
                                    </a:rPr>
                                  </m:ctrlPr>
                                </m:accPr>
                                <m:e>
                                  <m:r>
                                    <a:rPr lang="en-US" sz="2000" b="1" i="0" dirty="0" smtClean="0">
                                      <a:solidFill>
                                        <a:schemeClr val="tx1"/>
                                      </a:solidFill>
                                      <a:effectLst/>
                                      <a:latin typeface="Cambria Math" panose="02040503050406030204" pitchFamily="18" charset="0"/>
                                    </a:rPr>
                                    <m:t>𝐌</m:t>
                                  </m:r>
                                </m:e>
                              </m:acc>
                            </m:oMath>
                          </a14:m>
                          <a:endParaRPr lang="en-US" sz="2000" b="1" i="0" dirty="0">
                            <a:solidFill>
                              <a:schemeClr val="tx1"/>
                            </a:solidFill>
                            <a:effectLst/>
                            <a:latin typeface="Merriweather" panose="00000500000000000000" pitchFamily="2" charset="0"/>
                          </a:endParaRPr>
                        </a:p>
                      </a:txBody>
                      <a:tcPr marL="38100" marR="3810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en-US" sz="2000" b="1" dirty="0">
                              <a:solidFill>
                                <a:schemeClr val="tx1"/>
                              </a:solidFill>
                              <a:effectLst/>
                              <a:latin typeface="Merriweather" panose="00000500000000000000" pitchFamily="2" charset="0"/>
                            </a:rPr>
                            <a:t>S1</a:t>
                          </a:r>
                        </a:p>
                      </a:txBody>
                      <a:tcPr marL="95250" marR="9525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en-US" sz="2000" b="1">
                              <a:solidFill>
                                <a:schemeClr val="tx1"/>
                              </a:solidFill>
                              <a:effectLst/>
                              <a:latin typeface="Merriweather" panose="00000500000000000000" pitchFamily="2" charset="0"/>
                            </a:rPr>
                            <a:t>S0</a:t>
                          </a:r>
                        </a:p>
                      </a:txBody>
                      <a:tcPr marL="95250" marR="9525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en-US" sz="2000" b="1" dirty="0">
                              <a:solidFill>
                                <a:schemeClr val="tx1"/>
                              </a:solidFill>
                              <a:effectLst/>
                              <a:latin typeface="Merriweather" panose="00000500000000000000" pitchFamily="2" charset="0"/>
                            </a:rPr>
                            <a:t>Data Bus Status (Output)</a:t>
                          </a:r>
                        </a:p>
                      </a:txBody>
                      <a:tcPr marL="95250" marR="9525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779833304"/>
                      </a:ext>
                    </a:extLst>
                  </a:tr>
                  <a:tr h="524178">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dirty="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dirty="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dirty="0">
                              <a:effectLst/>
                              <a:latin typeface="Merriweather" panose="00000500000000000000" pitchFamily="2" charset="0"/>
                            </a:rPr>
                            <a:t>Opcode fetch</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709113292"/>
                      </a:ext>
                    </a:extLst>
                  </a:tr>
                  <a:tr h="524178">
                    <a:tc>
                      <a:txBody>
                        <a:bodyPr/>
                        <a:lstStyle/>
                        <a:p>
                          <a:pPr algn="ctr" fontAlgn="ctr"/>
                          <a:r>
                            <a:rPr lang="en-US" sz="2000" b="0" dirty="0">
                              <a:effectLst/>
                              <a:latin typeface="Merriweather" panose="00000500000000000000" pitchFamily="2" charset="0"/>
                            </a:rPr>
                            <a:t>0</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dirty="0">
                              <a:effectLst/>
                              <a:latin typeface="Merriweather" panose="00000500000000000000" pitchFamily="2" charset="0"/>
                            </a:rPr>
                            <a:t>Memory read</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058768"/>
                      </a:ext>
                    </a:extLst>
                  </a:tr>
                  <a:tr h="524178">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dirty="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dirty="0">
                              <a:effectLst/>
                              <a:latin typeface="Merriweather" panose="00000500000000000000" pitchFamily="2" charset="0"/>
                            </a:rPr>
                            <a:t>Memory write</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61606805"/>
                      </a:ext>
                    </a:extLst>
                  </a:tr>
                  <a:tr h="524178">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dirty="0">
                              <a:effectLst/>
                              <a:latin typeface="Merriweather" panose="00000500000000000000" pitchFamily="2" charset="0"/>
                            </a:rPr>
                            <a:t>I/O read</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02897969"/>
                      </a:ext>
                    </a:extLst>
                  </a:tr>
                  <a:tr h="524178">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dirty="0">
                              <a:effectLst/>
                              <a:latin typeface="Merriweather" panose="00000500000000000000" pitchFamily="2" charset="0"/>
                            </a:rPr>
                            <a:t>I/O write</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52434529"/>
                      </a:ext>
                    </a:extLst>
                  </a:tr>
                  <a:tr h="524178">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dirty="0">
                              <a:effectLst/>
                              <a:latin typeface="Merriweather" panose="00000500000000000000" pitchFamily="2" charset="0"/>
                            </a:rPr>
                            <a:t>Interrupt acknowledge</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878755037"/>
                      </a:ext>
                    </a:extLst>
                  </a:tr>
                  <a:tr h="524178">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4B4B"/>
                        </a:solidFill>
                      </a:tcPr>
                    </a:tc>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4B4B"/>
                        </a:solidFill>
                      </a:tcPr>
                    </a:tc>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4B4B"/>
                        </a:solidFill>
                      </a:tcPr>
                    </a:tc>
                    <a:tc>
                      <a:txBody>
                        <a:bodyPr/>
                        <a:lstStyle/>
                        <a:p>
                          <a:pPr algn="ctr" fontAlgn="ctr"/>
                          <a:r>
                            <a:rPr lang="en-US" sz="2000" b="0" dirty="0">
                              <a:effectLst/>
                              <a:latin typeface="Merriweather" panose="00000500000000000000" pitchFamily="2" charset="0"/>
                            </a:rPr>
                            <a:t>Halt</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4B4B"/>
                        </a:solidFill>
                      </a:tcPr>
                    </a:tc>
                    <a:extLst>
                      <a:ext uri="{0D108BD9-81ED-4DB2-BD59-A6C34878D82A}">
                        <a16:rowId xmlns:a16="http://schemas.microsoft.com/office/drawing/2014/main" val="1394677340"/>
                      </a:ext>
                    </a:extLst>
                  </a:tr>
                </a:tbl>
              </a:graphicData>
            </a:graphic>
          </p:graphicFrame>
        </mc:Choice>
        <mc:Fallback xmlns="">
          <p:graphicFrame>
            <p:nvGraphicFramePr>
              <p:cNvPr id="11" name="Table 10">
                <a:extLst>
                  <a:ext uri="{FF2B5EF4-FFF2-40B4-BE49-F238E27FC236}">
                    <a16:creationId xmlns:a16="http://schemas.microsoft.com/office/drawing/2014/main" id="{44C4DCCA-802A-0C9B-DFDE-D2EB17D0A311}"/>
                  </a:ext>
                </a:extLst>
              </p:cNvPr>
              <p:cNvGraphicFramePr>
                <a:graphicFrameLocks noGrp="1"/>
              </p:cNvGraphicFramePr>
              <p:nvPr>
                <p:extLst>
                  <p:ext uri="{D42A27DB-BD31-4B8C-83A1-F6EECF244321}">
                    <p14:modId xmlns:p14="http://schemas.microsoft.com/office/powerpoint/2010/main" val="1481894721"/>
                  </p:ext>
                </p:extLst>
              </p:nvPr>
            </p:nvGraphicFramePr>
            <p:xfrm>
              <a:off x="5375858" y="2057400"/>
              <a:ext cx="5000550" cy="4800600"/>
            </p:xfrm>
            <a:graphic>
              <a:graphicData uri="http://schemas.openxmlformats.org/drawingml/2006/table">
                <a:tbl>
                  <a:tblPr>
                    <a:tableStyleId>{5940675A-B579-460E-94D1-54222C63F5DA}</a:tableStyleId>
                  </a:tblPr>
                  <a:tblGrid>
                    <a:gridCol w="756956">
                      <a:extLst>
                        <a:ext uri="{9D8B030D-6E8A-4147-A177-3AD203B41FA5}">
                          <a16:colId xmlns:a16="http://schemas.microsoft.com/office/drawing/2014/main" val="1342368431"/>
                        </a:ext>
                      </a:extLst>
                    </a:gridCol>
                    <a:gridCol w="495935">
                      <a:extLst>
                        <a:ext uri="{9D8B030D-6E8A-4147-A177-3AD203B41FA5}">
                          <a16:colId xmlns:a16="http://schemas.microsoft.com/office/drawing/2014/main" val="3388615923"/>
                        </a:ext>
                      </a:extLst>
                    </a:gridCol>
                    <a:gridCol w="548141">
                      <a:extLst>
                        <a:ext uri="{9D8B030D-6E8A-4147-A177-3AD203B41FA5}">
                          <a16:colId xmlns:a16="http://schemas.microsoft.com/office/drawing/2014/main" val="2783756860"/>
                        </a:ext>
                      </a:extLst>
                    </a:gridCol>
                    <a:gridCol w="3199518">
                      <a:extLst>
                        <a:ext uri="{9D8B030D-6E8A-4147-A177-3AD203B41FA5}">
                          <a16:colId xmlns:a16="http://schemas.microsoft.com/office/drawing/2014/main" val="2844999924"/>
                        </a:ext>
                      </a:extLst>
                    </a:gridCol>
                  </a:tblGrid>
                  <a:tr h="800100">
                    <a:tc>
                      <a:txBody>
                        <a:bodyPr/>
                        <a:lstStyle/>
                        <a:p>
                          <a:endParaRPr lang="en-US"/>
                        </a:p>
                      </a:txBody>
                      <a:tcPr marL="38100" marR="3810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4"/>
                          <a:stretch>
                            <a:fillRect l="-1613" t="-1527" r="-566129" b="-505344"/>
                          </a:stretch>
                        </a:blipFill>
                      </a:tcPr>
                    </a:tc>
                    <a:tc>
                      <a:txBody>
                        <a:bodyPr/>
                        <a:lstStyle/>
                        <a:p>
                          <a:pPr algn="ctr" fontAlgn="base"/>
                          <a:r>
                            <a:rPr lang="en-US" sz="2000" b="1" dirty="0">
                              <a:solidFill>
                                <a:schemeClr val="tx1"/>
                              </a:solidFill>
                              <a:effectLst/>
                              <a:latin typeface="Merriweather" panose="00000500000000000000" pitchFamily="2" charset="0"/>
                            </a:rPr>
                            <a:t>S1</a:t>
                          </a:r>
                        </a:p>
                      </a:txBody>
                      <a:tcPr marL="95250" marR="9525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en-US" sz="2000" b="1">
                              <a:solidFill>
                                <a:schemeClr val="tx1"/>
                              </a:solidFill>
                              <a:effectLst/>
                              <a:latin typeface="Merriweather" panose="00000500000000000000" pitchFamily="2" charset="0"/>
                            </a:rPr>
                            <a:t>S0</a:t>
                          </a:r>
                        </a:p>
                      </a:txBody>
                      <a:tcPr marL="95250" marR="9525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en-US" sz="2000" b="1" dirty="0">
                              <a:solidFill>
                                <a:schemeClr val="tx1"/>
                              </a:solidFill>
                              <a:effectLst/>
                              <a:latin typeface="Merriweather" panose="00000500000000000000" pitchFamily="2" charset="0"/>
                            </a:rPr>
                            <a:t>Data Bus Status (Output)</a:t>
                          </a:r>
                        </a:p>
                      </a:txBody>
                      <a:tcPr marL="95250" marR="9525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779833304"/>
                      </a:ext>
                    </a:extLst>
                  </a:tr>
                  <a:tr h="571500">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dirty="0">
                              <a:effectLst/>
                              <a:latin typeface="Merriweather" panose="00000500000000000000" pitchFamily="2" charset="0"/>
                            </a:rPr>
                            <a:t>Opcode fetch</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709113292"/>
                      </a:ext>
                    </a:extLst>
                  </a:tr>
                  <a:tr h="571500">
                    <a:tc>
                      <a:txBody>
                        <a:bodyPr/>
                        <a:lstStyle/>
                        <a:p>
                          <a:pPr algn="ctr" fontAlgn="ctr"/>
                          <a:r>
                            <a:rPr lang="en-US" sz="2000" b="0" dirty="0">
                              <a:effectLst/>
                              <a:latin typeface="Merriweather" panose="00000500000000000000" pitchFamily="2" charset="0"/>
                            </a:rPr>
                            <a:t>0</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dirty="0">
                              <a:effectLst/>
                              <a:latin typeface="Merriweather" panose="00000500000000000000" pitchFamily="2" charset="0"/>
                            </a:rPr>
                            <a:t>Memory read</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058768"/>
                      </a:ext>
                    </a:extLst>
                  </a:tr>
                  <a:tr h="571500">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dirty="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dirty="0">
                              <a:effectLst/>
                              <a:latin typeface="Merriweather" panose="00000500000000000000" pitchFamily="2" charset="0"/>
                            </a:rPr>
                            <a:t>Memory write</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61606805"/>
                      </a:ext>
                    </a:extLst>
                  </a:tr>
                  <a:tr h="571500">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dirty="0">
                              <a:effectLst/>
                              <a:latin typeface="Merriweather" panose="00000500000000000000" pitchFamily="2" charset="0"/>
                            </a:rPr>
                            <a:t>I/O read</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02897969"/>
                      </a:ext>
                    </a:extLst>
                  </a:tr>
                  <a:tr h="571500">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dirty="0">
                              <a:effectLst/>
                              <a:latin typeface="Merriweather" panose="00000500000000000000" pitchFamily="2" charset="0"/>
                            </a:rPr>
                            <a:t>I/O write</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52434529"/>
                      </a:ext>
                    </a:extLst>
                  </a:tr>
                  <a:tr h="571500">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a:effectLst/>
                              <a:latin typeface="Merriweather" panose="00000500000000000000" pitchFamily="2" charset="0"/>
                            </a:rPr>
                            <a:t>1</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000" b="0" dirty="0">
                              <a:effectLst/>
                              <a:latin typeface="Merriweather" panose="00000500000000000000" pitchFamily="2" charset="0"/>
                            </a:rPr>
                            <a:t>Interrupt acknowledge</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878755037"/>
                      </a:ext>
                    </a:extLst>
                  </a:tr>
                  <a:tr h="571500">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4B4B"/>
                        </a:solidFill>
                      </a:tcPr>
                    </a:tc>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4B4B"/>
                        </a:solidFill>
                      </a:tcPr>
                    </a:tc>
                    <a:tc>
                      <a:txBody>
                        <a:bodyPr/>
                        <a:lstStyle/>
                        <a:p>
                          <a:pPr algn="ctr" fontAlgn="ctr"/>
                          <a:r>
                            <a:rPr lang="en-US" sz="2000" b="0">
                              <a:effectLst/>
                              <a:latin typeface="Merriweather" panose="00000500000000000000" pitchFamily="2" charset="0"/>
                            </a:rPr>
                            <a:t>0</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4B4B"/>
                        </a:solidFill>
                      </a:tcPr>
                    </a:tc>
                    <a:tc>
                      <a:txBody>
                        <a:bodyPr/>
                        <a:lstStyle/>
                        <a:p>
                          <a:pPr algn="ctr" fontAlgn="ctr"/>
                          <a:r>
                            <a:rPr lang="en-US" sz="2000" b="0" dirty="0">
                              <a:effectLst/>
                              <a:latin typeface="Merriweather" panose="00000500000000000000" pitchFamily="2" charset="0"/>
                            </a:rPr>
                            <a:t>Halt</a:t>
                          </a:r>
                        </a:p>
                      </a:txBody>
                      <a:tcPr marL="95250" marR="95250" marT="133350" marB="1333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4B4B"/>
                        </a:solidFill>
                      </a:tcPr>
                    </a:tc>
                    <a:extLst>
                      <a:ext uri="{0D108BD9-81ED-4DB2-BD59-A6C34878D82A}">
                        <a16:rowId xmlns:a16="http://schemas.microsoft.com/office/drawing/2014/main" val="1394677340"/>
                      </a:ext>
                    </a:extLst>
                  </a:tr>
                </a:tbl>
              </a:graphicData>
            </a:graphic>
          </p:graphicFrame>
        </mc:Fallback>
      </mc:AlternateContent>
    </p:spTree>
    <p:extLst>
      <p:ext uri="{BB962C8B-B14F-4D97-AF65-F5344CB8AC3E}">
        <p14:creationId xmlns:p14="http://schemas.microsoft.com/office/powerpoint/2010/main" val="2733147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8" y="365125"/>
            <a:ext cx="10531929" cy="1044575"/>
          </a:xfrm>
        </p:spPr>
        <p:txBody>
          <a:bodyPr>
            <a:normAutofit fontScale="90000"/>
          </a:bodyPr>
          <a:lstStyle/>
          <a:p>
            <a:r>
              <a:rPr lang="en-US" sz="4000" b="1" dirty="0">
                <a:latin typeface="Merriweather" panose="00000500000000000000" pitchFamily="2" charset="0"/>
              </a:rPr>
              <a:t>Pin Diagram (Pin Configuration) of 8085</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13706" y="1252945"/>
            <a:ext cx="10531930" cy="5103405"/>
          </a:xfrm>
        </p:spPr>
        <p:txBody>
          <a:bodyPr>
            <a:normAutofit lnSpcReduction="10000"/>
          </a:bodyPr>
          <a:lstStyle/>
          <a:p>
            <a:pPr marL="914400" lvl="1" indent="-457200">
              <a:buFont typeface="+mj-lt"/>
              <a:buAutoNum type="arabicPeriod" startAt="4"/>
            </a:pPr>
            <a:r>
              <a:rPr lang="en-GB" b="1" dirty="0">
                <a:solidFill>
                  <a:schemeClr val="tx1"/>
                </a:solidFill>
                <a:latin typeface="Merriweather" panose="00000500000000000000" pitchFamily="2" charset="0"/>
              </a:rPr>
              <a:t>Power Supply and Clock frequency:</a:t>
            </a:r>
          </a:p>
          <a:p>
            <a:pPr lvl="1">
              <a:buFont typeface="Wingdings" panose="05000000000000000000" pitchFamily="2" charset="2"/>
              <a:buChar char="v"/>
            </a:pPr>
            <a:r>
              <a:rPr lang="en-GB" dirty="0">
                <a:solidFill>
                  <a:schemeClr val="tx1"/>
                </a:solidFill>
                <a:latin typeface="Merriweather" panose="00000500000000000000" pitchFamily="2" charset="0"/>
              </a:rPr>
              <a:t> </a:t>
            </a:r>
            <a:r>
              <a:rPr lang="en-GB" b="1" dirty="0">
                <a:solidFill>
                  <a:schemeClr val="tx1"/>
                </a:solidFill>
                <a:latin typeface="Merriweather" panose="00000500000000000000" pitchFamily="2" charset="0"/>
              </a:rPr>
              <a:t>V</a:t>
            </a:r>
            <a:r>
              <a:rPr lang="en-GB" b="1" baseline="-25000" dirty="0">
                <a:solidFill>
                  <a:schemeClr val="tx1"/>
                </a:solidFill>
                <a:latin typeface="Merriweather" panose="00000500000000000000" pitchFamily="2" charset="0"/>
              </a:rPr>
              <a:t>CC</a:t>
            </a:r>
            <a:r>
              <a:rPr lang="en-GB" b="1" dirty="0">
                <a:solidFill>
                  <a:schemeClr val="tx1"/>
                </a:solidFill>
                <a:latin typeface="Merriweather" panose="00000500000000000000" pitchFamily="2" charset="0"/>
              </a:rPr>
              <a:t>: </a:t>
            </a:r>
            <a:r>
              <a:rPr lang="en-GB" dirty="0">
                <a:solidFill>
                  <a:schemeClr val="tx1"/>
                </a:solidFill>
                <a:latin typeface="Merriweather" panose="00000500000000000000" pitchFamily="2" charset="0"/>
              </a:rPr>
              <a:t>+5V power supply</a:t>
            </a:r>
          </a:p>
          <a:p>
            <a:pPr lvl="1">
              <a:buFont typeface="Wingdings" panose="05000000000000000000" pitchFamily="2" charset="2"/>
              <a:buChar char="v"/>
            </a:pPr>
            <a:r>
              <a:rPr lang="en-GB" b="1" dirty="0">
                <a:solidFill>
                  <a:schemeClr val="tx1"/>
                </a:solidFill>
                <a:latin typeface="Merriweather" panose="00000500000000000000" pitchFamily="2" charset="0"/>
              </a:rPr>
              <a:t>V</a:t>
            </a:r>
            <a:r>
              <a:rPr lang="en-GB" b="1" baseline="-25000" dirty="0">
                <a:solidFill>
                  <a:schemeClr val="tx1"/>
                </a:solidFill>
                <a:latin typeface="Merriweather" panose="00000500000000000000" pitchFamily="2" charset="0"/>
              </a:rPr>
              <a:t>SS</a:t>
            </a:r>
            <a:r>
              <a:rPr lang="en-GB" b="1" dirty="0">
                <a:solidFill>
                  <a:schemeClr val="tx1"/>
                </a:solidFill>
                <a:latin typeface="Merriweather" panose="00000500000000000000" pitchFamily="2" charset="0"/>
              </a:rPr>
              <a:t>:</a:t>
            </a:r>
            <a:r>
              <a:rPr lang="en-GB" dirty="0">
                <a:solidFill>
                  <a:schemeClr val="tx1"/>
                </a:solidFill>
                <a:latin typeface="Merriweather" panose="00000500000000000000" pitchFamily="2" charset="0"/>
              </a:rPr>
              <a:t> Ground reference</a:t>
            </a:r>
          </a:p>
          <a:p>
            <a:pPr lvl="1">
              <a:buFont typeface="Wingdings" panose="05000000000000000000" pitchFamily="2" charset="2"/>
              <a:buChar char="v"/>
            </a:pPr>
            <a:r>
              <a:rPr lang="en-GB" b="1" dirty="0">
                <a:solidFill>
                  <a:schemeClr val="tx1"/>
                </a:solidFill>
                <a:latin typeface="Merriweather" panose="00000500000000000000" pitchFamily="2" charset="0"/>
              </a:rPr>
              <a:t>X</a:t>
            </a:r>
            <a:r>
              <a:rPr lang="en-GB" b="1" baseline="-25000" dirty="0">
                <a:solidFill>
                  <a:schemeClr val="tx1"/>
                </a:solidFill>
                <a:latin typeface="Merriweather" panose="00000500000000000000" pitchFamily="2" charset="0"/>
              </a:rPr>
              <a:t>1</a:t>
            </a:r>
            <a:r>
              <a:rPr lang="en-GB" b="1" dirty="0">
                <a:solidFill>
                  <a:schemeClr val="tx1"/>
                </a:solidFill>
                <a:latin typeface="Merriweather" panose="00000500000000000000" pitchFamily="2" charset="0"/>
              </a:rPr>
              <a:t>, X</a:t>
            </a:r>
            <a:r>
              <a:rPr lang="en-GB" b="1" baseline="-25000" dirty="0">
                <a:solidFill>
                  <a:schemeClr val="tx1"/>
                </a:solidFill>
                <a:latin typeface="Merriweather" panose="00000500000000000000" pitchFamily="2" charset="0"/>
              </a:rPr>
              <a:t>2</a:t>
            </a:r>
            <a:r>
              <a:rPr lang="en-GB" b="1" dirty="0">
                <a:solidFill>
                  <a:schemeClr val="tx1"/>
                </a:solidFill>
                <a:latin typeface="Merriweather" panose="00000500000000000000" pitchFamily="2" charset="0"/>
              </a:rPr>
              <a:t>:</a:t>
            </a:r>
          </a:p>
          <a:p>
            <a:pPr lvl="2">
              <a:buFont typeface="Wingdings" panose="05000000000000000000" pitchFamily="2" charset="2"/>
              <a:buChar char="q"/>
            </a:pPr>
            <a:r>
              <a:rPr lang="en-GB" dirty="0">
                <a:solidFill>
                  <a:schemeClr val="tx1"/>
                </a:solidFill>
                <a:latin typeface="Merriweather" panose="00000500000000000000" pitchFamily="2" charset="0"/>
              </a:rPr>
              <a:t> A crystal (RC, LC Network) is connected at these two pins and is used to provide the </a:t>
            </a:r>
            <a:r>
              <a:rPr lang="en-GB" b="1" dirty="0">
                <a:solidFill>
                  <a:schemeClr val="tx1"/>
                </a:solidFill>
                <a:latin typeface="Merriweather" panose="00000500000000000000" pitchFamily="2" charset="0"/>
              </a:rPr>
              <a:t>Clock Input to the </a:t>
            </a:r>
            <a:r>
              <a:rPr lang="en-GB" b="1" dirty="0" err="1">
                <a:solidFill>
                  <a:schemeClr val="tx1"/>
                </a:solidFill>
                <a:latin typeface="Merriweather" panose="00000500000000000000" pitchFamily="2" charset="0"/>
              </a:rPr>
              <a:t>μP</a:t>
            </a:r>
            <a:r>
              <a:rPr lang="en-GB" dirty="0">
                <a:solidFill>
                  <a:schemeClr val="tx1"/>
                </a:solidFill>
                <a:latin typeface="Merriweather" panose="00000500000000000000" pitchFamily="2" charset="0"/>
              </a:rPr>
              <a:t>.</a:t>
            </a:r>
          </a:p>
          <a:p>
            <a:pPr lvl="2">
              <a:buFont typeface="Wingdings" panose="05000000000000000000" pitchFamily="2" charset="2"/>
              <a:buChar char="q"/>
            </a:pPr>
            <a:r>
              <a:rPr lang="en-GB" dirty="0">
                <a:solidFill>
                  <a:schemeClr val="tx1"/>
                </a:solidFill>
                <a:latin typeface="Merriweather" panose="00000500000000000000" pitchFamily="2" charset="0"/>
              </a:rPr>
              <a:t> This frequency is internally divided by 2.</a:t>
            </a:r>
          </a:p>
          <a:p>
            <a:pPr lvl="2">
              <a:buFont typeface="Symbol" panose="05050102010706020507" pitchFamily="18" charset="2"/>
              <a:buChar char="\"/>
            </a:pPr>
            <a:r>
              <a:rPr lang="en-GB" dirty="0">
                <a:latin typeface="Merriweather" panose="00000500000000000000" pitchFamily="2" charset="0"/>
                <a:sym typeface="Symbol" panose="05050102010706020507" pitchFamily="18" charset="2"/>
              </a:rPr>
              <a:t>To operate a system at </a:t>
            </a:r>
            <a:r>
              <a:rPr lang="en-GB" dirty="0">
                <a:solidFill>
                  <a:schemeClr val="accent1"/>
                </a:solidFill>
                <a:latin typeface="Merriweather" panose="00000500000000000000" pitchFamily="2" charset="0"/>
                <a:sym typeface="Symbol" panose="05050102010706020507" pitchFamily="18" charset="2"/>
              </a:rPr>
              <a:t>3 MHz</a:t>
            </a:r>
            <a:r>
              <a:rPr lang="en-GB" dirty="0">
                <a:latin typeface="Merriweather" panose="00000500000000000000" pitchFamily="2" charset="0"/>
                <a:sym typeface="Symbol" panose="05050102010706020507" pitchFamily="18" charset="2"/>
              </a:rPr>
              <a:t>, the crystal oscillator should have a frequency of </a:t>
            </a:r>
            <a:r>
              <a:rPr lang="en-GB" dirty="0">
                <a:solidFill>
                  <a:schemeClr val="accent1"/>
                </a:solidFill>
                <a:latin typeface="Merriweather" panose="00000500000000000000" pitchFamily="2" charset="0"/>
                <a:sym typeface="Symbol" panose="05050102010706020507" pitchFamily="18" charset="2"/>
              </a:rPr>
              <a:t>6 </a:t>
            </a:r>
            <a:r>
              <a:rPr lang="en-GB" dirty="0" err="1">
                <a:solidFill>
                  <a:schemeClr val="accent1"/>
                </a:solidFill>
                <a:latin typeface="Merriweather" panose="00000500000000000000" pitchFamily="2" charset="0"/>
                <a:sym typeface="Symbol" panose="05050102010706020507" pitchFamily="18" charset="2"/>
              </a:rPr>
              <a:t>MHz.</a:t>
            </a:r>
            <a:endParaRPr lang="en-GB" dirty="0">
              <a:solidFill>
                <a:schemeClr val="accent1"/>
              </a:solidFill>
              <a:latin typeface="Merriweather" panose="00000500000000000000" pitchFamily="2" charset="0"/>
              <a:sym typeface="Symbol" panose="05050102010706020507" pitchFamily="18" charset="2"/>
            </a:endParaRPr>
          </a:p>
          <a:p>
            <a:pPr marL="914400" lvl="2" indent="0">
              <a:buNone/>
            </a:pPr>
            <a:r>
              <a:rPr lang="en-GB" b="1" dirty="0">
                <a:latin typeface="Merriweather" panose="00000500000000000000" pitchFamily="2" charset="0"/>
                <a:sym typeface="Symbol" panose="05050102010706020507" pitchFamily="18" charset="2"/>
              </a:rPr>
              <a:t> </a:t>
            </a:r>
            <a:endParaRPr lang="en-GB" b="1" dirty="0">
              <a:solidFill>
                <a:schemeClr val="tx1"/>
              </a:solidFill>
              <a:latin typeface="Merriweather" panose="00000500000000000000" pitchFamily="2" charset="0"/>
            </a:endParaRPr>
          </a:p>
          <a:p>
            <a:pPr lvl="1">
              <a:buFont typeface="Wingdings" panose="05000000000000000000" pitchFamily="2" charset="2"/>
              <a:buChar char="v"/>
            </a:pPr>
            <a:r>
              <a:rPr lang="en-GB" b="1" dirty="0">
                <a:solidFill>
                  <a:schemeClr val="tx1"/>
                </a:solidFill>
                <a:latin typeface="Merriweather" panose="00000500000000000000" pitchFamily="2" charset="0"/>
              </a:rPr>
              <a:t>CLK OUT:</a:t>
            </a:r>
          </a:p>
          <a:p>
            <a:pPr lvl="2">
              <a:buFont typeface="Wingdings" panose="05000000000000000000" pitchFamily="2" charset="2"/>
              <a:buChar char="q"/>
            </a:pPr>
            <a:r>
              <a:rPr lang="en-GB" dirty="0">
                <a:solidFill>
                  <a:schemeClr val="tx1"/>
                </a:solidFill>
                <a:latin typeface="Merriweather" panose="00000500000000000000" pitchFamily="2" charset="0"/>
              </a:rPr>
              <a:t> It can be used as the system clock for other devices.</a:t>
            </a:r>
          </a:p>
          <a:p>
            <a:pPr lvl="2">
              <a:buFont typeface="Wingdings" panose="05000000000000000000" pitchFamily="2" charset="2"/>
              <a:buChar char="q"/>
            </a:pPr>
            <a:r>
              <a:rPr lang="en-GB" dirty="0">
                <a:solidFill>
                  <a:schemeClr val="tx1"/>
                </a:solidFill>
                <a:latin typeface="Merriweather" panose="00000500000000000000" pitchFamily="2" charset="0"/>
              </a:rPr>
              <a:t> 8085 provides the </a:t>
            </a:r>
            <a:r>
              <a:rPr lang="en-GB" b="1" dirty="0">
                <a:solidFill>
                  <a:schemeClr val="tx1"/>
                </a:solidFill>
                <a:latin typeface="Merriweather" panose="00000500000000000000" pitchFamily="2" charset="0"/>
              </a:rPr>
              <a:t>Clock input </a:t>
            </a:r>
            <a:r>
              <a:rPr lang="en-GB" dirty="0">
                <a:solidFill>
                  <a:schemeClr val="tx1"/>
                </a:solidFill>
                <a:latin typeface="Merriweather" panose="00000500000000000000" pitchFamily="2" charset="0"/>
              </a:rPr>
              <a:t>to all </a:t>
            </a:r>
            <a:r>
              <a:rPr lang="en-GB" b="1" dirty="0">
                <a:solidFill>
                  <a:schemeClr val="tx1"/>
                </a:solidFill>
                <a:latin typeface="Merriweather" panose="00000500000000000000" pitchFamily="2" charset="0"/>
              </a:rPr>
              <a:t>other peripherals </a:t>
            </a:r>
            <a:r>
              <a:rPr lang="en-GB" dirty="0">
                <a:solidFill>
                  <a:schemeClr val="tx1"/>
                </a:solidFill>
                <a:latin typeface="Merriweather" panose="00000500000000000000" pitchFamily="2" charset="0"/>
              </a:rPr>
              <a:t>through the Clock Out pin. </a:t>
            </a:r>
          </a:p>
          <a:p>
            <a:pPr lvl="2">
              <a:buFont typeface="Wingdings" panose="05000000000000000000" pitchFamily="2" charset="2"/>
              <a:buChar char="q"/>
            </a:pPr>
            <a:r>
              <a:rPr lang="en-GB" dirty="0">
                <a:solidFill>
                  <a:schemeClr val="tx1"/>
                </a:solidFill>
                <a:latin typeface="Merriweather" panose="00000500000000000000" pitchFamily="2" charset="0"/>
              </a:rPr>
              <a:t>This takes care of </a:t>
            </a:r>
            <a:r>
              <a:rPr lang="en-GB" b="1" dirty="0">
                <a:solidFill>
                  <a:schemeClr val="tx1"/>
                </a:solidFill>
                <a:latin typeface="Merriweather" panose="00000500000000000000" pitchFamily="2" charset="0"/>
              </a:rPr>
              <a:t>synchronizing</a:t>
            </a:r>
            <a:r>
              <a:rPr lang="en-GB" dirty="0">
                <a:solidFill>
                  <a:schemeClr val="tx1"/>
                </a:solidFill>
                <a:latin typeface="Merriweather" panose="00000500000000000000" pitchFamily="2" charset="0"/>
              </a:rPr>
              <a:t> all peripherals with 8085.</a:t>
            </a:r>
          </a:p>
          <a:p>
            <a:pPr lvl="2">
              <a:buFont typeface="Wingdings" panose="05000000000000000000" pitchFamily="2" charset="2"/>
              <a:buChar char="q"/>
            </a:pPr>
            <a:r>
              <a:rPr lang="en-GB" dirty="0">
                <a:solidFill>
                  <a:schemeClr val="tx1"/>
                </a:solidFill>
                <a:latin typeface="Merriweather" panose="00000500000000000000" pitchFamily="2" charset="0"/>
              </a:rPr>
              <a:t>Its frequency is half the oscillator frequency.</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3"/>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3"/>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09DC53E-0597-0BEB-37D4-DD1E87402173}"/>
              </a:ext>
            </a:extLst>
          </p:cNvPr>
          <p:cNvSpPr>
            <a:spLocks noGrp="1"/>
          </p:cNvSpPr>
          <p:nvPr>
            <p:ph type="dt" sz="half" idx="10"/>
          </p:nvPr>
        </p:nvSpPr>
        <p:spPr/>
        <p:txBody>
          <a:bodyPr/>
          <a:lstStyle/>
          <a:p>
            <a:fld id="{BD668AC7-9D9D-4E6A-9CE4-83427CC2E368}" type="datetime1">
              <a:rPr lang="en-US" smtClean="0"/>
              <a:t>10/2/2023</a:t>
            </a:fld>
            <a:endParaRPr lang="en-US"/>
          </a:p>
        </p:txBody>
      </p:sp>
      <p:sp>
        <p:nvSpPr>
          <p:cNvPr id="6" name="Slide Number Placeholder 5">
            <a:extLst>
              <a:ext uri="{FF2B5EF4-FFF2-40B4-BE49-F238E27FC236}">
                <a16:creationId xmlns:a16="http://schemas.microsoft.com/office/drawing/2014/main" id="{9B9DAEFC-B9C0-46DF-53C7-FBF6C364BEF1}"/>
              </a:ext>
            </a:extLst>
          </p:cNvPr>
          <p:cNvSpPr>
            <a:spLocks noGrp="1"/>
          </p:cNvSpPr>
          <p:nvPr>
            <p:ph type="sldNum" sz="quarter" idx="12"/>
          </p:nvPr>
        </p:nvSpPr>
        <p:spPr/>
        <p:txBody>
          <a:bodyPr/>
          <a:lstStyle/>
          <a:p>
            <a:fld id="{8051FE7D-4AED-441C-958A-52748DFD726C}" type="slidenum">
              <a:rPr lang="en-US" smtClean="0"/>
              <a:t>34</a:t>
            </a:fld>
            <a:endParaRPr lang="en-US"/>
          </a:p>
        </p:txBody>
      </p:sp>
    </p:spTree>
    <p:extLst>
      <p:ext uri="{BB962C8B-B14F-4D97-AF65-F5344CB8AC3E}">
        <p14:creationId xmlns:p14="http://schemas.microsoft.com/office/powerpoint/2010/main" val="1820148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13706" y="392112"/>
            <a:ext cx="10531929" cy="1044575"/>
          </a:xfrm>
        </p:spPr>
        <p:txBody>
          <a:bodyPr>
            <a:normAutofit fontScale="90000"/>
          </a:bodyPr>
          <a:lstStyle/>
          <a:p>
            <a:r>
              <a:rPr lang="en-US" sz="4000" b="1" dirty="0">
                <a:latin typeface="Merriweather" panose="00000500000000000000" pitchFamily="2" charset="0"/>
              </a:rPr>
              <a:t>Pin Diagram (Pin Configuration) of 8085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13705" y="1436687"/>
                <a:ext cx="10531929" cy="5029201"/>
              </a:xfrm>
            </p:spPr>
            <p:txBody>
              <a:bodyPr>
                <a:normAutofit/>
              </a:bodyPr>
              <a:lstStyle/>
              <a:p>
                <a:pPr marL="914400" lvl="1" indent="-457200">
                  <a:buFont typeface="+mj-lt"/>
                  <a:buAutoNum type="arabicPeriod" startAt="5"/>
                </a:pPr>
                <a:r>
                  <a:rPr lang="en-GB" sz="2800" b="1" dirty="0">
                    <a:solidFill>
                      <a:schemeClr val="tx1"/>
                    </a:solidFill>
                    <a:latin typeface="Merriweather" panose="00000500000000000000" pitchFamily="2" charset="0"/>
                  </a:rPr>
                  <a:t>Externally Initiated signals:</a:t>
                </a:r>
              </a:p>
              <a:p>
                <a:pPr lvl="2">
                  <a:buFont typeface="Wingdings" panose="05000000000000000000" pitchFamily="2" charset="2"/>
                  <a:buChar char="v"/>
                </a:pPr>
                <a:r>
                  <a:rPr lang="en-GB" sz="2400" b="1" dirty="0">
                    <a:solidFill>
                      <a:schemeClr val="tx1"/>
                    </a:solidFill>
                    <a:latin typeface="Merriweather" panose="00000500000000000000" pitchFamily="2" charset="0"/>
                  </a:rPr>
                  <a:t> INTR</a:t>
                </a:r>
                <a:r>
                  <a:rPr lang="en-GB" sz="2400" dirty="0">
                    <a:solidFill>
                      <a:schemeClr val="tx1"/>
                    </a:solidFill>
                    <a:latin typeface="Merriweather" panose="00000500000000000000" pitchFamily="2" charset="0"/>
                  </a:rPr>
                  <a:t> (input): </a:t>
                </a:r>
                <a:r>
                  <a:rPr lang="en-GB" sz="2400" b="1" dirty="0">
                    <a:solidFill>
                      <a:schemeClr val="tx1"/>
                    </a:solidFill>
                    <a:latin typeface="Merriweather" panose="00000500000000000000" pitchFamily="2" charset="0"/>
                  </a:rPr>
                  <a:t>interrupt request</a:t>
                </a:r>
                <a:r>
                  <a:rPr lang="en-GB" sz="2400" dirty="0">
                    <a:solidFill>
                      <a:schemeClr val="tx1"/>
                    </a:solidFill>
                    <a:latin typeface="Merriweather" panose="00000500000000000000" pitchFamily="2" charset="0"/>
                  </a:rPr>
                  <a:t>,</a:t>
                </a:r>
              </a:p>
              <a:p>
                <a:pPr lvl="3">
                  <a:buFont typeface="Wingdings" panose="05000000000000000000" pitchFamily="2" charset="2"/>
                  <a:buChar char="q"/>
                </a:pPr>
                <a:r>
                  <a:rPr lang="en-GB" sz="2000" dirty="0">
                    <a:solidFill>
                      <a:schemeClr val="tx1"/>
                    </a:solidFill>
                    <a:latin typeface="Merriweather" panose="00000500000000000000" pitchFamily="2" charset="0"/>
                  </a:rPr>
                  <a:t> used as a general purpose interrupt.</a:t>
                </a:r>
              </a:p>
              <a:p>
                <a:pPr lvl="3">
                  <a:buFont typeface="Wingdings" panose="05000000000000000000" pitchFamily="2" charset="2"/>
                  <a:buChar char="q"/>
                </a:pPr>
                <a:r>
                  <a:rPr lang="en-GB" sz="2000" dirty="0">
                    <a:solidFill>
                      <a:schemeClr val="tx1"/>
                    </a:solidFill>
                    <a:latin typeface="Merriweather" panose="00000500000000000000" pitchFamily="2" charset="0"/>
                  </a:rPr>
                  <a:t>The INTR interrupt is a </a:t>
                </a:r>
                <a:r>
                  <a:rPr lang="en-GB" sz="2000" b="1" dirty="0">
                    <a:solidFill>
                      <a:schemeClr val="tx1"/>
                    </a:solidFill>
                    <a:latin typeface="Merriweather" panose="00000500000000000000" pitchFamily="2" charset="0"/>
                  </a:rPr>
                  <a:t>maskable interrupt </a:t>
                </a:r>
                <a:r>
                  <a:rPr lang="en-GB" sz="2000" dirty="0">
                    <a:solidFill>
                      <a:schemeClr val="tx1"/>
                    </a:solidFill>
                    <a:latin typeface="Merriweather" panose="00000500000000000000" pitchFamily="2" charset="0"/>
                  </a:rPr>
                  <a:t>that is generated by an external device, such as a keyboard or a mouse.</a:t>
                </a:r>
              </a:p>
              <a:p>
                <a:pPr lvl="3">
                  <a:buFont typeface="Wingdings" panose="05000000000000000000" pitchFamily="2" charset="2"/>
                  <a:buChar char="q"/>
                </a:pPr>
                <a:r>
                  <a:rPr lang="en-GB" sz="2000" dirty="0">
                    <a:solidFill>
                      <a:schemeClr val="tx1"/>
                    </a:solidFill>
                    <a:latin typeface="Merriweather" panose="00000500000000000000" pitchFamily="2" charset="0"/>
                  </a:rPr>
                  <a:t> It has the </a:t>
                </a:r>
                <a:r>
                  <a:rPr lang="en-GB" sz="2000" b="1" dirty="0">
                    <a:solidFill>
                      <a:schemeClr val="tx1"/>
                    </a:solidFill>
                    <a:latin typeface="Merriweather" panose="00000500000000000000" pitchFamily="2" charset="0"/>
                  </a:rPr>
                  <a:t>lowest priority </a:t>
                </a:r>
                <a:r>
                  <a:rPr lang="en-GB" sz="2000" dirty="0">
                    <a:solidFill>
                      <a:schemeClr val="tx1"/>
                    </a:solidFill>
                    <a:latin typeface="Merriweather" panose="00000500000000000000" pitchFamily="2" charset="0"/>
                  </a:rPr>
                  <a:t>and can be </a:t>
                </a:r>
                <a:r>
                  <a:rPr lang="en-GB" sz="2000" b="1" dirty="0">
                    <a:solidFill>
                      <a:schemeClr val="tx1"/>
                    </a:solidFill>
                    <a:latin typeface="Merriweather" panose="00000500000000000000" pitchFamily="2" charset="0"/>
                  </a:rPr>
                  <a:t>disabled</a:t>
                </a:r>
                <a:r>
                  <a:rPr lang="en-GB" sz="2000" dirty="0">
                    <a:solidFill>
                      <a:schemeClr val="tx1"/>
                    </a:solidFill>
                    <a:latin typeface="Merriweather" panose="00000500000000000000" pitchFamily="2" charset="0"/>
                  </a:rPr>
                  <a:t>..</a:t>
                </a:r>
              </a:p>
              <a:p>
                <a:pPr lvl="3">
                  <a:buFont typeface="Wingdings" panose="05000000000000000000" pitchFamily="2" charset="2"/>
                  <a:buChar char="q"/>
                </a:pPr>
                <a:r>
                  <a:rPr lang="en-GB" sz="2000" dirty="0">
                    <a:solidFill>
                      <a:schemeClr val="tx1"/>
                    </a:solidFill>
                    <a:latin typeface="Merriweather" panose="00000500000000000000" pitchFamily="2" charset="0"/>
                  </a:rPr>
                  <a:t> It has an </a:t>
                </a:r>
                <a:r>
                  <a:rPr lang="en-GB" sz="2000" b="1" dirty="0">
                    <a:solidFill>
                      <a:schemeClr val="tx1"/>
                    </a:solidFill>
                    <a:latin typeface="Merriweather" panose="00000500000000000000" pitchFamily="2" charset="0"/>
                  </a:rPr>
                  <a:t>acknowledgement signal </a:t>
                </a:r>
                <a14:m>
                  <m:oMath xmlns:m="http://schemas.openxmlformats.org/officeDocument/2006/math">
                    <m:acc>
                      <m:accPr>
                        <m:chr m:val="̅"/>
                        <m:ctrlPr>
                          <a:rPr lang="en-GB" sz="2000" b="1" i="1" smtClean="0">
                            <a:solidFill>
                              <a:schemeClr val="tx1"/>
                            </a:solidFill>
                            <a:latin typeface="Cambria Math" panose="02040503050406030204" pitchFamily="18" charset="0"/>
                          </a:rPr>
                        </m:ctrlPr>
                      </m:accPr>
                      <m:e>
                        <m:r>
                          <m:rPr>
                            <m:nor/>
                          </m:rPr>
                          <a:rPr lang="en-GB" sz="2000" b="1" dirty="0">
                            <a:latin typeface="Merriweather" panose="00000500000000000000" pitchFamily="2" charset="0"/>
                          </a:rPr>
                          <m:t>INTA</m:t>
                        </m:r>
                      </m:e>
                    </m:acc>
                  </m:oMath>
                </a14:m>
                <a:r>
                  <a:rPr lang="en-GB" sz="2000" dirty="0">
                    <a:solidFill>
                      <a:schemeClr val="tx1"/>
                    </a:solidFill>
                    <a:latin typeface="Merriweather" panose="00000500000000000000" pitchFamily="2" charset="0"/>
                  </a:rPr>
                  <a:t> .</a:t>
                </a:r>
              </a:p>
              <a:p>
                <a:pPr marL="1371600" lvl="3" indent="0">
                  <a:buNone/>
                </a:pPr>
                <a:endParaRPr lang="en-GB" sz="2000" dirty="0">
                  <a:solidFill>
                    <a:schemeClr val="tx1"/>
                  </a:solidFill>
                  <a:latin typeface="Merriweather" panose="00000500000000000000" pitchFamily="2" charset="0"/>
                </a:endParaRPr>
              </a:p>
              <a:p>
                <a:pPr lvl="2">
                  <a:buFont typeface="Wingdings" panose="05000000000000000000" pitchFamily="2" charset="2"/>
                  <a:buChar char="v"/>
                </a:pPr>
                <a:r>
                  <a:rPr lang="en-GB" sz="2400" dirty="0">
                    <a:solidFill>
                      <a:schemeClr val="tx1"/>
                    </a:solidFill>
                    <a:latin typeface="Merriweather" panose="00000500000000000000" pitchFamily="2" charset="0"/>
                  </a:rPr>
                  <a:t> </a:t>
                </a:r>
                <a14:m>
                  <m:oMath xmlns:m="http://schemas.openxmlformats.org/officeDocument/2006/math">
                    <m:acc>
                      <m:accPr>
                        <m:chr m:val="̅"/>
                        <m:ctrlPr>
                          <a:rPr lang="en-GB" sz="2400" b="1" i="1" smtClean="0">
                            <a:solidFill>
                              <a:schemeClr val="tx1"/>
                            </a:solidFill>
                            <a:latin typeface="Cambria Math" panose="02040503050406030204" pitchFamily="18" charset="0"/>
                          </a:rPr>
                        </m:ctrlPr>
                      </m:accPr>
                      <m:e>
                        <m:r>
                          <m:rPr>
                            <m:nor/>
                          </m:rPr>
                          <a:rPr lang="en-GB" sz="2400" b="1" dirty="0">
                            <a:latin typeface="Merriweather" panose="00000500000000000000" pitchFamily="2" charset="0"/>
                          </a:rPr>
                          <m:t>INTA</m:t>
                        </m:r>
                      </m:e>
                    </m:acc>
                  </m:oMath>
                </a14:m>
                <a:r>
                  <a:rPr lang="en-GB" sz="2400" dirty="0">
                    <a:solidFill>
                      <a:schemeClr val="tx1"/>
                    </a:solidFill>
                    <a:latin typeface="Merriweather" panose="00000500000000000000" pitchFamily="2" charset="0"/>
                  </a:rPr>
                  <a:t> (Output): </a:t>
                </a:r>
                <a:r>
                  <a:rPr lang="en-GB" sz="2400" b="1" dirty="0">
                    <a:solidFill>
                      <a:schemeClr val="tx1"/>
                    </a:solidFill>
                    <a:latin typeface="Merriweather" panose="00000500000000000000" pitchFamily="2" charset="0"/>
                  </a:rPr>
                  <a:t>interrupt acknowledgement,</a:t>
                </a:r>
                <a:endParaRPr lang="en-GB" sz="2400" dirty="0">
                  <a:solidFill>
                    <a:schemeClr val="tx1"/>
                  </a:solidFill>
                  <a:latin typeface="Merriweather" panose="00000500000000000000" pitchFamily="2" charset="0"/>
                </a:endParaRPr>
              </a:p>
              <a:p>
                <a:pPr lvl="3">
                  <a:buFont typeface="Wingdings" panose="05000000000000000000" pitchFamily="2" charset="2"/>
                  <a:buChar char="q"/>
                </a:pPr>
                <a:r>
                  <a:rPr lang="en-GB" sz="2000" dirty="0">
                    <a:solidFill>
                      <a:schemeClr val="tx1"/>
                    </a:solidFill>
                    <a:latin typeface="Merriweather" panose="00000500000000000000" pitchFamily="2" charset="0"/>
                  </a:rPr>
                  <a:t> This is used to acknowledge an Interrupt.</a:t>
                </a:r>
              </a:p>
              <a:p>
                <a:pPr lvl="3">
                  <a:buFont typeface="Wingdings" panose="05000000000000000000" pitchFamily="2" charset="2"/>
                  <a:buChar char="q"/>
                </a:pPr>
                <a:r>
                  <a:rPr lang="en-GB" sz="2000" dirty="0">
                    <a:solidFill>
                      <a:schemeClr val="tx1"/>
                    </a:solidFill>
                    <a:latin typeface="Merriweather" panose="00000500000000000000" pitchFamily="2" charset="0"/>
                  </a:rPr>
                  <a:t> This is an </a:t>
                </a:r>
                <a:r>
                  <a:rPr lang="en-GB" sz="2000" b="1" dirty="0">
                    <a:solidFill>
                      <a:schemeClr val="tx1"/>
                    </a:solidFill>
                    <a:latin typeface="Merriweather" panose="00000500000000000000" pitchFamily="2" charset="0"/>
                  </a:rPr>
                  <a:t>acknowledgement signal</a:t>
                </a:r>
                <a:r>
                  <a:rPr lang="en-GB" sz="2000" dirty="0">
                    <a:solidFill>
                      <a:schemeClr val="tx1"/>
                    </a:solidFill>
                    <a:latin typeface="Merriweather" panose="00000500000000000000" pitchFamily="2" charset="0"/>
                  </a:rPr>
                  <a:t> for </a:t>
                </a:r>
                <a:r>
                  <a:rPr lang="en-GB" sz="2000" b="1" dirty="0">
                    <a:solidFill>
                      <a:schemeClr val="tx1"/>
                    </a:solidFill>
                    <a:latin typeface="Merriweather" panose="00000500000000000000" pitchFamily="2" charset="0"/>
                  </a:rPr>
                  <a:t>INTR </a:t>
                </a:r>
                <a:r>
                  <a:rPr lang="en-GB" sz="2000" dirty="0">
                    <a:solidFill>
                      <a:schemeClr val="tx1"/>
                    </a:solidFill>
                    <a:latin typeface="Merriweather" panose="00000500000000000000" pitchFamily="2" charset="0"/>
                  </a:rPr>
                  <a:t>(only).</a:t>
                </a:r>
              </a:p>
            </p:txBody>
          </p:sp>
        </mc:Choice>
        <mc:Fallback xmlns="">
          <p:sp>
            <p:nvSpPr>
              <p:cNvPr id="3" name="Content Placeholder 2">
                <a:extLst>
                  <a:ext uri="{FF2B5EF4-FFF2-40B4-BE49-F238E27FC236}">
                    <a16:creationId xmlns:a16="http://schemas.microsoft.com/office/drawing/2014/main" id="{EF55C74F-7230-476C-9E4A-481D1E2502BD}"/>
                  </a:ext>
                </a:extLst>
              </p:cNvPr>
              <p:cNvSpPr>
                <a:spLocks noGrp="1" noRot="1" noChangeAspect="1" noMove="1" noResize="1" noEditPoints="1" noAdjustHandles="1" noChangeArrowheads="1" noChangeShapeType="1" noTextEdit="1"/>
              </p:cNvSpPr>
              <p:nvPr>
                <p:ph idx="1"/>
              </p:nvPr>
            </p:nvSpPr>
            <p:spPr>
              <a:xfrm>
                <a:off x="813705" y="1436687"/>
                <a:ext cx="10531929" cy="5029201"/>
              </a:xfrm>
              <a:blipFill>
                <a:blip r:embed="rId3"/>
                <a:stretch>
                  <a:fillRect t="-254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4"/>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4"/>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09DC53E-0597-0BEB-37D4-DD1E87402173}"/>
              </a:ext>
            </a:extLst>
          </p:cNvPr>
          <p:cNvSpPr>
            <a:spLocks noGrp="1"/>
          </p:cNvSpPr>
          <p:nvPr>
            <p:ph type="dt" sz="half" idx="10"/>
          </p:nvPr>
        </p:nvSpPr>
        <p:spPr/>
        <p:txBody>
          <a:bodyPr/>
          <a:lstStyle/>
          <a:p>
            <a:fld id="{BD668AC7-9D9D-4E6A-9CE4-83427CC2E368}" type="datetime1">
              <a:rPr lang="en-US" smtClean="0"/>
              <a:t>10/2/2023</a:t>
            </a:fld>
            <a:endParaRPr lang="en-US"/>
          </a:p>
        </p:txBody>
      </p:sp>
      <p:sp>
        <p:nvSpPr>
          <p:cNvPr id="6" name="Slide Number Placeholder 5">
            <a:extLst>
              <a:ext uri="{FF2B5EF4-FFF2-40B4-BE49-F238E27FC236}">
                <a16:creationId xmlns:a16="http://schemas.microsoft.com/office/drawing/2014/main" id="{9B9DAEFC-B9C0-46DF-53C7-FBF6C364BEF1}"/>
              </a:ext>
            </a:extLst>
          </p:cNvPr>
          <p:cNvSpPr>
            <a:spLocks noGrp="1"/>
          </p:cNvSpPr>
          <p:nvPr>
            <p:ph type="sldNum" sz="quarter" idx="12"/>
          </p:nvPr>
        </p:nvSpPr>
        <p:spPr/>
        <p:txBody>
          <a:bodyPr/>
          <a:lstStyle/>
          <a:p>
            <a:fld id="{8051FE7D-4AED-441C-958A-52748DFD726C}" type="slidenum">
              <a:rPr lang="en-US" smtClean="0"/>
              <a:t>35</a:t>
            </a:fld>
            <a:endParaRPr lang="en-US" dirty="0"/>
          </a:p>
        </p:txBody>
      </p:sp>
    </p:spTree>
    <p:extLst>
      <p:ext uri="{BB962C8B-B14F-4D97-AF65-F5344CB8AC3E}">
        <p14:creationId xmlns:p14="http://schemas.microsoft.com/office/powerpoint/2010/main" val="1651680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13706" y="450937"/>
            <a:ext cx="10531929" cy="1044575"/>
          </a:xfrm>
        </p:spPr>
        <p:txBody>
          <a:bodyPr>
            <a:normAutofit fontScale="90000"/>
          </a:bodyPr>
          <a:lstStyle/>
          <a:p>
            <a:r>
              <a:rPr lang="en-US" sz="4000" b="1" dirty="0">
                <a:latin typeface="Merriweather" panose="00000500000000000000" pitchFamily="2" charset="0"/>
              </a:rPr>
              <a:t>Pin Diagram (Pin Configuration) of 8085</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13706" y="1495512"/>
            <a:ext cx="10540094" cy="4391697"/>
          </a:xfrm>
        </p:spPr>
        <p:txBody>
          <a:bodyPr>
            <a:normAutofit lnSpcReduction="10000"/>
          </a:bodyPr>
          <a:lstStyle/>
          <a:p>
            <a:pPr marL="914400" lvl="1" indent="-457200">
              <a:buFont typeface="+mj-lt"/>
              <a:buAutoNum type="arabicPeriod" startAt="5"/>
            </a:pPr>
            <a:r>
              <a:rPr lang="en-GB" sz="2800" b="1" dirty="0">
                <a:solidFill>
                  <a:schemeClr val="tx1"/>
                </a:solidFill>
                <a:latin typeface="Merriweather" panose="00000500000000000000" pitchFamily="2" charset="0"/>
              </a:rPr>
              <a:t>Externally Initiated signals:</a:t>
            </a:r>
            <a:endParaRPr lang="en-GB" sz="2000" dirty="0">
              <a:solidFill>
                <a:schemeClr val="tx1"/>
              </a:solidFill>
              <a:latin typeface="Merriweather" panose="00000500000000000000" pitchFamily="2" charset="0"/>
            </a:endParaRPr>
          </a:p>
          <a:p>
            <a:pPr lvl="2">
              <a:buFont typeface="Wingdings" panose="05000000000000000000" pitchFamily="2" charset="2"/>
              <a:buChar char="v"/>
            </a:pPr>
            <a:r>
              <a:rPr lang="en-GB" sz="2400" b="1" dirty="0">
                <a:solidFill>
                  <a:schemeClr val="tx1"/>
                </a:solidFill>
                <a:latin typeface="Merriweather" panose="00000500000000000000" pitchFamily="2" charset="0"/>
              </a:rPr>
              <a:t> RST 7.5, 6.5, 5.5</a:t>
            </a:r>
            <a:r>
              <a:rPr lang="en-GB" sz="2400" dirty="0">
                <a:solidFill>
                  <a:schemeClr val="tx1"/>
                </a:solidFill>
                <a:latin typeface="Merriweather" panose="00000500000000000000" pitchFamily="2" charset="0"/>
              </a:rPr>
              <a:t> (inputs):</a:t>
            </a:r>
          </a:p>
          <a:p>
            <a:pPr lvl="3">
              <a:buFont typeface="Wingdings" panose="05000000000000000000" pitchFamily="2" charset="2"/>
              <a:buChar char="q"/>
            </a:pPr>
            <a:r>
              <a:rPr lang="en-GB" sz="2000" dirty="0">
                <a:solidFill>
                  <a:schemeClr val="tx1"/>
                </a:solidFill>
                <a:latin typeface="Merriweather" panose="00000500000000000000" pitchFamily="2" charset="0"/>
              </a:rPr>
              <a:t> These are </a:t>
            </a:r>
            <a:r>
              <a:rPr lang="en-GB" sz="2000" b="1" dirty="0">
                <a:solidFill>
                  <a:schemeClr val="tx1"/>
                </a:solidFill>
                <a:latin typeface="Merriweather" panose="00000500000000000000" pitchFamily="2" charset="0"/>
              </a:rPr>
              <a:t>vectored interrupts</a:t>
            </a:r>
            <a:r>
              <a:rPr lang="en-GB" sz="2000" dirty="0">
                <a:solidFill>
                  <a:schemeClr val="tx1"/>
                </a:solidFill>
                <a:latin typeface="Merriweather" panose="00000500000000000000" pitchFamily="2" charset="0"/>
              </a:rPr>
              <a:t> that transfer the program control to specific </a:t>
            </a:r>
            <a:r>
              <a:rPr lang="en-GB" sz="2000" b="1" dirty="0">
                <a:solidFill>
                  <a:schemeClr val="tx1"/>
                </a:solidFill>
                <a:latin typeface="Merriweather" panose="00000500000000000000" pitchFamily="2" charset="0"/>
              </a:rPr>
              <a:t>memory locations</a:t>
            </a:r>
            <a:r>
              <a:rPr lang="en-GB" sz="2000" dirty="0">
                <a:solidFill>
                  <a:schemeClr val="tx1"/>
                </a:solidFill>
                <a:latin typeface="Merriweather" panose="00000500000000000000" pitchFamily="2" charset="0"/>
              </a:rPr>
              <a:t>.</a:t>
            </a:r>
          </a:p>
          <a:p>
            <a:pPr lvl="3">
              <a:buFont typeface="Wingdings" panose="05000000000000000000" pitchFamily="2" charset="2"/>
              <a:buChar char="q"/>
            </a:pPr>
            <a:r>
              <a:rPr lang="en-GB" sz="2000" dirty="0">
                <a:solidFill>
                  <a:schemeClr val="tx1"/>
                </a:solidFill>
                <a:latin typeface="Merriweather" panose="00000500000000000000" pitchFamily="2" charset="0"/>
              </a:rPr>
              <a:t>maskable interrupt that is generated by a software instruction.</a:t>
            </a:r>
          </a:p>
          <a:p>
            <a:pPr lvl="3">
              <a:buFont typeface="Wingdings" panose="05000000000000000000" pitchFamily="2" charset="2"/>
              <a:buChar char="q"/>
            </a:pPr>
            <a:r>
              <a:rPr lang="en-GB" sz="2000" dirty="0">
                <a:solidFill>
                  <a:schemeClr val="tx1"/>
                </a:solidFill>
                <a:latin typeface="Merriweather" panose="00000500000000000000" pitchFamily="2" charset="0"/>
              </a:rPr>
              <a:t> They have </a:t>
            </a:r>
            <a:r>
              <a:rPr lang="en-GB" sz="2000" b="1" dirty="0">
                <a:solidFill>
                  <a:schemeClr val="tx1"/>
                </a:solidFill>
                <a:latin typeface="Merriweather" panose="00000500000000000000" pitchFamily="2" charset="0"/>
              </a:rPr>
              <a:t>higher priorities </a:t>
            </a:r>
            <a:r>
              <a:rPr lang="en-GB" sz="2000" dirty="0">
                <a:solidFill>
                  <a:schemeClr val="tx1"/>
                </a:solidFill>
                <a:latin typeface="Merriweather" panose="00000500000000000000" pitchFamily="2" charset="0"/>
              </a:rPr>
              <a:t>than </a:t>
            </a:r>
            <a:r>
              <a:rPr lang="en-GB" sz="2000" b="1" dirty="0">
                <a:solidFill>
                  <a:schemeClr val="tx1"/>
                </a:solidFill>
                <a:latin typeface="Merriweather" panose="00000500000000000000" pitchFamily="2" charset="0"/>
              </a:rPr>
              <a:t>INTR </a:t>
            </a:r>
            <a:r>
              <a:rPr lang="en-GB" sz="2000" dirty="0">
                <a:solidFill>
                  <a:schemeClr val="tx1"/>
                </a:solidFill>
                <a:latin typeface="Merriweather" panose="00000500000000000000" pitchFamily="2" charset="0"/>
              </a:rPr>
              <a:t>interrupt.</a:t>
            </a:r>
          </a:p>
          <a:p>
            <a:pPr lvl="3">
              <a:buFont typeface="Wingdings" panose="05000000000000000000" pitchFamily="2" charset="2"/>
              <a:buChar char="q"/>
            </a:pPr>
            <a:r>
              <a:rPr lang="en-GB" sz="2000" dirty="0">
                <a:solidFill>
                  <a:schemeClr val="tx1"/>
                </a:solidFill>
                <a:latin typeface="Merriweather" panose="00000500000000000000" pitchFamily="2" charset="0"/>
              </a:rPr>
              <a:t> Among these three, the priority order is </a:t>
            </a:r>
            <a:r>
              <a:rPr lang="en-GB" sz="2000" b="1" dirty="0">
                <a:solidFill>
                  <a:schemeClr val="tx1"/>
                </a:solidFill>
                <a:latin typeface="Merriweather" panose="00000500000000000000" pitchFamily="2" charset="0"/>
              </a:rPr>
              <a:t>RST7.5 </a:t>
            </a:r>
            <a:r>
              <a:rPr lang="en-GB" sz="2000" b="1" dirty="0">
                <a:solidFill>
                  <a:schemeClr val="tx1"/>
                </a:solidFill>
                <a:latin typeface="Merriweather" panose="00000500000000000000" pitchFamily="2" charset="0"/>
                <a:sym typeface="Symbol" panose="05050102010706020507" pitchFamily="18" charset="2"/>
              </a:rPr>
              <a:t> RST</a:t>
            </a:r>
            <a:r>
              <a:rPr lang="en-GB" sz="2000" b="1" dirty="0">
                <a:solidFill>
                  <a:schemeClr val="tx1"/>
                </a:solidFill>
                <a:latin typeface="Merriweather" panose="00000500000000000000" pitchFamily="2" charset="0"/>
              </a:rPr>
              <a:t>6.5</a:t>
            </a:r>
            <a:r>
              <a:rPr lang="en-GB" sz="2000" b="1" dirty="0">
                <a:latin typeface="Merriweather" panose="00000500000000000000" pitchFamily="2" charset="0"/>
                <a:sym typeface="Symbol" panose="05050102010706020507" pitchFamily="18" charset="2"/>
              </a:rPr>
              <a:t> </a:t>
            </a:r>
            <a:r>
              <a:rPr lang="en-GB" sz="2000" b="1" dirty="0">
                <a:solidFill>
                  <a:schemeClr val="tx1"/>
                </a:solidFill>
                <a:latin typeface="Merriweather" panose="00000500000000000000" pitchFamily="2" charset="0"/>
                <a:sym typeface="Symbol" panose="05050102010706020507" pitchFamily="18" charset="2"/>
              </a:rPr>
              <a:t> RST</a:t>
            </a:r>
            <a:r>
              <a:rPr lang="en-GB" sz="2000" b="1" dirty="0">
                <a:solidFill>
                  <a:schemeClr val="tx1"/>
                </a:solidFill>
                <a:latin typeface="Merriweather" panose="00000500000000000000" pitchFamily="2" charset="0"/>
              </a:rPr>
              <a:t>5.5</a:t>
            </a:r>
            <a:r>
              <a:rPr lang="en-GB" sz="2000" dirty="0">
                <a:solidFill>
                  <a:schemeClr val="tx1"/>
                </a:solidFill>
                <a:latin typeface="Merriweather" panose="00000500000000000000" pitchFamily="2" charset="0"/>
              </a:rPr>
              <a:t>.</a:t>
            </a:r>
          </a:p>
          <a:p>
            <a:pPr marL="1371600" lvl="3" indent="0">
              <a:buNone/>
            </a:pPr>
            <a:endParaRPr lang="en-GB" sz="2000" dirty="0">
              <a:solidFill>
                <a:schemeClr val="tx1"/>
              </a:solidFill>
              <a:latin typeface="Merriweather" panose="00000500000000000000" pitchFamily="2" charset="0"/>
            </a:endParaRPr>
          </a:p>
          <a:p>
            <a:pPr lvl="2">
              <a:buFont typeface="Wingdings" panose="05000000000000000000" pitchFamily="2" charset="2"/>
              <a:buChar char="v"/>
            </a:pPr>
            <a:r>
              <a:rPr lang="en-GB" sz="2400" b="1" dirty="0">
                <a:solidFill>
                  <a:schemeClr val="tx1"/>
                </a:solidFill>
                <a:latin typeface="Merriweather" panose="00000500000000000000" pitchFamily="2" charset="0"/>
              </a:rPr>
              <a:t> TRAP</a:t>
            </a:r>
            <a:r>
              <a:rPr lang="en-GB" sz="2400" dirty="0">
                <a:solidFill>
                  <a:schemeClr val="tx1"/>
                </a:solidFill>
                <a:latin typeface="Merriweather" panose="00000500000000000000" pitchFamily="2" charset="0"/>
              </a:rPr>
              <a:t> (input): </a:t>
            </a:r>
          </a:p>
          <a:p>
            <a:pPr lvl="3">
              <a:buFont typeface="Wingdings" panose="05000000000000000000" pitchFamily="2" charset="2"/>
              <a:buChar char="q"/>
            </a:pPr>
            <a:r>
              <a:rPr lang="en-GB" sz="2200" dirty="0">
                <a:solidFill>
                  <a:schemeClr val="tx1"/>
                </a:solidFill>
                <a:latin typeface="Merriweather" panose="00000500000000000000" pitchFamily="2" charset="0"/>
              </a:rPr>
              <a:t>This is a </a:t>
            </a:r>
            <a:r>
              <a:rPr lang="en-GB" sz="2200" b="1" dirty="0">
                <a:solidFill>
                  <a:schemeClr val="tx1"/>
                </a:solidFill>
                <a:latin typeface="Merriweather" panose="00000500000000000000" pitchFamily="2" charset="0"/>
              </a:rPr>
              <a:t>non-maskable</a:t>
            </a:r>
            <a:r>
              <a:rPr lang="en-GB" sz="2200" dirty="0">
                <a:solidFill>
                  <a:schemeClr val="tx1"/>
                </a:solidFill>
                <a:latin typeface="Merriweather" panose="00000500000000000000" pitchFamily="2" charset="0"/>
              </a:rPr>
              <a:t> interrupt  that is generated by an external device, such as a power failure or a hardware malfunction which has the </a:t>
            </a:r>
            <a:r>
              <a:rPr lang="en-GB" sz="2200" b="1" dirty="0">
                <a:solidFill>
                  <a:schemeClr val="tx1"/>
                </a:solidFill>
                <a:latin typeface="Merriweather" panose="00000500000000000000" pitchFamily="2" charset="0"/>
              </a:rPr>
              <a:t>highest priority </a:t>
            </a:r>
            <a:r>
              <a:rPr lang="en-GB" sz="2200" dirty="0">
                <a:solidFill>
                  <a:schemeClr val="tx1"/>
                </a:solidFill>
                <a:latin typeface="Merriweather" panose="00000500000000000000" pitchFamily="2" charset="0"/>
              </a:rPr>
              <a:t>and cannot be </a:t>
            </a:r>
            <a:r>
              <a:rPr lang="en-GB" sz="2200" b="1" dirty="0">
                <a:solidFill>
                  <a:schemeClr val="tx1"/>
                </a:solidFill>
                <a:latin typeface="Merriweather" panose="00000500000000000000" pitchFamily="2" charset="0"/>
              </a:rPr>
              <a:t>disabled</a:t>
            </a:r>
            <a:r>
              <a:rPr lang="en-GB" sz="2200" dirty="0">
                <a:solidFill>
                  <a:schemeClr val="tx1"/>
                </a:solidFill>
                <a:latin typeface="Merriweather" panose="00000500000000000000" pitchFamily="2" charset="0"/>
              </a:rPr>
              <a:t>.</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3"/>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3"/>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09DC53E-0597-0BEB-37D4-DD1E87402173}"/>
              </a:ext>
            </a:extLst>
          </p:cNvPr>
          <p:cNvSpPr>
            <a:spLocks noGrp="1"/>
          </p:cNvSpPr>
          <p:nvPr>
            <p:ph type="dt" sz="half" idx="10"/>
          </p:nvPr>
        </p:nvSpPr>
        <p:spPr/>
        <p:txBody>
          <a:bodyPr/>
          <a:lstStyle/>
          <a:p>
            <a:fld id="{BD668AC7-9D9D-4E6A-9CE4-83427CC2E368}" type="datetime1">
              <a:rPr lang="en-US" smtClean="0"/>
              <a:t>10/2/2023</a:t>
            </a:fld>
            <a:endParaRPr lang="en-US"/>
          </a:p>
        </p:txBody>
      </p:sp>
      <p:sp>
        <p:nvSpPr>
          <p:cNvPr id="6" name="Slide Number Placeholder 5">
            <a:extLst>
              <a:ext uri="{FF2B5EF4-FFF2-40B4-BE49-F238E27FC236}">
                <a16:creationId xmlns:a16="http://schemas.microsoft.com/office/drawing/2014/main" id="{9B9DAEFC-B9C0-46DF-53C7-FBF6C364BEF1}"/>
              </a:ext>
            </a:extLst>
          </p:cNvPr>
          <p:cNvSpPr>
            <a:spLocks noGrp="1"/>
          </p:cNvSpPr>
          <p:nvPr>
            <p:ph type="sldNum" sz="quarter" idx="12"/>
          </p:nvPr>
        </p:nvSpPr>
        <p:spPr/>
        <p:txBody>
          <a:bodyPr/>
          <a:lstStyle/>
          <a:p>
            <a:fld id="{8051FE7D-4AED-441C-958A-52748DFD726C}" type="slidenum">
              <a:rPr lang="en-US" smtClean="0"/>
              <a:t>36</a:t>
            </a:fld>
            <a:endParaRPr lang="en-US" dirty="0"/>
          </a:p>
        </p:txBody>
      </p:sp>
    </p:spTree>
    <p:extLst>
      <p:ext uri="{BB962C8B-B14F-4D97-AF65-F5344CB8AC3E}">
        <p14:creationId xmlns:p14="http://schemas.microsoft.com/office/powerpoint/2010/main" val="2068500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13706" y="450937"/>
            <a:ext cx="10531929" cy="1044575"/>
          </a:xfrm>
        </p:spPr>
        <p:txBody>
          <a:bodyPr>
            <a:normAutofit fontScale="90000"/>
          </a:bodyPr>
          <a:lstStyle/>
          <a:p>
            <a:r>
              <a:rPr lang="en-US" sz="4000" b="1" dirty="0">
                <a:latin typeface="Merriweather" panose="00000500000000000000" pitchFamily="2" charset="0"/>
              </a:rPr>
              <a:t>Pin Diagram (Pin Configuration) of 8085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13706" y="1495512"/>
                <a:ext cx="10540094" cy="5362488"/>
              </a:xfrm>
            </p:spPr>
            <p:txBody>
              <a:bodyPr>
                <a:normAutofit/>
              </a:bodyPr>
              <a:lstStyle/>
              <a:p>
                <a:pPr marL="914400" lvl="1" indent="-457200">
                  <a:buFont typeface="+mj-lt"/>
                  <a:buAutoNum type="arabicPeriod" startAt="5"/>
                </a:pPr>
                <a:r>
                  <a:rPr lang="en-GB" b="1" dirty="0">
                    <a:solidFill>
                      <a:schemeClr val="tx1"/>
                    </a:solidFill>
                    <a:latin typeface="Merriweather" panose="00000500000000000000" pitchFamily="2" charset="0"/>
                  </a:rPr>
                  <a:t>Externally Initiated signals:</a:t>
                </a:r>
              </a:p>
              <a:p>
                <a:pPr lvl="2">
                  <a:buFont typeface="Wingdings" panose="05000000000000000000" pitchFamily="2" charset="2"/>
                  <a:buChar char="v"/>
                </a:pPr>
                <a:r>
                  <a:rPr lang="en-GB" sz="1800" b="1" dirty="0">
                    <a:solidFill>
                      <a:schemeClr val="tx1"/>
                    </a:solidFill>
                    <a:latin typeface="Merriweather" panose="00000500000000000000" pitchFamily="2" charset="0"/>
                  </a:rPr>
                  <a:t> HOLD(input) and HLDA(output):</a:t>
                </a:r>
              </a:p>
              <a:p>
                <a:pPr lvl="3">
                  <a:buFont typeface="Wingdings" panose="05000000000000000000" pitchFamily="2" charset="2"/>
                  <a:buChar char="q"/>
                </a:pPr>
                <a:r>
                  <a:rPr lang="en-GB" sz="1600" dirty="0">
                    <a:solidFill>
                      <a:schemeClr val="tx1"/>
                    </a:solidFill>
                    <a:latin typeface="Merriweather" panose="00000500000000000000" pitchFamily="2" charset="0"/>
                  </a:rPr>
                  <a:t>The Hold and Hold Acknowledge signals are used for </a:t>
                </a:r>
                <a:r>
                  <a:rPr lang="en-GB" sz="1600" b="1" dirty="0">
                    <a:solidFill>
                      <a:schemeClr val="tx1"/>
                    </a:solidFill>
                    <a:latin typeface="Merriweather" panose="00000500000000000000" pitchFamily="2" charset="0"/>
                  </a:rPr>
                  <a:t>Direct Memory Access (DMA).</a:t>
                </a:r>
              </a:p>
              <a:p>
                <a:pPr lvl="3">
                  <a:buFont typeface="Wingdings" panose="05000000000000000000" pitchFamily="2" charset="2"/>
                  <a:buChar char="q"/>
                </a:pPr>
                <a:r>
                  <a:rPr lang="en-GB" sz="1600" dirty="0">
                    <a:solidFill>
                      <a:schemeClr val="tx1"/>
                    </a:solidFill>
                    <a:latin typeface="Merriweather" panose="00000500000000000000" pitchFamily="2" charset="0"/>
                  </a:rPr>
                  <a:t>The </a:t>
                </a:r>
                <a:r>
                  <a:rPr lang="en-GB" sz="1600" b="1" dirty="0">
                    <a:solidFill>
                      <a:schemeClr val="tx1"/>
                    </a:solidFill>
                    <a:latin typeface="Merriweather" panose="00000500000000000000" pitchFamily="2" charset="0"/>
                  </a:rPr>
                  <a:t>DMA Controller </a:t>
                </a:r>
                <a:r>
                  <a:rPr lang="en-GB" sz="1600" dirty="0">
                    <a:solidFill>
                      <a:schemeClr val="tx1"/>
                    </a:solidFill>
                    <a:latin typeface="Merriweather" panose="00000500000000000000" pitchFamily="2" charset="0"/>
                  </a:rPr>
                  <a:t>issued the </a:t>
                </a:r>
                <a:r>
                  <a:rPr lang="en-GB" sz="1600" b="1" dirty="0">
                    <a:solidFill>
                      <a:schemeClr val="tx1"/>
                    </a:solidFill>
                    <a:latin typeface="Merriweather" panose="00000500000000000000" pitchFamily="2" charset="0"/>
                  </a:rPr>
                  <a:t>Hold</a:t>
                </a:r>
                <a:r>
                  <a:rPr lang="en-GB" sz="1600" dirty="0">
                    <a:solidFill>
                      <a:schemeClr val="tx1"/>
                    </a:solidFill>
                    <a:latin typeface="Merriweather" panose="00000500000000000000" pitchFamily="2" charset="0"/>
                  </a:rPr>
                  <a:t> signal to the </a:t>
                </a:r>
                <a:r>
                  <a:rPr lang="en-GB" sz="1600" dirty="0" err="1">
                    <a:solidFill>
                      <a:schemeClr val="tx1"/>
                    </a:solidFill>
                    <a:latin typeface="Merriweather" panose="00000500000000000000" pitchFamily="2" charset="0"/>
                  </a:rPr>
                  <a:t>μP</a:t>
                </a:r>
                <a:r>
                  <a:rPr lang="en-GB" sz="1600" dirty="0">
                    <a:solidFill>
                      <a:schemeClr val="tx1"/>
                    </a:solidFill>
                    <a:latin typeface="Merriweather" panose="00000500000000000000" pitchFamily="2" charset="0"/>
                  </a:rPr>
                  <a:t>.</a:t>
                </a:r>
              </a:p>
              <a:p>
                <a:pPr lvl="3">
                  <a:buFont typeface="Wingdings" panose="05000000000000000000" pitchFamily="2" charset="2"/>
                  <a:buChar char="q"/>
                </a:pPr>
                <a:r>
                  <a:rPr lang="en-GB" sz="1600" dirty="0">
                    <a:solidFill>
                      <a:schemeClr val="tx1"/>
                    </a:solidFill>
                    <a:latin typeface="Merriweather" panose="00000500000000000000" pitchFamily="2" charset="0"/>
                  </a:rPr>
                  <a:t>In response the </a:t>
                </a:r>
                <a:r>
                  <a:rPr lang="en-GB" sz="1600" b="1" dirty="0" err="1">
                    <a:solidFill>
                      <a:schemeClr val="tx1"/>
                    </a:solidFill>
                    <a:latin typeface="Merriweather" panose="00000500000000000000" pitchFamily="2" charset="0"/>
                  </a:rPr>
                  <a:t>μP</a:t>
                </a:r>
                <a:r>
                  <a:rPr lang="en-GB" sz="1600" b="1" dirty="0">
                    <a:solidFill>
                      <a:schemeClr val="tx1"/>
                    </a:solidFill>
                    <a:latin typeface="Merriweather" panose="00000500000000000000" pitchFamily="2" charset="0"/>
                  </a:rPr>
                  <a:t> releases</a:t>
                </a:r>
                <a:r>
                  <a:rPr lang="en-GB" sz="1600" dirty="0">
                    <a:solidFill>
                      <a:schemeClr val="tx1"/>
                    </a:solidFill>
                    <a:latin typeface="Merriweather" panose="00000500000000000000" pitchFamily="2" charset="0"/>
                  </a:rPr>
                  <a:t> the </a:t>
                </a:r>
                <a:r>
                  <a:rPr lang="en-GB" sz="1600" b="1" dirty="0">
                    <a:solidFill>
                      <a:schemeClr val="tx1"/>
                    </a:solidFill>
                    <a:latin typeface="Merriweather" panose="00000500000000000000" pitchFamily="2" charset="0"/>
                  </a:rPr>
                  <a:t>System bus</a:t>
                </a:r>
                <a:r>
                  <a:rPr lang="en-GB" sz="1600" dirty="0">
                    <a:solidFill>
                      <a:schemeClr val="tx1"/>
                    </a:solidFill>
                    <a:latin typeface="Merriweather" panose="00000500000000000000" pitchFamily="2" charset="0"/>
                  </a:rPr>
                  <a:t>. After releasing the system bus the </a:t>
                </a:r>
                <a:r>
                  <a:rPr lang="en-GB" sz="1600" b="1" dirty="0" err="1">
                    <a:solidFill>
                      <a:schemeClr val="tx1"/>
                    </a:solidFill>
                    <a:latin typeface="Merriweather" panose="00000500000000000000" pitchFamily="2" charset="0"/>
                  </a:rPr>
                  <a:t>μP</a:t>
                </a:r>
                <a:r>
                  <a:rPr lang="en-GB" sz="1600" b="1" dirty="0">
                    <a:solidFill>
                      <a:schemeClr val="tx1"/>
                    </a:solidFill>
                    <a:latin typeface="Merriweather" panose="00000500000000000000" pitchFamily="2" charset="0"/>
                  </a:rPr>
                  <a:t> acknowledges </a:t>
                </a:r>
                <a:r>
                  <a:rPr lang="en-GB" sz="1600" dirty="0">
                    <a:solidFill>
                      <a:schemeClr val="tx1"/>
                    </a:solidFill>
                    <a:latin typeface="Merriweather" panose="00000500000000000000" pitchFamily="2" charset="0"/>
                  </a:rPr>
                  <a:t>the Hold signal with </a:t>
                </a:r>
                <a:r>
                  <a:rPr lang="en-GB" sz="1600" b="1" dirty="0">
                    <a:solidFill>
                      <a:schemeClr val="tx1"/>
                    </a:solidFill>
                    <a:latin typeface="Merriweather" panose="00000500000000000000" pitchFamily="2" charset="0"/>
                  </a:rPr>
                  <a:t>HLDA</a:t>
                </a:r>
                <a:r>
                  <a:rPr lang="en-GB" sz="1600" dirty="0">
                    <a:solidFill>
                      <a:schemeClr val="tx1"/>
                    </a:solidFill>
                    <a:latin typeface="Merriweather" panose="00000500000000000000" pitchFamily="2" charset="0"/>
                  </a:rPr>
                  <a:t> signal. The DMA Transfer thus begins. </a:t>
                </a:r>
              </a:p>
              <a:p>
                <a:pPr lvl="3">
                  <a:buFont typeface="Wingdings" panose="05000000000000000000" pitchFamily="2" charset="2"/>
                  <a:buChar char="q"/>
                </a:pPr>
                <a:r>
                  <a:rPr lang="en-GB" sz="1600" dirty="0">
                    <a:solidFill>
                      <a:schemeClr val="tx1"/>
                    </a:solidFill>
                    <a:latin typeface="Merriweather" panose="00000500000000000000" pitchFamily="2" charset="0"/>
                  </a:rPr>
                  <a:t>DMA Transfer is terminated by releasing the HOLD signal.</a:t>
                </a:r>
              </a:p>
              <a:p>
                <a:pPr marL="1371600" lvl="3" indent="0">
                  <a:buNone/>
                </a:pPr>
                <a:endParaRPr lang="en-GB" sz="1600" dirty="0">
                  <a:solidFill>
                    <a:schemeClr val="tx1"/>
                  </a:solidFill>
                  <a:latin typeface="Merriweather" panose="00000500000000000000" pitchFamily="2" charset="0"/>
                </a:endParaRPr>
              </a:p>
              <a:p>
                <a:pPr lvl="2">
                  <a:buFont typeface="Wingdings" panose="05000000000000000000" pitchFamily="2" charset="2"/>
                  <a:buChar char="v"/>
                </a:pPr>
                <a:r>
                  <a:rPr lang="en-GB" sz="1800" b="1" dirty="0">
                    <a:solidFill>
                      <a:schemeClr val="tx1"/>
                    </a:solidFill>
                    <a:latin typeface="Merriweather" panose="00000500000000000000" pitchFamily="2" charset="0"/>
                  </a:rPr>
                  <a:t> </a:t>
                </a:r>
                <a14:m>
                  <m:oMath xmlns:m="http://schemas.openxmlformats.org/officeDocument/2006/math">
                    <m:acc>
                      <m:accPr>
                        <m:chr m:val="̅"/>
                        <m:ctrlPr>
                          <a:rPr lang="en-GB" sz="1800" b="1" i="1" smtClean="0">
                            <a:solidFill>
                              <a:schemeClr val="tx1"/>
                            </a:solidFill>
                            <a:latin typeface="Cambria Math" panose="02040503050406030204" pitchFamily="18" charset="0"/>
                          </a:rPr>
                        </m:ctrlPr>
                      </m:accPr>
                      <m:e>
                        <m:r>
                          <m:rPr>
                            <m:nor/>
                          </m:rPr>
                          <a:rPr lang="en-GB" sz="1800" b="1" dirty="0">
                            <a:latin typeface="Merriweather" panose="00000500000000000000" pitchFamily="2" charset="0"/>
                          </a:rPr>
                          <m:t>RESET</m:t>
                        </m:r>
                        <m:r>
                          <m:rPr>
                            <m:nor/>
                          </m:rPr>
                          <a:rPr lang="en-GB" sz="1800" b="1" dirty="0">
                            <a:latin typeface="Merriweather" panose="00000500000000000000" pitchFamily="2" charset="0"/>
                          </a:rPr>
                          <m:t> </m:t>
                        </m:r>
                        <m:r>
                          <m:rPr>
                            <m:nor/>
                          </m:rPr>
                          <a:rPr lang="en-GB" sz="1800" b="1" dirty="0">
                            <a:latin typeface="Merriweather" panose="00000500000000000000" pitchFamily="2" charset="0"/>
                          </a:rPr>
                          <m:t>IN</m:t>
                        </m:r>
                      </m:e>
                    </m:acc>
                  </m:oMath>
                </a14:m>
                <a:r>
                  <a:rPr lang="en-GB" sz="1800" b="1" dirty="0">
                    <a:solidFill>
                      <a:schemeClr val="tx1"/>
                    </a:solidFill>
                    <a:latin typeface="Merriweather" panose="00000500000000000000" pitchFamily="2" charset="0"/>
                  </a:rPr>
                  <a:t>:</a:t>
                </a:r>
              </a:p>
              <a:p>
                <a:pPr lvl="3">
                  <a:buFont typeface="Wingdings" panose="05000000000000000000" pitchFamily="2" charset="2"/>
                  <a:buChar char="q"/>
                </a:pPr>
                <a:r>
                  <a:rPr lang="en-GB" sz="1600" dirty="0">
                    <a:solidFill>
                      <a:schemeClr val="tx1"/>
                    </a:solidFill>
                    <a:latin typeface="Merriweather" panose="00000500000000000000" pitchFamily="2" charset="0"/>
                  </a:rPr>
                  <a:t>This is an active low signal activated when the manual reset signal is applied to the </a:t>
                </a:r>
                <a:r>
                  <a:rPr lang="en-GB" sz="1600" dirty="0" err="1">
                    <a:solidFill>
                      <a:schemeClr val="tx1"/>
                    </a:solidFill>
                    <a:latin typeface="Merriweather" panose="00000500000000000000" pitchFamily="2" charset="0"/>
                  </a:rPr>
                  <a:t>μP</a:t>
                </a:r>
                <a:r>
                  <a:rPr lang="en-GB" sz="1600" dirty="0">
                    <a:solidFill>
                      <a:schemeClr val="tx1"/>
                    </a:solidFill>
                    <a:latin typeface="Merriweather" panose="00000500000000000000" pitchFamily="2" charset="0"/>
                  </a:rPr>
                  <a:t>. </a:t>
                </a:r>
              </a:p>
              <a:p>
                <a:pPr lvl="3">
                  <a:buFont typeface="Wingdings" panose="05000000000000000000" pitchFamily="2" charset="2"/>
                  <a:buChar char="q"/>
                </a:pPr>
                <a:r>
                  <a:rPr lang="en-GB" sz="1600" dirty="0">
                    <a:solidFill>
                      <a:schemeClr val="tx1"/>
                    </a:solidFill>
                    <a:latin typeface="Merriweather" panose="00000500000000000000" pitchFamily="2" charset="0"/>
                  </a:rPr>
                  <a:t>This signal </a:t>
                </a:r>
                <a:r>
                  <a:rPr lang="en-GB" sz="1600" b="1" dirty="0">
                    <a:solidFill>
                      <a:schemeClr val="tx1"/>
                    </a:solidFill>
                    <a:latin typeface="Merriweather" panose="00000500000000000000" pitchFamily="2" charset="0"/>
                  </a:rPr>
                  <a:t>resets the </a:t>
                </a:r>
                <a:r>
                  <a:rPr lang="en-GB" sz="1600" b="1" dirty="0" err="1">
                    <a:solidFill>
                      <a:schemeClr val="tx1"/>
                    </a:solidFill>
                    <a:latin typeface="Merriweather" panose="00000500000000000000" pitchFamily="2" charset="0"/>
                  </a:rPr>
                  <a:t>μP</a:t>
                </a:r>
                <a:r>
                  <a:rPr lang="en-GB" sz="1600" dirty="0">
                    <a:solidFill>
                      <a:schemeClr val="tx1"/>
                    </a:solidFill>
                    <a:latin typeface="Merriweather" panose="00000500000000000000" pitchFamily="2" charset="0"/>
                  </a:rPr>
                  <a:t>. On Reset PC contains </a:t>
                </a:r>
                <a:r>
                  <a:rPr lang="en-GB" sz="1600" b="1" dirty="0">
                    <a:solidFill>
                      <a:schemeClr val="tx1"/>
                    </a:solidFill>
                    <a:latin typeface="Merriweather" panose="00000500000000000000" pitchFamily="2" charset="0"/>
                  </a:rPr>
                  <a:t>0000H</a:t>
                </a:r>
                <a:r>
                  <a:rPr lang="en-GB" sz="1600" dirty="0">
                    <a:solidFill>
                      <a:schemeClr val="tx1"/>
                    </a:solidFill>
                    <a:latin typeface="Merriweather" panose="00000500000000000000" pitchFamily="2" charset="0"/>
                  </a:rPr>
                  <a:t>. </a:t>
                </a:r>
              </a:p>
              <a:p>
                <a:pPr lvl="3">
                  <a:buFont typeface="Wingdings" panose="05000000000000000000" pitchFamily="2" charset="2"/>
                  <a:buChar char="q"/>
                </a:pPr>
                <a:r>
                  <a:rPr lang="en-GB" sz="1600" dirty="0">
                    <a:solidFill>
                      <a:schemeClr val="tx1"/>
                    </a:solidFill>
                    <a:latin typeface="Merriweather" panose="00000500000000000000" pitchFamily="2" charset="0"/>
                  </a:rPr>
                  <a:t>Hence, the </a:t>
                </a:r>
                <a:r>
                  <a:rPr lang="en-GB" sz="1600" b="1" dirty="0">
                    <a:solidFill>
                      <a:schemeClr val="tx1"/>
                    </a:solidFill>
                    <a:latin typeface="Merriweather" panose="00000500000000000000" pitchFamily="2" charset="0"/>
                  </a:rPr>
                  <a:t>Reset Vector Address </a:t>
                </a:r>
                <a:r>
                  <a:rPr lang="en-GB" sz="1600" dirty="0">
                    <a:solidFill>
                      <a:schemeClr val="tx1"/>
                    </a:solidFill>
                    <a:latin typeface="Merriweather" panose="00000500000000000000" pitchFamily="2" charset="0"/>
                  </a:rPr>
                  <a:t>of 8085 is 0000H.</a:t>
                </a:r>
              </a:p>
              <a:p>
                <a:pPr lvl="2">
                  <a:buFont typeface="Wingdings" panose="05000000000000000000" pitchFamily="2" charset="2"/>
                  <a:buChar char="v"/>
                </a:pPr>
                <a:endParaRPr lang="en-GB" sz="1800" b="1" dirty="0">
                  <a:latin typeface="Merriweather" panose="00000500000000000000" pitchFamily="2" charset="0"/>
                </a:endParaRPr>
              </a:p>
              <a:p>
                <a:pPr lvl="2">
                  <a:buFont typeface="Wingdings" panose="05000000000000000000" pitchFamily="2" charset="2"/>
                  <a:buChar char="v"/>
                </a:pPr>
                <a:r>
                  <a:rPr lang="en-GB" sz="1800" b="1" dirty="0">
                    <a:solidFill>
                      <a:schemeClr val="tx1"/>
                    </a:solidFill>
                    <a:latin typeface="Merriweather" panose="00000500000000000000" pitchFamily="2" charset="0"/>
                  </a:rPr>
                  <a:t>RESET OUT</a:t>
                </a:r>
                <a:r>
                  <a:rPr lang="en-GB" sz="1800" dirty="0">
                    <a:solidFill>
                      <a:schemeClr val="tx1"/>
                    </a:solidFill>
                    <a:latin typeface="Merriweather" panose="00000500000000000000" pitchFamily="2" charset="0"/>
                  </a:rPr>
                  <a:t>:</a:t>
                </a:r>
              </a:p>
              <a:p>
                <a:pPr lvl="3">
                  <a:buFont typeface="Wingdings" panose="05000000000000000000" pitchFamily="2" charset="2"/>
                  <a:buChar char="q"/>
                </a:pPr>
                <a:r>
                  <a:rPr lang="en-GB" sz="1600" dirty="0">
                    <a:solidFill>
                      <a:schemeClr val="tx1"/>
                    </a:solidFill>
                    <a:latin typeface="Merriweather" panose="00000500000000000000" pitchFamily="2" charset="0"/>
                  </a:rPr>
                  <a:t>This signal is connected to the reset input of all the peripherals.</a:t>
                </a:r>
              </a:p>
              <a:p>
                <a:pPr lvl="3">
                  <a:buFont typeface="Wingdings" panose="05000000000000000000" pitchFamily="2" charset="2"/>
                  <a:buChar char="q"/>
                </a:pPr>
                <a:r>
                  <a:rPr lang="en-GB" sz="1600" dirty="0">
                    <a:solidFill>
                      <a:schemeClr val="tx1"/>
                    </a:solidFill>
                    <a:latin typeface="Merriweather" panose="00000500000000000000" pitchFamily="2" charset="0"/>
                  </a:rPr>
                  <a:t>It is used to </a:t>
                </a:r>
                <a:r>
                  <a:rPr lang="en-GB" sz="1600" b="1" dirty="0">
                    <a:solidFill>
                      <a:schemeClr val="tx1"/>
                    </a:solidFill>
                    <a:latin typeface="Merriweather" panose="00000500000000000000" pitchFamily="2" charset="0"/>
                  </a:rPr>
                  <a:t>reset the peripherals </a:t>
                </a:r>
                <a:r>
                  <a:rPr lang="en-GB" sz="1600" dirty="0">
                    <a:solidFill>
                      <a:schemeClr val="tx1"/>
                    </a:solidFill>
                    <a:latin typeface="Merriweather" panose="00000500000000000000" pitchFamily="2" charset="0"/>
                  </a:rPr>
                  <a:t>once the </a:t>
                </a:r>
                <a:r>
                  <a:rPr lang="en-GB" sz="1600" b="1" dirty="0" err="1">
                    <a:solidFill>
                      <a:schemeClr val="tx1"/>
                    </a:solidFill>
                    <a:latin typeface="Merriweather" panose="00000500000000000000" pitchFamily="2" charset="0"/>
                  </a:rPr>
                  <a:t>μP</a:t>
                </a:r>
                <a:r>
                  <a:rPr lang="en-GB" sz="1600" b="1" dirty="0">
                    <a:solidFill>
                      <a:schemeClr val="tx1"/>
                    </a:solidFill>
                    <a:latin typeface="Merriweather" panose="00000500000000000000" pitchFamily="2" charset="0"/>
                  </a:rPr>
                  <a:t> </a:t>
                </a:r>
                <a:r>
                  <a:rPr lang="en-GB" sz="1600" dirty="0">
                    <a:solidFill>
                      <a:schemeClr val="tx1"/>
                    </a:solidFill>
                    <a:latin typeface="Merriweather" panose="00000500000000000000" pitchFamily="2" charset="0"/>
                  </a:rPr>
                  <a:t>is </a:t>
                </a:r>
                <a:r>
                  <a:rPr lang="en-GB" sz="1600" b="1" dirty="0">
                    <a:solidFill>
                      <a:schemeClr val="tx1"/>
                    </a:solidFill>
                    <a:latin typeface="Merriweather" panose="00000500000000000000" pitchFamily="2" charset="0"/>
                  </a:rPr>
                  <a:t>reset</a:t>
                </a:r>
                <a:r>
                  <a:rPr lang="en-GB" sz="1600" dirty="0">
                    <a:solidFill>
                      <a:schemeClr val="tx1"/>
                    </a:solidFill>
                    <a:latin typeface="Merriweather" panose="00000500000000000000" pitchFamily="2" charset="0"/>
                  </a:rPr>
                  <a:t>.</a:t>
                </a:r>
              </a:p>
            </p:txBody>
          </p:sp>
        </mc:Choice>
        <mc:Fallback xmlns="">
          <p:sp>
            <p:nvSpPr>
              <p:cNvPr id="3" name="Content Placeholder 2">
                <a:extLst>
                  <a:ext uri="{FF2B5EF4-FFF2-40B4-BE49-F238E27FC236}">
                    <a16:creationId xmlns:a16="http://schemas.microsoft.com/office/drawing/2014/main" id="{EF55C74F-7230-476C-9E4A-481D1E2502BD}"/>
                  </a:ext>
                </a:extLst>
              </p:cNvPr>
              <p:cNvSpPr>
                <a:spLocks noGrp="1" noRot="1" noChangeAspect="1" noMove="1" noResize="1" noEditPoints="1" noAdjustHandles="1" noChangeArrowheads="1" noChangeShapeType="1" noTextEdit="1"/>
              </p:cNvSpPr>
              <p:nvPr>
                <p:ph idx="1"/>
              </p:nvPr>
            </p:nvSpPr>
            <p:spPr>
              <a:xfrm>
                <a:off x="813706" y="1495512"/>
                <a:ext cx="10540094" cy="5362488"/>
              </a:xfrm>
              <a:blipFill>
                <a:blip r:embed="rId3"/>
                <a:stretch>
                  <a:fillRect t="-18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4"/>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4"/>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09DC53E-0597-0BEB-37D4-DD1E87402173}"/>
              </a:ext>
            </a:extLst>
          </p:cNvPr>
          <p:cNvSpPr>
            <a:spLocks noGrp="1"/>
          </p:cNvSpPr>
          <p:nvPr>
            <p:ph type="dt" sz="half" idx="10"/>
          </p:nvPr>
        </p:nvSpPr>
        <p:spPr/>
        <p:txBody>
          <a:bodyPr/>
          <a:lstStyle/>
          <a:p>
            <a:fld id="{BD668AC7-9D9D-4E6A-9CE4-83427CC2E368}" type="datetime1">
              <a:rPr lang="en-US" smtClean="0"/>
              <a:t>10/2/2023</a:t>
            </a:fld>
            <a:endParaRPr lang="en-US"/>
          </a:p>
        </p:txBody>
      </p:sp>
      <p:sp>
        <p:nvSpPr>
          <p:cNvPr id="6" name="Slide Number Placeholder 5">
            <a:extLst>
              <a:ext uri="{FF2B5EF4-FFF2-40B4-BE49-F238E27FC236}">
                <a16:creationId xmlns:a16="http://schemas.microsoft.com/office/drawing/2014/main" id="{9B9DAEFC-B9C0-46DF-53C7-FBF6C364BEF1}"/>
              </a:ext>
            </a:extLst>
          </p:cNvPr>
          <p:cNvSpPr>
            <a:spLocks noGrp="1"/>
          </p:cNvSpPr>
          <p:nvPr>
            <p:ph type="sldNum" sz="quarter" idx="12"/>
          </p:nvPr>
        </p:nvSpPr>
        <p:spPr/>
        <p:txBody>
          <a:bodyPr/>
          <a:lstStyle/>
          <a:p>
            <a:fld id="{8051FE7D-4AED-441C-958A-52748DFD726C}" type="slidenum">
              <a:rPr lang="en-US" smtClean="0"/>
              <a:t>37</a:t>
            </a:fld>
            <a:endParaRPr lang="en-US" dirty="0"/>
          </a:p>
        </p:txBody>
      </p:sp>
    </p:spTree>
    <p:extLst>
      <p:ext uri="{BB962C8B-B14F-4D97-AF65-F5344CB8AC3E}">
        <p14:creationId xmlns:p14="http://schemas.microsoft.com/office/powerpoint/2010/main" val="2103973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13706" y="450937"/>
            <a:ext cx="10531929" cy="1044575"/>
          </a:xfrm>
        </p:spPr>
        <p:txBody>
          <a:bodyPr>
            <a:normAutofit fontScale="90000"/>
          </a:bodyPr>
          <a:lstStyle/>
          <a:p>
            <a:r>
              <a:rPr lang="en-US" sz="4000" b="1" dirty="0">
                <a:latin typeface="Merriweather" panose="00000500000000000000" pitchFamily="2" charset="0"/>
              </a:rPr>
              <a:t>Pin Diagram (Pin Configuration) of 8085</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13706" y="1495513"/>
            <a:ext cx="10564588" cy="5225962"/>
          </a:xfrm>
        </p:spPr>
        <p:txBody>
          <a:bodyPr>
            <a:normAutofit/>
          </a:bodyPr>
          <a:lstStyle/>
          <a:p>
            <a:pPr marL="914400" lvl="1" indent="-457200">
              <a:buFont typeface="+mj-lt"/>
              <a:buAutoNum type="arabicPeriod" startAt="5"/>
            </a:pPr>
            <a:r>
              <a:rPr lang="en-GB" b="1" dirty="0">
                <a:solidFill>
                  <a:schemeClr val="tx1"/>
                </a:solidFill>
                <a:latin typeface="Merriweather" panose="00000500000000000000" pitchFamily="2" charset="0"/>
              </a:rPr>
              <a:t>Externally Initiated signals:</a:t>
            </a:r>
          </a:p>
          <a:p>
            <a:pPr lvl="2">
              <a:buFont typeface="Wingdings" panose="05000000000000000000" pitchFamily="2" charset="2"/>
              <a:buChar char="v"/>
            </a:pPr>
            <a:r>
              <a:rPr lang="en-GB" sz="1800" b="1" dirty="0">
                <a:solidFill>
                  <a:schemeClr val="tx1"/>
                </a:solidFill>
                <a:latin typeface="Merriweather" panose="00000500000000000000" pitchFamily="2" charset="0"/>
              </a:rPr>
              <a:t> </a:t>
            </a:r>
            <a:r>
              <a:rPr lang="en-GB" sz="2400" b="1" dirty="0">
                <a:solidFill>
                  <a:schemeClr val="tx1"/>
                </a:solidFill>
                <a:latin typeface="Merriweather" panose="00000500000000000000" pitchFamily="2" charset="0"/>
              </a:rPr>
              <a:t>READY:</a:t>
            </a:r>
          </a:p>
          <a:p>
            <a:pPr lvl="3">
              <a:buFont typeface="Wingdings" panose="05000000000000000000" pitchFamily="2" charset="2"/>
              <a:buChar char="q"/>
            </a:pPr>
            <a:r>
              <a:rPr lang="en-GB" sz="2000" dirty="0">
                <a:solidFill>
                  <a:schemeClr val="tx1"/>
                </a:solidFill>
                <a:latin typeface="Merriweather" panose="00000500000000000000" pitchFamily="2" charset="0"/>
              </a:rPr>
              <a:t> This is an active high input.</a:t>
            </a:r>
          </a:p>
          <a:p>
            <a:pPr lvl="3">
              <a:buFont typeface="Wingdings" panose="05000000000000000000" pitchFamily="2" charset="2"/>
              <a:buChar char="q"/>
            </a:pPr>
            <a:r>
              <a:rPr lang="en-GB" sz="2000" dirty="0">
                <a:solidFill>
                  <a:schemeClr val="tx1"/>
                </a:solidFill>
                <a:latin typeface="Merriweather" panose="00000500000000000000" pitchFamily="2" charset="0"/>
              </a:rPr>
              <a:t>It is used by the microprocessor to sense whether a peripheral is </a:t>
            </a:r>
            <a:r>
              <a:rPr lang="en-GB" sz="2000" b="1" dirty="0">
                <a:solidFill>
                  <a:schemeClr val="tx1"/>
                </a:solidFill>
                <a:latin typeface="Merriweather" panose="00000500000000000000" pitchFamily="2" charset="0"/>
              </a:rPr>
              <a:t>ready </a:t>
            </a:r>
            <a:r>
              <a:rPr lang="en-GB" sz="2000" dirty="0">
                <a:solidFill>
                  <a:schemeClr val="tx1"/>
                </a:solidFill>
                <a:latin typeface="Merriweather" panose="00000500000000000000" pitchFamily="2" charset="0"/>
              </a:rPr>
              <a:t>or not for data transfer. If not, the processor waits. </a:t>
            </a:r>
          </a:p>
          <a:p>
            <a:pPr lvl="3">
              <a:buFont typeface="Wingdings" panose="05000000000000000000" pitchFamily="2" charset="2"/>
              <a:buChar char="q"/>
            </a:pPr>
            <a:r>
              <a:rPr lang="en-GB" sz="2000" dirty="0">
                <a:solidFill>
                  <a:schemeClr val="tx1"/>
                </a:solidFill>
                <a:latin typeface="Merriweather" panose="00000500000000000000" pitchFamily="2" charset="0"/>
              </a:rPr>
              <a:t>It is thus used to </a:t>
            </a:r>
            <a:r>
              <a:rPr lang="en-GB" sz="2000" b="1" dirty="0">
                <a:solidFill>
                  <a:schemeClr val="tx1"/>
                </a:solidFill>
                <a:latin typeface="Merriweather" panose="00000500000000000000" pitchFamily="2" charset="0"/>
              </a:rPr>
              <a:t>synchronize</a:t>
            </a:r>
            <a:r>
              <a:rPr lang="en-GB" sz="2000" dirty="0">
                <a:solidFill>
                  <a:schemeClr val="tx1"/>
                </a:solidFill>
                <a:latin typeface="Merriweather" panose="00000500000000000000" pitchFamily="2" charset="0"/>
              </a:rPr>
              <a:t> the </a:t>
            </a:r>
            <a:r>
              <a:rPr lang="en-GB" sz="2000" dirty="0" err="1">
                <a:solidFill>
                  <a:schemeClr val="tx1"/>
                </a:solidFill>
                <a:latin typeface="Merriweather" panose="00000500000000000000" pitchFamily="2" charset="0"/>
              </a:rPr>
              <a:t>μP</a:t>
            </a:r>
            <a:r>
              <a:rPr lang="en-GB" sz="2000" dirty="0">
                <a:solidFill>
                  <a:schemeClr val="tx1"/>
                </a:solidFill>
                <a:latin typeface="Merriweather" panose="00000500000000000000" pitchFamily="2" charset="0"/>
              </a:rPr>
              <a:t> with "</a:t>
            </a:r>
            <a:r>
              <a:rPr lang="en-GB" sz="2000" b="1" dirty="0">
                <a:solidFill>
                  <a:schemeClr val="tx1"/>
                </a:solidFill>
                <a:latin typeface="Merriweather" panose="00000500000000000000" pitchFamily="2" charset="0"/>
              </a:rPr>
              <a:t>Slower</a:t>
            </a:r>
            <a:r>
              <a:rPr lang="en-GB" sz="2000" dirty="0">
                <a:solidFill>
                  <a:schemeClr val="tx1"/>
                </a:solidFill>
                <a:latin typeface="Merriweather" panose="00000500000000000000" pitchFamily="2" charset="0"/>
              </a:rPr>
              <a:t>" Peripherals.</a:t>
            </a:r>
          </a:p>
          <a:p>
            <a:pPr lvl="3">
              <a:buFont typeface="Wingdings" panose="05000000000000000000" pitchFamily="2" charset="2"/>
              <a:buChar char="q"/>
            </a:pPr>
            <a:r>
              <a:rPr lang="en-GB" sz="2000" dirty="0">
                <a:solidFill>
                  <a:schemeClr val="tx1"/>
                </a:solidFill>
                <a:latin typeface="Merriweather" panose="00000500000000000000" pitchFamily="2" charset="0"/>
              </a:rPr>
              <a:t> The </a:t>
            </a:r>
            <a:r>
              <a:rPr lang="en-GB" sz="2000" b="1" dirty="0" err="1">
                <a:solidFill>
                  <a:schemeClr val="tx1"/>
                </a:solidFill>
                <a:latin typeface="Merriweather" panose="00000500000000000000" pitchFamily="2" charset="0"/>
              </a:rPr>
              <a:t>μP</a:t>
            </a:r>
            <a:r>
              <a:rPr lang="en-GB" sz="2000" b="1" dirty="0">
                <a:solidFill>
                  <a:schemeClr val="tx1"/>
                </a:solidFill>
                <a:latin typeface="Merriweather" panose="00000500000000000000" pitchFamily="2" charset="0"/>
              </a:rPr>
              <a:t> samples </a:t>
            </a:r>
            <a:r>
              <a:rPr lang="en-GB" sz="2000" dirty="0">
                <a:solidFill>
                  <a:schemeClr val="tx1"/>
                </a:solidFill>
                <a:latin typeface="Merriweather" panose="00000500000000000000" pitchFamily="2" charset="0"/>
              </a:rPr>
              <a:t>the </a:t>
            </a:r>
            <a:r>
              <a:rPr lang="en-GB" sz="2000" b="1" dirty="0">
                <a:solidFill>
                  <a:schemeClr val="tx1"/>
                </a:solidFill>
                <a:latin typeface="Merriweather" panose="00000500000000000000" pitchFamily="2" charset="0"/>
              </a:rPr>
              <a:t>Ready </a:t>
            </a:r>
            <a:r>
              <a:rPr lang="en-GB" sz="2000" dirty="0">
                <a:solidFill>
                  <a:schemeClr val="tx1"/>
                </a:solidFill>
                <a:latin typeface="Merriweather" panose="00000500000000000000" pitchFamily="2" charset="0"/>
              </a:rPr>
              <a:t>input in the beginning of every Machine Cycle.</a:t>
            </a:r>
          </a:p>
          <a:p>
            <a:pPr lvl="3">
              <a:buFont typeface="Wingdings" panose="05000000000000000000" pitchFamily="2" charset="2"/>
              <a:buChar char="q"/>
            </a:pPr>
            <a:r>
              <a:rPr lang="en-GB" sz="2000" dirty="0">
                <a:solidFill>
                  <a:schemeClr val="tx1"/>
                </a:solidFill>
                <a:latin typeface="Merriweather" panose="00000500000000000000" pitchFamily="2" charset="0"/>
              </a:rPr>
              <a:t> </a:t>
            </a:r>
            <a:r>
              <a:rPr lang="en-GB" sz="2000" b="1" dirty="0">
                <a:solidFill>
                  <a:schemeClr val="tx1"/>
                </a:solidFill>
                <a:latin typeface="Merriweather" panose="00000500000000000000" pitchFamily="2" charset="0"/>
              </a:rPr>
              <a:t>If </a:t>
            </a:r>
            <a:r>
              <a:rPr lang="en-GB" sz="2000" dirty="0">
                <a:solidFill>
                  <a:schemeClr val="tx1"/>
                </a:solidFill>
                <a:latin typeface="Merriweather" panose="00000500000000000000" pitchFamily="2" charset="0"/>
              </a:rPr>
              <a:t>it is found to be </a:t>
            </a:r>
            <a:r>
              <a:rPr lang="en-GB" sz="2000" b="1" dirty="0">
                <a:solidFill>
                  <a:schemeClr val="tx1"/>
                </a:solidFill>
                <a:latin typeface="Merriweather" panose="00000500000000000000" pitchFamily="2" charset="0"/>
              </a:rPr>
              <a:t>LOW</a:t>
            </a:r>
            <a:r>
              <a:rPr lang="en-GB" sz="2000" dirty="0">
                <a:solidFill>
                  <a:schemeClr val="tx1"/>
                </a:solidFill>
                <a:latin typeface="Merriweather" panose="00000500000000000000" pitchFamily="2" charset="0"/>
              </a:rPr>
              <a:t>, the </a:t>
            </a:r>
            <a:r>
              <a:rPr lang="en-GB" sz="2000" b="1" dirty="0" err="1">
                <a:solidFill>
                  <a:schemeClr val="tx1"/>
                </a:solidFill>
                <a:latin typeface="Merriweather" panose="00000500000000000000" pitchFamily="2" charset="0"/>
              </a:rPr>
              <a:t>μP</a:t>
            </a:r>
            <a:r>
              <a:rPr lang="en-GB" sz="2000" b="1" dirty="0">
                <a:solidFill>
                  <a:schemeClr val="tx1"/>
                </a:solidFill>
                <a:latin typeface="Merriweather" panose="00000500000000000000" pitchFamily="2" charset="0"/>
              </a:rPr>
              <a:t> executes </a:t>
            </a:r>
            <a:r>
              <a:rPr lang="en-GB" sz="2000" dirty="0">
                <a:solidFill>
                  <a:schemeClr val="tx1"/>
                </a:solidFill>
                <a:latin typeface="Merriweather" panose="00000500000000000000" pitchFamily="2" charset="0"/>
              </a:rPr>
              <a:t>one </a:t>
            </a:r>
            <a:r>
              <a:rPr lang="en-GB" sz="2000" b="1" dirty="0">
                <a:solidFill>
                  <a:schemeClr val="tx1"/>
                </a:solidFill>
                <a:latin typeface="Merriweather" panose="00000500000000000000" pitchFamily="2" charset="0"/>
              </a:rPr>
              <a:t>WAIT CYCLE </a:t>
            </a:r>
            <a:r>
              <a:rPr lang="en-GB" sz="2000" dirty="0">
                <a:solidFill>
                  <a:schemeClr val="tx1"/>
                </a:solidFill>
                <a:latin typeface="Merriweather" panose="00000500000000000000" pitchFamily="2" charset="0"/>
              </a:rPr>
              <a:t>after which it re-samples the ready pin till it finds the Ready pin HIGH.</a:t>
            </a:r>
          </a:p>
          <a:p>
            <a:pPr marL="1371600" lvl="3" indent="0">
              <a:buNone/>
            </a:pPr>
            <a:r>
              <a:rPr lang="en-GB" sz="2000" dirty="0">
                <a:solidFill>
                  <a:schemeClr val="tx1"/>
                </a:solidFill>
                <a:latin typeface="Merriweather" panose="00000500000000000000" pitchFamily="2" charset="0"/>
              </a:rPr>
              <a:t>∴ The </a:t>
            </a:r>
            <a:r>
              <a:rPr lang="en-GB" sz="2000" b="1" dirty="0" err="1">
                <a:solidFill>
                  <a:schemeClr val="tx1"/>
                </a:solidFill>
                <a:latin typeface="Merriweather" panose="00000500000000000000" pitchFamily="2" charset="0"/>
              </a:rPr>
              <a:t>μP</a:t>
            </a:r>
            <a:r>
              <a:rPr lang="en-GB" sz="2000" b="1" dirty="0">
                <a:solidFill>
                  <a:schemeClr val="tx1"/>
                </a:solidFill>
                <a:latin typeface="Merriweather" panose="00000500000000000000" pitchFamily="2" charset="0"/>
              </a:rPr>
              <a:t> remains </a:t>
            </a:r>
            <a:r>
              <a:rPr lang="en-GB" sz="2000" dirty="0">
                <a:solidFill>
                  <a:schemeClr val="tx1"/>
                </a:solidFill>
                <a:latin typeface="Merriweather" panose="00000500000000000000" pitchFamily="2" charset="0"/>
              </a:rPr>
              <a:t>in the </a:t>
            </a:r>
            <a:r>
              <a:rPr lang="en-GB" sz="2000" b="1" dirty="0">
                <a:solidFill>
                  <a:schemeClr val="tx1"/>
                </a:solidFill>
                <a:latin typeface="Merriweather" panose="00000500000000000000" pitchFamily="2" charset="0"/>
              </a:rPr>
              <a:t>WAIT STATE</a:t>
            </a:r>
            <a:r>
              <a:rPr lang="en-GB" sz="2000" dirty="0">
                <a:solidFill>
                  <a:schemeClr val="tx1"/>
                </a:solidFill>
                <a:latin typeface="Merriweather" panose="00000500000000000000" pitchFamily="2" charset="0"/>
              </a:rPr>
              <a:t> until the </a:t>
            </a:r>
            <a:r>
              <a:rPr lang="en-GB" sz="2000" b="1" dirty="0">
                <a:solidFill>
                  <a:schemeClr val="tx1"/>
                </a:solidFill>
                <a:latin typeface="Merriweather" panose="00000500000000000000" pitchFamily="2" charset="0"/>
              </a:rPr>
              <a:t>READY </a:t>
            </a:r>
            <a:r>
              <a:rPr lang="en-GB" sz="2000" dirty="0">
                <a:solidFill>
                  <a:schemeClr val="tx1"/>
                </a:solidFill>
                <a:latin typeface="Merriweather" panose="00000500000000000000" pitchFamily="2" charset="0"/>
              </a:rPr>
              <a:t>pin becomes </a:t>
            </a:r>
            <a:r>
              <a:rPr lang="en-GB" sz="2000" b="1" dirty="0">
                <a:solidFill>
                  <a:schemeClr val="tx1"/>
                </a:solidFill>
                <a:latin typeface="Merriweather" panose="00000500000000000000" pitchFamily="2" charset="0"/>
              </a:rPr>
              <a:t>high</a:t>
            </a:r>
            <a:r>
              <a:rPr lang="en-GB" sz="2000" dirty="0">
                <a:solidFill>
                  <a:schemeClr val="tx1"/>
                </a:solidFill>
                <a:latin typeface="Merriweather" panose="00000500000000000000" pitchFamily="2" charset="0"/>
              </a:rPr>
              <a:t> again. Hence, </a:t>
            </a:r>
            <a:r>
              <a:rPr lang="en-GB" sz="2000" b="1" dirty="0">
                <a:solidFill>
                  <a:schemeClr val="tx1"/>
                </a:solidFill>
                <a:latin typeface="Merriweather" panose="00000500000000000000" pitchFamily="2" charset="0"/>
              </a:rPr>
              <a:t>if</a:t>
            </a:r>
            <a:r>
              <a:rPr lang="en-GB" sz="2000" dirty="0">
                <a:solidFill>
                  <a:schemeClr val="tx1"/>
                </a:solidFill>
                <a:latin typeface="Merriweather" panose="00000500000000000000" pitchFamily="2" charset="0"/>
              </a:rPr>
              <a:t> the </a:t>
            </a:r>
            <a:r>
              <a:rPr lang="en-GB" sz="2000" b="1" dirty="0">
                <a:solidFill>
                  <a:schemeClr val="tx1"/>
                </a:solidFill>
                <a:latin typeface="Merriweather" panose="00000500000000000000" pitchFamily="2" charset="0"/>
              </a:rPr>
              <a:t>Ready </a:t>
            </a:r>
            <a:r>
              <a:rPr lang="en-GB" sz="2000" dirty="0">
                <a:solidFill>
                  <a:schemeClr val="tx1"/>
                </a:solidFill>
                <a:latin typeface="Merriweather" panose="00000500000000000000" pitchFamily="2" charset="0"/>
              </a:rPr>
              <a:t>pin is </a:t>
            </a:r>
            <a:r>
              <a:rPr lang="en-GB" sz="2000" b="1" dirty="0">
                <a:solidFill>
                  <a:schemeClr val="tx1"/>
                </a:solidFill>
                <a:latin typeface="Merriweather" panose="00000500000000000000" pitchFamily="2" charset="0"/>
              </a:rPr>
              <a:t>not required </a:t>
            </a:r>
            <a:r>
              <a:rPr lang="en-GB" sz="2000" dirty="0">
                <a:solidFill>
                  <a:schemeClr val="tx1"/>
                </a:solidFill>
                <a:latin typeface="Merriweather" panose="00000500000000000000" pitchFamily="2" charset="0"/>
              </a:rPr>
              <a:t>it should be </a:t>
            </a:r>
            <a:r>
              <a:rPr lang="en-GB" sz="2000" b="1" dirty="0">
                <a:solidFill>
                  <a:schemeClr val="tx1"/>
                </a:solidFill>
                <a:latin typeface="Merriweather" panose="00000500000000000000" pitchFamily="2" charset="0"/>
              </a:rPr>
              <a:t>connected </a:t>
            </a:r>
            <a:r>
              <a:rPr lang="en-GB" sz="2000" dirty="0">
                <a:solidFill>
                  <a:schemeClr val="tx1"/>
                </a:solidFill>
                <a:latin typeface="Merriweather" panose="00000500000000000000" pitchFamily="2" charset="0"/>
              </a:rPr>
              <a:t>to the </a:t>
            </a:r>
            <a:r>
              <a:rPr lang="en-GB" sz="2000" b="1" dirty="0" err="1">
                <a:solidFill>
                  <a:schemeClr val="tx1"/>
                </a:solidFill>
                <a:latin typeface="Merriweather" panose="00000500000000000000" pitchFamily="2" charset="0"/>
              </a:rPr>
              <a:t>Vcc</a:t>
            </a:r>
            <a:r>
              <a:rPr lang="en-GB" sz="2000" dirty="0">
                <a:solidFill>
                  <a:schemeClr val="tx1"/>
                </a:solidFill>
                <a:latin typeface="Merriweather" panose="00000500000000000000" pitchFamily="2" charset="0"/>
              </a:rPr>
              <a:t>, and not, left unconnected, </a:t>
            </a:r>
            <a:r>
              <a:rPr lang="en-GB" sz="2000" b="1" dirty="0">
                <a:solidFill>
                  <a:schemeClr val="tx1"/>
                </a:solidFill>
                <a:latin typeface="Merriweather" panose="00000500000000000000" pitchFamily="2" charset="0"/>
              </a:rPr>
              <a:t>otherwise </a:t>
            </a:r>
            <a:r>
              <a:rPr lang="en-GB" sz="2000" dirty="0">
                <a:solidFill>
                  <a:schemeClr val="tx1"/>
                </a:solidFill>
                <a:latin typeface="Merriweather" panose="00000500000000000000" pitchFamily="2" charset="0"/>
              </a:rPr>
              <a:t>would cause the </a:t>
            </a:r>
            <a:r>
              <a:rPr lang="en-GB" sz="2000" dirty="0" err="1">
                <a:solidFill>
                  <a:schemeClr val="tx1"/>
                </a:solidFill>
                <a:latin typeface="Merriweather" panose="00000500000000000000" pitchFamily="2" charset="0"/>
              </a:rPr>
              <a:t>μP</a:t>
            </a:r>
            <a:r>
              <a:rPr lang="en-GB" sz="2000" dirty="0">
                <a:solidFill>
                  <a:schemeClr val="tx1"/>
                </a:solidFill>
                <a:latin typeface="Merriweather" panose="00000500000000000000" pitchFamily="2" charset="0"/>
              </a:rPr>
              <a:t> to execute </a:t>
            </a:r>
            <a:r>
              <a:rPr lang="en-GB" sz="2000" b="1" dirty="0">
                <a:solidFill>
                  <a:schemeClr val="tx1"/>
                </a:solidFill>
                <a:latin typeface="Merriweather" panose="00000500000000000000" pitchFamily="2" charset="0"/>
              </a:rPr>
              <a:t>infinite wait cycles</a:t>
            </a:r>
            <a:r>
              <a:rPr lang="en-GB" sz="2000" dirty="0">
                <a:solidFill>
                  <a:schemeClr val="tx1"/>
                </a:solidFill>
                <a:latin typeface="Merriweather" panose="00000500000000000000" pitchFamily="2" charset="0"/>
              </a:rPr>
              <a:t>.</a:t>
            </a:r>
            <a:endParaRPr lang="en-GB" dirty="0">
              <a:solidFill>
                <a:schemeClr val="tx1"/>
              </a:solidFill>
              <a:latin typeface="Merriweather" panose="00000500000000000000" pitchFamily="2" charset="0"/>
            </a:endParaRP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3"/>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3"/>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09DC53E-0597-0BEB-37D4-DD1E87402173}"/>
              </a:ext>
            </a:extLst>
          </p:cNvPr>
          <p:cNvSpPr>
            <a:spLocks noGrp="1"/>
          </p:cNvSpPr>
          <p:nvPr>
            <p:ph type="dt" sz="half" idx="10"/>
          </p:nvPr>
        </p:nvSpPr>
        <p:spPr/>
        <p:txBody>
          <a:bodyPr/>
          <a:lstStyle/>
          <a:p>
            <a:fld id="{BD668AC7-9D9D-4E6A-9CE4-83427CC2E368}" type="datetime1">
              <a:rPr lang="en-US" smtClean="0"/>
              <a:t>10/2/2023</a:t>
            </a:fld>
            <a:endParaRPr lang="en-US"/>
          </a:p>
        </p:txBody>
      </p:sp>
      <p:sp>
        <p:nvSpPr>
          <p:cNvPr id="6" name="Slide Number Placeholder 5">
            <a:extLst>
              <a:ext uri="{FF2B5EF4-FFF2-40B4-BE49-F238E27FC236}">
                <a16:creationId xmlns:a16="http://schemas.microsoft.com/office/drawing/2014/main" id="{9B9DAEFC-B9C0-46DF-53C7-FBF6C364BEF1}"/>
              </a:ext>
            </a:extLst>
          </p:cNvPr>
          <p:cNvSpPr>
            <a:spLocks noGrp="1"/>
          </p:cNvSpPr>
          <p:nvPr>
            <p:ph type="sldNum" sz="quarter" idx="12"/>
          </p:nvPr>
        </p:nvSpPr>
        <p:spPr/>
        <p:txBody>
          <a:bodyPr/>
          <a:lstStyle/>
          <a:p>
            <a:fld id="{8051FE7D-4AED-441C-958A-52748DFD726C}" type="slidenum">
              <a:rPr lang="en-US" smtClean="0"/>
              <a:t>38</a:t>
            </a:fld>
            <a:endParaRPr lang="en-US" dirty="0"/>
          </a:p>
        </p:txBody>
      </p:sp>
    </p:spTree>
    <p:extLst>
      <p:ext uri="{BB962C8B-B14F-4D97-AF65-F5344CB8AC3E}">
        <p14:creationId xmlns:p14="http://schemas.microsoft.com/office/powerpoint/2010/main" val="1524658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198" y="365125"/>
            <a:ext cx="10531929" cy="1044575"/>
          </a:xfrm>
        </p:spPr>
        <p:txBody>
          <a:bodyPr>
            <a:normAutofit fontScale="90000"/>
          </a:bodyPr>
          <a:lstStyle/>
          <a:p>
            <a:r>
              <a:rPr lang="en-US" sz="4000" b="1" dirty="0">
                <a:latin typeface="Merriweather" panose="00000500000000000000" pitchFamily="2" charset="0"/>
              </a:rPr>
              <a:t>Pin Diagram (Pin Configuration) of 8085</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3" y="1409700"/>
            <a:ext cx="10420351" cy="3815443"/>
          </a:xfrm>
        </p:spPr>
        <p:txBody>
          <a:bodyPr>
            <a:normAutofit/>
          </a:bodyPr>
          <a:lstStyle/>
          <a:p>
            <a:pPr marL="457200" indent="-457200">
              <a:buFont typeface="+mj-lt"/>
              <a:buAutoNum type="arabicPeriod" startAt="6"/>
            </a:pPr>
            <a:r>
              <a:rPr lang="en-GB" sz="2400" b="1" dirty="0">
                <a:latin typeface="Merriweather" panose="00000500000000000000" pitchFamily="2" charset="0"/>
              </a:rPr>
              <a:t>Serial I/O Ports:</a:t>
            </a:r>
          </a:p>
          <a:p>
            <a:pPr lvl="1">
              <a:buFont typeface="Wingdings" panose="05000000000000000000" pitchFamily="2" charset="2"/>
              <a:buChar char="v"/>
            </a:pPr>
            <a:r>
              <a:rPr lang="en-GB" sz="2000" dirty="0">
                <a:latin typeface="Merriweather" panose="00000500000000000000" pitchFamily="2" charset="0"/>
              </a:rPr>
              <a:t>The 8085 has </a:t>
            </a:r>
            <a:r>
              <a:rPr lang="en-GB" sz="2000" b="1" dirty="0">
                <a:latin typeface="Merriweather" panose="00000500000000000000" pitchFamily="2" charset="0"/>
              </a:rPr>
              <a:t>two signals </a:t>
            </a:r>
            <a:r>
              <a:rPr lang="en-GB" sz="2000" dirty="0">
                <a:latin typeface="Merriweather" panose="00000500000000000000" pitchFamily="2" charset="0"/>
              </a:rPr>
              <a:t>to implement the serial transmission: </a:t>
            </a:r>
          </a:p>
          <a:p>
            <a:pPr lvl="2">
              <a:buFont typeface="Wingdings" panose="05000000000000000000" pitchFamily="2" charset="2"/>
              <a:buChar char="q"/>
            </a:pPr>
            <a:r>
              <a:rPr lang="en-GB" sz="1800" b="1" dirty="0">
                <a:latin typeface="Merriweather" panose="00000500000000000000" pitchFamily="2" charset="0"/>
              </a:rPr>
              <a:t>SID</a:t>
            </a:r>
            <a:r>
              <a:rPr lang="en-GB" sz="1800" dirty="0">
                <a:latin typeface="Merriweather" panose="00000500000000000000" pitchFamily="2" charset="0"/>
              </a:rPr>
              <a:t> (Serial Input Data) which is used to accept serial data bit by bit from the external device.</a:t>
            </a:r>
          </a:p>
          <a:p>
            <a:pPr lvl="2">
              <a:buFont typeface="Wingdings" panose="05000000000000000000" pitchFamily="2" charset="2"/>
              <a:buChar char="q"/>
            </a:pPr>
            <a:r>
              <a:rPr lang="en-GB" sz="1800" b="1" dirty="0">
                <a:latin typeface="Merriweather" panose="00000500000000000000" pitchFamily="2" charset="0"/>
              </a:rPr>
              <a:t>SOD</a:t>
            </a:r>
            <a:r>
              <a:rPr lang="en-GB" sz="1800" dirty="0">
                <a:latin typeface="Merriweather" panose="00000500000000000000" pitchFamily="2" charset="0"/>
              </a:rPr>
              <a:t> (Serial Output Data) which enables the transmission of serial data bit by bit to the external device.</a:t>
            </a:r>
          </a:p>
          <a:p>
            <a:pPr lvl="1">
              <a:buFont typeface="Wingdings" panose="05000000000000000000" pitchFamily="2" charset="2"/>
              <a:buChar char="v"/>
            </a:pPr>
            <a:r>
              <a:rPr lang="en-GB" sz="2000" dirty="0">
                <a:latin typeface="Merriweather" panose="00000500000000000000" pitchFamily="2" charset="0"/>
              </a:rPr>
              <a:t>In serial transmission, data bits are sent over </a:t>
            </a:r>
            <a:r>
              <a:rPr lang="en-GB" sz="2000" b="1" dirty="0">
                <a:latin typeface="Merriweather" panose="00000500000000000000" pitchFamily="2" charset="0"/>
              </a:rPr>
              <a:t>a single line</a:t>
            </a:r>
            <a:r>
              <a:rPr lang="en-GB" sz="2000" dirty="0">
                <a:latin typeface="Merriweather" panose="00000500000000000000" pitchFamily="2" charset="0"/>
              </a:rPr>
              <a:t>, </a:t>
            </a:r>
            <a:r>
              <a:rPr lang="en-GB" sz="2000" b="1" dirty="0">
                <a:latin typeface="Merriweather" panose="00000500000000000000" pitchFamily="2" charset="0"/>
              </a:rPr>
              <a:t>one bit</a:t>
            </a:r>
            <a:r>
              <a:rPr lang="en-GB" sz="2000" dirty="0">
                <a:latin typeface="Merriweather" panose="00000500000000000000" pitchFamily="2" charset="0"/>
              </a:rPr>
              <a:t> at a time, such as the transmission over telephone lines.</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3"/>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3"/>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09DC53E-0597-0BEB-37D4-DD1E87402173}"/>
              </a:ext>
            </a:extLst>
          </p:cNvPr>
          <p:cNvSpPr>
            <a:spLocks noGrp="1"/>
          </p:cNvSpPr>
          <p:nvPr>
            <p:ph type="dt" sz="half" idx="10"/>
          </p:nvPr>
        </p:nvSpPr>
        <p:spPr/>
        <p:txBody>
          <a:bodyPr/>
          <a:lstStyle/>
          <a:p>
            <a:fld id="{BD668AC7-9D9D-4E6A-9CE4-83427CC2E368}" type="datetime1">
              <a:rPr lang="en-US" smtClean="0"/>
              <a:t>10/2/2023</a:t>
            </a:fld>
            <a:endParaRPr lang="en-US"/>
          </a:p>
        </p:txBody>
      </p:sp>
      <p:sp>
        <p:nvSpPr>
          <p:cNvPr id="6" name="Slide Number Placeholder 5">
            <a:extLst>
              <a:ext uri="{FF2B5EF4-FFF2-40B4-BE49-F238E27FC236}">
                <a16:creationId xmlns:a16="http://schemas.microsoft.com/office/drawing/2014/main" id="{9B9DAEFC-B9C0-46DF-53C7-FBF6C364BEF1}"/>
              </a:ext>
            </a:extLst>
          </p:cNvPr>
          <p:cNvSpPr>
            <a:spLocks noGrp="1"/>
          </p:cNvSpPr>
          <p:nvPr>
            <p:ph type="sldNum" sz="quarter" idx="12"/>
          </p:nvPr>
        </p:nvSpPr>
        <p:spPr/>
        <p:txBody>
          <a:bodyPr/>
          <a:lstStyle/>
          <a:p>
            <a:fld id="{8051FE7D-4AED-441C-958A-52748DFD726C}" type="slidenum">
              <a:rPr lang="en-US" smtClean="0"/>
              <a:t>39</a:t>
            </a:fld>
            <a:endParaRPr lang="en-US"/>
          </a:p>
        </p:txBody>
      </p:sp>
    </p:spTree>
    <p:extLst>
      <p:ext uri="{BB962C8B-B14F-4D97-AF65-F5344CB8AC3E}">
        <p14:creationId xmlns:p14="http://schemas.microsoft.com/office/powerpoint/2010/main" val="1606374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p:txBody>
          <a:bodyPr/>
          <a:lstStyle/>
          <a:p>
            <a:r>
              <a:rPr lang="en-US" b="1" dirty="0">
                <a:latin typeface="Merriweather" panose="00000500000000000000" pitchFamily="2" charset="0"/>
              </a:rPr>
              <a:t>Important Features of 8085</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38200" y="1825625"/>
            <a:ext cx="10515600" cy="4460876"/>
          </a:xfrm>
        </p:spPr>
        <p:txBody>
          <a:bodyPr>
            <a:normAutofit/>
          </a:bodyPr>
          <a:lstStyle/>
          <a:p>
            <a:pPr marL="457200" indent="-457200">
              <a:buFont typeface="+mj-lt"/>
              <a:buAutoNum type="arabicPeriod"/>
            </a:pPr>
            <a:r>
              <a:rPr lang="en-US" sz="2000" b="1" u="sng" dirty="0">
                <a:latin typeface="Merriweather" panose="00000500000000000000" pitchFamily="2" charset="0"/>
              </a:rPr>
              <a:t>BUS:</a:t>
            </a:r>
          </a:p>
          <a:p>
            <a:pPr marL="457200" lvl="1" indent="0">
              <a:buNone/>
            </a:pPr>
            <a:r>
              <a:rPr lang="en-GB" sz="1800" dirty="0">
                <a:latin typeface="Merriweather" panose="00000500000000000000" pitchFamily="2" charset="0"/>
              </a:rPr>
              <a:t>A bus is a collection of lines, which carries data or programs and perform some logical tasks.</a:t>
            </a:r>
          </a:p>
          <a:p>
            <a:pPr lvl="1">
              <a:buFont typeface="Wingdings" panose="05000000000000000000" pitchFamily="2" charset="2"/>
              <a:buChar char="v"/>
            </a:pPr>
            <a:r>
              <a:rPr lang="en-GB" sz="1800" dirty="0">
                <a:latin typeface="Merriweather" panose="00000500000000000000" pitchFamily="2" charset="0"/>
              </a:rPr>
              <a:t>The size of a bus indicates the number of lines in it, and hence the number of bits the bus can carry – as one line carries one bit of information.</a:t>
            </a:r>
          </a:p>
          <a:p>
            <a:pPr lvl="1">
              <a:buFont typeface="Wingdings" panose="05000000000000000000" pitchFamily="2" charset="2"/>
              <a:buChar char="v"/>
            </a:pPr>
            <a:r>
              <a:rPr lang="en-GB" sz="1800" dirty="0">
                <a:latin typeface="Merriweather" panose="00000500000000000000" pitchFamily="2" charset="0"/>
              </a:rPr>
              <a:t>There are three types of </a:t>
            </a:r>
            <a:r>
              <a:rPr lang="en-GB" sz="1800" b="1" dirty="0">
                <a:latin typeface="Merriweather" panose="00000500000000000000" pitchFamily="2" charset="0"/>
              </a:rPr>
              <a:t>buses</a:t>
            </a:r>
            <a:r>
              <a:rPr lang="en-GB" sz="1800" dirty="0">
                <a:latin typeface="Merriweather" panose="00000500000000000000" pitchFamily="2" charset="0"/>
              </a:rPr>
              <a:t>:</a:t>
            </a:r>
          </a:p>
          <a:p>
            <a:pPr lvl="1">
              <a:buFont typeface="Wingdings" panose="05000000000000000000" pitchFamily="2" charset="2"/>
              <a:buChar char="ü"/>
            </a:pPr>
            <a:r>
              <a:rPr lang="en-GB" sz="1800" b="1" u="sng" dirty="0">
                <a:latin typeface="Merriweather" panose="00000500000000000000" pitchFamily="2" charset="0"/>
              </a:rPr>
              <a:t>Address bus:</a:t>
            </a:r>
          </a:p>
          <a:p>
            <a:pPr lvl="2">
              <a:buFont typeface="Wingdings" panose="05000000000000000000" pitchFamily="2" charset="2"/>
              <a:buChar char="§"/>
            </a:pPr>
            <a:r>
              <a:rPr lang="en-GB" sz="1800" dirty="0">
                <a:latin typeface="Merriweather" panose="00000500000000000000" pitchFamily="2" charset="0"/>
              </a:rPr>
              <a:t>This bus carries the address of a particular location, for a transfer.</a:t>
            </a:r>
          </a:p>
          <a:p>
            <a:pPr lvl="2">
              <a:buFont typeface="Wingdings" panose="05000000000000000000" pitchFamily="2" charset="2"/>
              <a:buChar char="§"/>
            </a:pPr>
            <a:r>
              <a:rPr lang="en-GB" sz="1800" dirty="0">
                <a:latin typeface="Merriweather" panose="00000500000000000000" pitchFamily="2" charset="0"/>
              </a:rPr>
              <a:t>It is unidirectional.</a:t>
            </a:r>
          </a:p>
          <a:p>
            <a:pPr lvl="2">
              <a:buFont typeface="Wingdings" panose="05000000000000000000" pitchFamily="2" charset="2"/>
              <a:buChar char="§"/>
            </a:pPr>
            <a:r>
              <a:rPr lang="en-GB" sz="1800" dirty="0">
                <a:latin typeface="Merriweather" panose="00000500000000000000" pitchFamily="2" charset="0"/>
              </a:rPr>
              <a:t>16-bit address bus, which can address up to 64KB.</a:t>
            </a:r>
          </a:p>
          <a:p>
            <a:pPr lvl="2">
              <a:buFont typeface="Wingdings" panose="05000000000000000000" pitchFamily="2" charset="2"/>
              <a:buChar char="§"/>
            </a:pPr>
            <a:r>
              <a:rPr lang="en-GB" sz="1800" dirty="0">
                <a:latin typeface="Merriweather" panose="00000500000000000000" pitchFamily="2" charset="0"/>
              </a:rPr>
              <a:t>It is very important to know that the size of the address bus decides the maximum number of locations the processor can address.</a:t>
            </a:r>
          </a:p>
          <a:p>
            <a:pPr marL="914400" lvl="2" indent="0">
              <a:buNone/>
            </a:pPr>
            <a:r>
              <a:rPr lang="en-GB" sz="1800" dirty="0">
                <a:latin typeface="Merriweather" panose="00000500000000000000" pitchFamily="2" charset="0"/>
              </a:rPr>
              <a:t>	i.e. n-bit address bus  2</a:t>
            </a:r>
            <a:r>
              <a:rPr lang="en-GB" sz="1800" baseline="30000" dirty="0">
                <a:latin typeface="Merriweather" panose="00000500000000000000" pitchFamily="2" charset="0"/>
              </a:rPr>
              <a:t>n</a:t>
            </a:r>
            <a:r>
              <a:rPr lang="en-GB" sz="1800" dirty="0">
                <a:latin typeface="Merriweather" panose="00000500000000000000" pitchFamily="2" charset="0"/>
              </a:rPr>
              <a:t> memory locations.</a:t>
            </a:r>
          </a:p>
          <a:p>
            <a:pPr lvl="2">
              <a:buFont typeface="Wingdings" panose="05000000000000000000" pitchFamily="2" charset="2"/>
              <a:buChar char="§"/>
            </a:pPr>
            <a:r>
              <a:rPr lang="en-GB" sz="1800" dirty="0">
                <a:latin typeface="Merriweather" panose="00000500000000000000" pitchFamily="2" charset="0"/>
              </a:rPr>
              <a:t>The memory address range is from 0000H … FFFFH.</a:t>
            </a:r>
            <a:endParaRPr lang="en-US" sz="1800" dirty="0">
              <a:latin typeface="Merriweather" panose="00000500000000000000" pitchFamily="2" charset="0"/>
            </a:endParaRP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B63C1550-8FBA-9F2A-6A2F-490073A30A81}"/>
              </a:ext>
            </a:extLst>
          </p:cNvPr>
          <p:cNvSpPr>
            <a:spLocks noGrp="1"/>
          </p:cNvSpPr>
          <p:nvPr>
            <p:ph type="dt" sz="half" idx="10"/>
          </p:nvPr>
        </p:nvSpPr>
        <p:spPr/>
        <p:txBody>
          <a:bodyPr/>
          <a:lstStyle/>
          <a:p>
            <a:fld id="{0FD7FAF8-31CA-480E-855D-CC5E001CDB3C}" type="datetime1">
              <a:rPr lang="en-US" smtClean="0"/>
              <a:t>10/2/2023</a:t>
            </a:fld>
            <a:endParaRPr lang="en-US"/>
          </a:p>
        </p:txBody>
      </p:sp>
      <p:sp>
        <p:nvSpPr>
          <p:cNvPr id="6" name="Slide Number Placeholder 5">
            <a:extLst>
              <a:ext uri="{FF2B5EF4-FFF2-40B4-BE49-F238E27FC236}">
                <a16:creationId xmlns:a16="http://schemas.microsoft.com/office/drawing/2014/main" id="{03858E94-6385-F80C-1712-64C97DB674A0}"/>
              </a:ext>
            </a:extLst>
          </p:cNvPr>
          <p:cNvSpPr>
            <a:spLocks noGrp="1"/>
          </p:cNvSpPr>
          <p:nvPr>
            <p:ph type="sldNum" sz="quarter" idx="12"/>
          </p:nvPr>
        </p:nvSpPr>
        <p:spPr/>
        <p:txBody>
          <a:bodyPr/>
          <a:lstStyle/>
          <a:p>
            <a:fld id="{8051FE7D-4AED-441C-958A-52748DFD726C}" type="slidenum">
              <a:rPr lang="en-US" smtClean="0"/>
              <a:t>4</a:t>
            </a:fld>
            <a:endParaRPr lang="en-US"/>
          </a:p>
        </p:txBody>
      </p:sp>
    </p:spTree>
    <p:extLst>
      <p:ext uri="{BB962C8B-B14F-4D97-AF65-F5344CB8AC3E}">
        <p14:creationId xmlns:p14="http://schemas.microsoft.com/office/powerpoint/2010/main" val="167764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US" b="1" dirty="0">
                <a:latin typeface="Merriweather" panose="00000500000000000000" pitchFamily="2" charset="0"/>
              </a:rPr>
              <a:t>8085 Bus Organization</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p:txBody>
          <a:bodyPr>
            <a:normAutofit/>
          </a:bodyPr>
          <a:lstStyle/>
          <a:p>
            <a:pPr>
              <a:buFont typeface="Wingdings" panose="05000000000000000000" pitchFamily="2" charset="2"/>
              <a:buChar char="v"/>
            </a:pPr>
            <a:r>
              <a:rPr lang="en-GB" dirty="0">
                <a:latin typeface="Merriweather" panose="00000500000000000000" pitchFamily="2" charset="0"/>
              </a:rPr>
              <a:t>The operation of a microprocessor unit includes,</a:t>
            </a:r>
          </a:p>
          <a:p>
            <a:pPr lvl="1">
              <a:buFont typeface="Wingdings" panose="05000000000000000000" pitchFamily="2" charset="2"/>
              <a:buChar char="q"/>
            </a:pPr>
            <a:r>
              <a:rPr lang="en-GB" dirty="0">
                <a:latin typeface="Merriweather" panose="00000500000000000000" pitchFamily="2" charset="0"/>
              </a:rPr>
              <a:t>Memory Read.</a:t>
            </a:r>
          </a:p>
          <a:p>
            <a:pPr lvl="1">
              <a:buFont typeface="Wingdings" panose="05000000000000000000" pitchFamily="2" charset="2"/>
              <a:buChar char="q"/>
            </a:pPr>
            <a:r>
              <a:rPr lang="en-GB" dirty="0">
                <a:latin typeface="Merriweather" panose="00000500000000000000" pitchFamily="2" charset="0"/>
              </a:rPr>
              <a:t>Memory Write.</a:t>
            </a:r>
          </a:p>
          <a:p>
            <a:pPr lvl="1">
              <a:buFont typeface="Wingdings" panose="05000000000000000000" pitchFamily="2" charset="2"/>
              <a:buChar char="q"/>
            </a:pPr>
            <a:r>
              <a:rPr lang="en-GB" dirty="0">
                <a:latin typeface="Merriweather" panose="00000500000000000000" pitchFamily="2" charset="0"/>
              </a:rPr>
              <a:t>I/O Read.</a:t>
            </a:r>
          </a:p>
          <a:p>
            <a:pPr lvl="1">
              <a:buFont typeface="Wingdings" panose="05000000000000000000" pitchFamily="2" charset="2"/>
              <a:buChar char="q"/>
            </a:pPr>
            <a:r>
              <a:rPr lang="en-GB" dirty="0">
                <a:latin typeface="Merriweather" panose="00000500000000000000" pitchFamily="2" charset="0"/>
              </a:rPr>
              <a:t>I/O Write.</a:t>
            </a:r>
          </a:p>
          <a:p>
            <a:pPr>
              <a:buFont typeface="Wingdings" panose="05000000000000000000" pitchFamily="2" charset="2"/>
              <a:buChar char="v"/>
            </a:pPr>
            <a:r>
              <a:rPr lang="en-GB" dirty="0">
                <a:latin typeface="Merriweather" panose="00000500000000000000" pitchFamily="2" charset="0"/>
              </a:rPr>
              <a:t>Communication of a Microprocessor unit with peripheral devices involves,</a:t>
            </a:r>
          </a:p>
          <a:p>
            <a:pPr marL="971550" lvl="1" indent="-514350">
              <a:buFont typeface="+mj-lt"/>
              <a:buAutoNum type="arabicPeriod"/>
            </a:pPr>
            <a:r>
              <a:rPr lang="en-GB" dirty="0">
                <a:latin typeface="Merriweather" panose="00000500000000000000" pitchFamily="2" charset="0"/>
              </a:rPr>
              <a:t>Identify peripheral or memory location.</a:t>
            </a:r>
          </a:p>
          <a:p>
            <a:pPr marL="971550" lvl="1" indent="-514350">
              <a:buFont typeface="+mj-lt"/>
              <a:buAutoNum type="arabicPeriod"/>
            </a:pPr>
            <a:r>
              <a:rPr lang="en-GB" dirty="0">
                <a:latin typeface="Merriweather" panose="00000500000000000000" pitchFamily="2" charset="0"/>
              </a:rPr>
              <a:t>Transfer data and instruction.</a:t>
            </a:r>
          </a:p>
          <a:p>
            <a:pPr marL="971550" lvl="1" indent="-514350">
              <a:buFont typeface="+mj-lt"/>
              <a:buAutoNum type="arabicPeriod"/>
            </a:pPr>
            <a:r>
              <a:rPr lang="en-GB" dirty="0">
                <a:latin typeface="Merriweather" panose="00000500000000000000" pitchFamily="2" charset="0"/>
              </a:rPr>
              <a:t>Provide timing and synchronization signals.</a:t>
            </a:r>
            <a:endParaRPr lang="en-US" dirty="0">
              <a:latin typeface="Merriweather" panose="00000500000000000000" pitchFamily="2" charset="0"/>
            </a:endParaRPr>
          </a:p>
        </p:txBody>
      </p:sp>
      <p:sp>
        <p:nvSpPr>
          <p:cNvPr id="4" name="Date Placeholder 3">
            <a:extLst>
              <a:ext uri="{FF2B5EF4-FFF2-40B4-BE49-F238E27FC236}">
                <a16:creationId xmlns:a16="http://schemas.microsoft.com/office/drawing/2014/main" id="{949EF8C6-9C6B-47A7-4C7E-DDBE1488A2DC}"/>
              </a:ext>
            </a:extLst>
          </p:cNvPr>
          <p:cNvSpPr>
            <a:spLocks noGrp="1"/>
          </p:cNvSpPr>
          <p:nvPr>
            <p:ph type="dt" sz="half" idx="10"/>
          </p:nvPr>
        </p:nvSpPr>
        <p:spPr/>
        <p:txBody>
          <a:bodyPr/>
          <a:lstStyle/>
          <a:p>
            <a:fld id="{E22E7B07-E062-4E0B-8843-05291757E811}" type="datetime1">
              <a:rPr lang="en-US" smtClean="0"/>
              <a:t>10/2/2023</a:t>
            </a:fld>
            <a:endParaRPr lang="en-US"/>
          </a:p>
        </p:txBody>
      </p:sp>
      <p:sp>
        <p:nvSpPr>
          <p:cNvPr id="5" name="Slide Number Placeholder 4">
            <a:extLst>
              <a:ext uri="{FF2B5EF4-FFF2-40B4-BE49-F238E27FC236}">
                <a16:creationId xmlns:a16="http://schemas.microsoft.com/office/drawing/2014/main" id="{7E05B972-FAC1-7F09-9A07-0A67DE62A26E}"/>
              </a:ext>
            </a:extLst>
          </p:cNvPr>
          <p:cNvSpPr>
            <a:spLocks noGrp="1"/>
          </p:cNvSpPr>
          <p:nvPr>
            <p:ph type="sldNum" sz="quarter" idx="12"/>
          </p:nvPr>
        </p:nvSpPr>
        <p:spPr/>
        <p:txBody>
          <a:bodyPr/>
          <a:lstStyle/>
          <a:p>
            <a:fld id="{8051FE7D-4AED-441C-958A-52748DFD726C}" type="slidenum">
              <a:rPr lang="en-US" smtClean="0"/>
              <a:t>40</a:t>
            </a:fld>
            <a:endParaRPr lang="en-US"/>
          </a:p>
        </p:txBody>
      </p:sp>
    </p:spTree>
    <p:extLst>
      <p:ext uri="{BB962C8B-B14F-4D97-AF65-F5344CB8AC3E}">
        <p14:creationId xmlns:p14="http://schemas.microsoft.com/office/powerpoint/2010/main" val="1136475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US" b="1" dirty="0">
                <a:latin typeface="Merriweather" panose="00000500000000000000" pitchFamily="2" charset="0"/>
              </a:rPr>
              <a:t>8085 Bus Organization</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39886"/>
            <a:ext cx="10515600" cy="4351338"/>
          </a:xfrm>
        </p:spPr>
        <p:txBody>
          <a:bodyPr>
            <a:normAutofit/>
          </a:bodyPr>
          <a:lstStyle/>
          <a:p>
            <a:pPr>
              <a:buFont typeface="Wingdings" panose="05000000000000000000" pitchFamily="2" charset="2"/>
              <a:buChar char="v"/>
            </a:pPr>
            <a:r>
              <a:rPr lang="en-GB" sz="2000" dirty="0">
                <a:latin typeface="Merriweather" panose="00000500000000000000" pitchFamily="2" charset="0"/>
              </a:rPr>
              <a:t>The microprocessor uses three sets of communication lines called </a:t>
            </a:r>
            <a:r>
              <a:rPr lang="en-GB" sz="2000" b="1" dirty="0">
                <a:latin typeface="Merriweather" panose="00000500000000000000" pitchFamily="2" charset="0"/>
              </a:rPr>
              <a:t>buses</a:t>
            </a:r>
            <a:r>
              <a:rPr lang="en-GB" sz="2000" dirty="0">
                <a:latin typeface="Merriweather" panose="00000500000000000000" pitchFamily="2" charset="0"/>
              </a:rPr>
              <a:t> to perform these functions. </a:t>
            </a:r>
          </a:p>
          <a:p>
            <a:pPr>
              <a:buFont typeface="Wingdings" panose="05000000000000000000" pitchFamily="2" charset="2"/>
              <a:buChar char="v"/>
            </a:pPr>
            <a:r>
              <a:rPr lang="en-GB" sz="2000" dirty="0">
                <a:latin typeface="Merriweather" panose="00000500000000000000" pitchFamily="2" charset="0"/>
              </a:rPr>
              <a:t>A </a:t>
            </a:r>
            <a:r>
              <a:rPr lang="en-GB" sz="2000" b="1" dirty="0">
                <a:latin typeface="Merriweather" panose="00000500000000000000" pitchFamily="2" charset="0"/>
              </a:rPr>
              <a:t>bus</a:t>
            </a:r>
            <a:r>
              <a:rPr lang="en-GB" sz="2000" dirty="0">
                <a:latin typeface="Merriweather" panose="00000500000000000000" pitchFamily="2" charset="0"/>
              </a:rPr>
              <a:t> is a collection of lines, which perform the same logical task. The 8085 bus organization is shown in the figure.</a:t>
            </a:r>
            <a:endParaRPr lang="en-US" sz="2000" dirty="0">
              <a:latin typeface="Merriweather" panose="00000500000000000000" pitchFamily="2" charset="0"/>
            </a:endParaRPr>
          </a:p>
        </p:txBody>
      </p:sp>
      <p:pic>
        <p:nvPicPr>
          <p:cNvPr id="1026" name="Picture 2" descr="8085 bus organization">
            <a:extLst>
              <a:ext uri="{FF2B5EF4-FFF2-40B4-BE49-F238E27FC236}">
                <a16:creationId xmlns:a16="http://schemas.microsoft.com/office/drawing/2014/main" id="{729E3206-600E-4498-A9A3-BCD5AC5DA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394" y="3041107"/>
            <a:ext cx="8744477" cy="3451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17A97A-5E75-42C2-80CC-92F3AE2342E6}"/>
              </a:ext>
            </a:extLst>
          </p:cNvPr>
          <p:cNvSpPr txBox="1"/>
          <p:nvPr/>
        </p:nvSpPr>
        <p:spPr>
          <a:xfrm>
            <a:off x="4848496" y="6488668"/>
            <a:ext cx="3041469" cy="369332"/>
          </a:xfrm>
          <a:prstGeom prst="rect">
            <a:avLst/>
          </a:prstGeom>
          <a:noFill/>
        </p:spPr>
        <p:txBody>
          <a:bodyPr wrap="square" rtlCol="0">
            <a:spAutoFit/>
          </a:bodyPr>
          <a:lstStyle/>
          <a:p>
            <a:r>
              <a:rPr lang="en-US" b="1" dirty="0">
                <a:latin typeface="Merriweather" panose="00000500000000000000" pitchFamily="2" charset="0"/>
              </a:rPr>
              <a:t>8085 Bus Organization</a:t>
            </a:r>
          </a:p>
        </p:txBody>
      </p:sp>
      <p:sp>
        <p:nvSpPr>
          <p:cNvPr id="5" name="Date Placeholder 4">
            <a:extLst>
              <a:ext uri="{FF2B5EF4-FFF2-40B4-BE49-F238E27FC236}">
                <a16:creationId xmlns:a16="http://schemas.microsoft.com/office/drawing/2014/main" id="{ACE30FCD-1ED6-B12F-0EF5-74E01752564C}"/>
              </a:ext>
            </a:extLst>
          </p:cNvPr>
          <p:cNvSpPr>
            <a:spLocks noGrp="1"/>
          </p:cNvSpPr>
          <p:nvPr>
            <p:ph type="dt" sz="half" idx="10"/>
          </p:nvPr>
        </p:nvSpPr>
        <p:spPr/>
        <p:txBody>
          <a:bodyPr/>
          <a:lstStyle/>
          <a:p>
            <a:fld id="{2B13A730-B7FC-4CEA-860C-967E0930714F}" type="datetime1">
              <a:rPr lang="en-US" smtClean="0"/>
              <a:t>10/2/2023</a:t>
            </a:fld>
            <a:endParaRPr lang="en-US"/>
          </a:p>
        </p:txBody>
      </p:sp>
      <p:sp>
        <p:nvSpPr>
          <p:cNvPr id="6" name="Slide Number Placeholder 5">
            <a:extLst>
              <a:ext uri="{FF2B5EF4-FFF2-40B4-BE49-F238E27FC236}">
                <a16:creationId xmlns:a16="http://schemas.microsoft.com/office/drawing/2014/main" id="{0A857863-6B3E-322C-2CA5-B76D4312B08E}"/>
              </a:ext>
            </a:extLst>
          </p:cNvPr>
          <p:cNvSpPr>
            <a:spLocks noGrp="1"/>
          </p:cNvSpPr>
          <p:nvPr>
            <p:ph type="sldNum" sz="quarter" idx="12"/>
          </p:nvPr>
        </p:nvSpPr>
        <p:spPr/>
        <p:txBody>
          <a:bodyPr/>
          <a:lstStyle/>
          <a:p>
            <a:fld id="{8051FE7D-4AED-441C-958A-52748DFD726C}" type="slidenum">
              <a:rPr lang="en-US" smtClean="0"/>
              <a:t>41</a:t>
            </a:fld>
            <a:endParaRPr lang="en-US"/>
          </a:p>
        </p:txBody>
      </p:sp>
    </p:spTree>
    <p:extLst>
      <p:ext uri="{BB962C8B-B14F-4D97-AF65-F5344CB8AC3E}">
        <p14:creationId xmlns:p14="http://schemas.microsoft.com/office/powerpoint/2010/main" val="1539267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US" b="1" dirty="0">
                <a:latin typeface="Merriweather" panose="00000500000000000000" pitchFamily="2" charset="0"/>
              </a:rPr>
              <a:t>8085 Bus Organization</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89894"/>
            <a:ext cx="10515600" cy="4667250"/>
          </a:xfrm>
        </p:spPr>
        <p:txBody>
          <a:bodyPr>
            <a:normAutofit lnSpcReduction="10000"/>
          </a:bodyPr>
          <a:lstStyle/>
          <a:p>
            <a:pPr marL="514350" indent="-514350">
              <a:buFont typeface="+mj-lt"/>
              <a:buAutoNum type="arabicPeriod"/>
            </a:pPr>
            <a:r>
              <a:rPr lang="en-GB" sz="2400" b="1" dirty="0">
                <a:latin typeface="Merriweather" panose="00000500000000000000" pitchFamily="2" charset="0"/>
              </a:rPr>
              <a:t>Address Bus</a:t>
            </a:r>
          </a:p>
          <a:p>
            <a:pPr lvl="1">
              <a:buFont typeface="Wingdings" panose="05000000000000000000" pitchFamily="2" charset="2"/>
              <a:buChar char="q"/>
            </a:pPr>
            <a:r>
              <a:rPr lang="en-GB" sz="2000" dirty="0">
                <a:latin typeface="Merriweather" panose="00000500000000000000" pitchFamily="2" charset="0"/>
              </a:rPr>
              <a:t>Group of 16 bits from A0 to A15.</a:t>
            </a:r>
          </a:p>
          <a:p>
            <a:pPr lvl="1">
              <a:buFont typeface="Wingdings" panose="05000000000000000000" pitchFamily="2" charset="2"/>
              <a:buChar char="q"/>
            </a:pPr>
            <a:r>
              <a:rPr lang="en-GB" sz="2000" dirty="0">
                <a:latin typeface="Merriweather" panose="00000500000000000000" pitchFamily="2" charset="0"/>
              </a:rPr>
              <a:t>Carries the address of a particular location.</a:t>
            </a:r>
          </a:p>
          <a:p>
            <a:pPr lvl="1">
              <a:buFont typeface="Wingdings" panose="05000000000000000000" pitchFamily="2" charset="2"/>
              <a:buChar char="q"/>
            </a:pPr>
            <a:r>
              <a:rPr lang="en-GB" sz="2000" dirty="0">
                <a:latin typeface="Merriweather" panose="00000500000000000000" pitchFamily="2" charset="0"/>
              </a:rPr>
              <a:t>Unidirectional– Data flows from microprocessor to peripheral devices only.</a:t>
            </a:r>
          </a:p>
          <a:p>
            <a:pPr lvl="1">
              <a:buFont typeface="Wingdings" panose="05000000000000000000" pitchFamily="2" charset="2"/>
              <a:buChar char="q"/>
            </a:pPr>
            <a:r>
              <a:rPr lang="en-GB" sz="2000" dirty="0">
                <a:latin typeface="Merriweather" panose="00000500000000000000" pitchFamily="2" charset="0"/>
              </a:rPr>
              <a:t>Function– To identify a peripheral or a memory location.</a:t>
            </a:r>
          </a:p>
          <a:p>
            <a:pPr lvl="1">
              <a:buFont typeface="Wingdings" panose="05000000000000000000" pitchFamily="2" charset="2"/>
              <a:buChar char="q"/>
            </a:pPr>
            <a:r>
              <a:rPr lang="en-GB" sz="2000" dirty="0">
                <a:latin typeface="Merriweather" panose="00000500000000000000" pitchFamily="2" charset="0"/>
              </a:rPr>
              <a:t>Capable of addressing 65536(2</a:t>
            </a:r>
            <a:r>
              <a:rPr lang="en-GB" sz="2000" baseline="30000" dirty="0">
                <a:latin typeface="Merriweather" panose="00000500000000000000" pitchFamily="2" charset="0"/>
              </a:rPr>
              <a:t>16</a:t>
            </a:r>
            <a:r>
              <a:rPr lang="en-GB" sz="2000" dirty="0">
                <a:latin typeface="Merriweather" panose="00000500000000000000" pitchFamily="2" charset="0"/>
              </a:rPr>
              <a:t>) memory locations. (Generally </a:t>
            </a:r>
            <a:r>
              <a:rPr lang="en-GB" sz="2000" b="1" dirty="0">
                <a:latin typeface="Merriweather" panose="00000500000000000000" pitchFamily="2" charset="0"/>
              </a:rPr>
              <a:t>64K</a:t>
            </a:r>
            <a:r>
              <a:rPr lang="en-GB" sz="2000" dirty="0">
                <a:latin typeface="Merriweather" panose="00000500000000000000" pitchFamily="2" charset="0"/>
              </a:rPr>
              <a:t>)</a:t>
            </a:r>
          </a:p>
          <a:p>
            <a:pPr marL="514350" indent="-514350">
              <a:buFont typeface="+mj-lt"/>
              <a:buAutoNum type="arabicPeriod"/>
            </a:pPr>
            <a:r>
              <a:rPr lang="en-GB" sz="2400" b="1" dirty="0">
                <a:latin typeface="Merriweather" panose="00000500000000000000" pitchFamily="2" charset="0"/>
              </a:rPr>
              <a:t>Data Bus</a:t>
            </a:r>
          </a:p>
          <a:p>
            <a:pPr lvl="1">
              <a:buFont typeface="Wingdings" panose="05000000000000000000" pitchFamily="2" charset="2"/>
              <a:buChar char="q"/>
            </a:pPr>
            <a:r>
              <a:rPr lang="en-GB" sz="2000" dirty="0">
                <a:latin typeface="Merriweather" panose="00000500000000000000" pitchFamily="2" charset="0"/>
              </a:rPr>
              <a:t>Group of 8 lines used for data flow.</a:t>
            </a:r>
          </a:p>
          <a:p>
            <a:pPr lvl="1">
              <a:buFont typeface="Wingdings" panose="05000000000000000000" pitchFamily="2" charset="2"/>
              <a:buChar char="q"/>
            </a:pPr>
            <a:r>
              <a:rPr lang="en-GB" sz="2000" dirty="0">
                <a:latin typeface="Merriweather" panose="00000500000000000000" pitchFamily="2" charset="0"/>
              </a:rPr>
              <a:t>Carries the data to be </a:t>
            </a:r>
            <a:r>
              <a:rPr lang="en-GB" sz="2000" dirty="0" err="1">
                <a:latin typeface="Merriweather" panose="00000500000000000000" pitchFamily="2" charset="0"/>
              </a:rPr>
              <a:t>transfered</a:t>
            </a:r>
            <a:r>
              <a:rPr lang="en-GB" sz="2000" dirty="0">
                <a:latin typeface="Merriweather" panose="00000500000000000000" pitchFamily="2" charset="0"/>
              </a:rPr>
              <a:t>.</a:t>
            </a:r>
          </a:p>
          <a:p>
            <a:pPr lvl="1">
              <a:buFont typeface="Wingdings" panose="05000000000000000000" pitchFamily="2" charset="2"/>
              <a:buChar char="q"/>
            </a:pPr>
            <a:r>
              <a:rPr lang="en-GB" sz="2000" dirty="0">
                <a:latin typeface="Merriweather" panose="00000500000000000000" pitchFamily="2" charset="0"/>
              </a:rPr>
              <a:t>Bidirectional– Data flow in both direction between the microprocessor and memory / peripheral devices.</a:t>
            </a:r>
          </a:p>
          <a:p>
            <a:pPr lvl="1">
              <a:buFont typeface="Wingdings" panose="05000000000000000000" pitchFamily="2" charset="2"/>
              <a:buChar char="q"/>
            </a:pPr>
            <a:r>
              <a:rPr lang="en-GB" sz="2000" dirty="0">
                <a:latin typeface="Merriweather" panose="00000500000000000000" pitchFamily="2" charset="0"/>
              </a:rPr>
              <a:t>Function– To transfer binary data and instruction.</a:t>
            </a:r>
          </a:p>
          <a:p>
            <a:pPr lvl="1">
              <a:buFont typeface="Wingdings" panose="05000000000000000000" pitchFamily="2" charset="2"/>
              <a:buChar char="q"/>
            </a:pPr>
            <a:r>
              <a:rPr lang="en-GB" sz="2000" dirty="0">
                <a:latin typeface="Merriweather" panose="00000500000000000000" pitchFamily="2" charset="0"/>
              </a:rPr>
              <a:t>Enable the microprocessor to manipulate 8-bit data ranging from 00 to FF. (28=255)</a:t>
            </a:r>
            <a:endParaRPr lang="en-US" sz="2000" dirty="0">
              <a:latin typeface="Merriweather" panose="00000500000000000000" pitchFamily="2" charset="0"/>
            </a:endParaRPr>
          </a:p>
        </p:txBody>
      </p:sp>
      <p:sp>
        <p:nvSpPr>
          <p:cNvPr id="4" name="Date Placeholder 3">
            <a:extLst>
              <a:ext uri="{FF2B5EF4-FFF2-40B4-BE49-F238E27FC236}">
                <a16:creationId xmlns:a16="http://schemas.microsoft.com/office/drawing/2014/main" id="{34FBD28F-581D-7758-DD8D-FE10430C45D9}"/>
              </a:ext>
            </a:extLst>
          </p:cNvPr>
          <p:cNvSpPr>
            <a:spLocks noGrp="1"/>
          </p:cNvSpPr>
          <p:nvPr>
            <p:ph type="dt" sz="half" idx="10"/>
          </p:nvPr>
        </p:nvSpPr>
        <p:spPr/>
        <p:txBody>
          <a:bodyPr/>
          <a:lstStyle/>
          <a:p>
            <a:fld id="{1216CE2C-4A44-40DF-A572-529B2C1561F3}" type="datetime1">
              <a:rPr lang="en-US" smtClean="0"/>
              <a:t>10/2/2023</a:t>
            </a:fld>
            <a:endParaRPr lang="en-US"/>
          </a:p>
        </p:txBody>
      </p:sp>
      <p:sp>
        <p:nvSpPr>
          <p:cNvPr id="5" name="Slide Number Placeholder 4">
            <a:extLst>
              <a:ext uri="{FF2B5EF4-FFF2-40B4-BE49-F238E27FC236}">
                <a16:creationId xmlns:a16="http://schemas.microsoft.com/office/drawing/2014/main" id="{DEFA1104-3756-DE58-60AC-5A4449E95922}"/>
              </a:ext>
            </a:extLst>
          </p:cNvPr>
          <p:cNvSpPr>
            <a:spLocks noGrp="1"/>
          </p:cNvSpPr>
          <p:nvPr>
            <p:ph type="sldNum" sz="quarter" idx="12"/>
          </p:nvPr>
        </p:nvSpPr>
        <p:spPr/>
        <p:txBody>
          <a:bodyPr/>
          <a:lstStyle/>
          <a:p>
            <a:fld id="{8051FE7D-4AED-441C-958A-52748DFD726C}" type="slidenum">
              <a:rPr lang="en-US" smtClean="0"/>
              <a:t>42</a:t>
            </a:fld>
            <a:endParaRPr lang="en-US"/>
          </a:p>
        </p:txBody>
      </p:sp>
    </p:spTree>
    <p:extLst>
      <p:ext uri="{BB962C8B-B14F-4D97-AF65-F5344CB8AC3E}">
        <p14:creationId xmlns:p14="http://schemas.microsoft.com/office/powerpoint/2010/main" val="8261321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US" b="1" dirty="0">
                <a:latin typeface="Merriweather" panose="00000500000000000000" pitchFamily="2" charset="0"/>
              </a:rPr>
              <a:t>8085 Bus Organization</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89894"/>
            <a:ext cx="10515600" cy="4667250"/>
          </a:xfrm>
        </p:spPr>
        <p:txBody>
          <a:bodyPr>
            <a:normAutofit/>
          </a:bodyPr>
          <a:lstStyle/>
          <a:p>
            <a:pPr marL="514350" indent="-514350">
              <a:buFont typeface="+mj-lt"/>
              <a:buAutoNum type="arabicPeriod" startAt="3"/>
            </a:pPr>
            <a:r>
              <a:rPr lang="en-GB" sz="2400" b="1" dirty="0">
                <a:latin typeface="Merriweather" panose="00000500000000000000" pitchFamily="2" charset="0"/>
              </a:rPr>
              <a:t>Control Bus</a:t>
            </a:r>
          </a:p>
          <a:p>
            <a:pPr lvl="1">
              <a:buFont typeface="Wingdings" panose="05000000000000000000" pitchFamily="2" charset="2"/>
              <a:buChar char="q"/>
            </a:pPr>
            <a:r>
              <a:rPr lang="en-GB" sz="2000" dirty="0">
                <a:latin typeface="Merriweather" panose="00000500000000000000" pitchFamily="2" charset="0"/>
              </a:rPr>
              <a:t>Group of various single lines that carry control signals.</a:t>
            </a:r>
          </a:p>
          <a:p>
            <a:pPr lvl="1">
              <a:buFont typeface="Wingdings" panose="05000000000000000000" pitchFamily="2" charset="2"/>
              <a:buChar char="q"/>
            </a:pPr>
            <a:r>
              <a:rPr lang="en-GB" sz="2000" dirty="0">
                <a:latin typeface="Merriweather" panose="00000500000000000000" pitchFamily="2" charset="0"/>
              </a:rPr>
              <a:t>Microprocessor generate specific control signals for every operation.</a:t>
            </a:r>
          </a:p>
          <a:p>
            <a:pPr lvl="1">
              <a:buFont typeface="Wingdings" panose="05000000000000000000" pitchFamily="2" charset="2"/>
              <a:buChar char="q"/>
            </a:pPr>
            <a:r>
              <a:rPr lang="en-GB" sz="2000" dirty="0">
                <a:latin typeface="Merriweather" panose="00000500000000000000" pitchFamily="2" charset="0"/>
              </a:rPr>
              <a:t>Function– To provide timing and synchronization signals.</a:t>
            </a:r>
            <a:endParaRPr lang="en-US" sz="1600"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43</a:t>
            </a:fld>
            <a:endParaRPr lang="en-US"/>
          </a:p>
        </p:txBody>
      </p:sp>
    </p:spTree>
    <p:extLst>
      <p:ext uri="{BB962C8B-B14F-4D97-AF65-F5344CB8AC3E}">
        <p14:creationId xmlns:p14="http://schemas.microsoft.com/office/powerpoint/2010/main" val="2699291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54528" y="1830361"/>
            <a:ext cx="10515600" cy="3213462"/>
          </a:xfrm>
        </p:spPr>
        <p:txBody>
          <a:bodyPr>
            <a:normAutofit/>
          </a:bodyPr>
          <a:lstStyle/>
          <a:p>
            <a:pPr algn="ctr"/>
            <a:r>
              <a:rPr lang="en-US" sz="5400" b="1" dirty="0">
                <a:latin typeface="Merriweather" panose="00000500000000000000" pitchFamily="2" charset="0"/>
              </a:rPr>
              <a:t>Programming with Intel 8085 Microprocessor</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3"/>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3"/>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909DC53E-0597-0BEB-37D4-DD1E87402173}"/>
              </a:ext>
            </a:extLst>
          </p:cNvPr>
          <p:cNvSpPr>
            <a:spLocks noGrp="1"/>
          </p:cNvSpPr>
          <p:nvPr>
            <p:ph type="dt" sz="half" idx="10"/>
          </p:nvPr>
        </p:nvSpPr>
        <p:spPr/>
        <p:txBody>
          <a:bodyPr/>
          <a:lstStyle/>
          <a:p>
            <a:fld id="{BD668AC7-9D9D-4E6A-9CE4-83427CC2E368}" type="datetime1">
              <a:rPr lang="en-US" smtClean="0"/>
              <a:t>10/2/2023</a:t>
            </a:fld>
            <a:endParaRPr lang="en-US"/>
          </a:p>
        </p:txBody>
      </p:sp>
      <p:sp>
        <p:nvSpPr>
          <p:cNvPr id="6" name="Slide Number Placeholder 5">
            <a:extLst>
              <a:ext uri="{FF2B5EF4-FFF2-40B4-BE49-F238E27FC236}">
                <a16:creationId xmlns:a16="http://schemas.microsoft.com/office/drawing/2014/main" id="{9B9DAEFC-B9C0-46DF-53C7-FBF6C364BEF1}"/>
              </a:ext>
            </a:extLst>
          </p:cNvPr>
          <p:cNvSpPr>
            <a:spLocks noGrp="1"/>
          </p:cNvSpPr>
          <p:nvPr>
            <p:ph type="sldNum" sz="quarter" idx="12"/>
          </p:nvPr>
        </p:nvSpPr>
        <p:spPr/>
        <p:txBody>
          <a:bodyPr/>
          <a:lstStyle/>
          <a:p>
            <a:fld id="{8051FE7D-4AED-441C-958A-52748DFD726C}" type="slidenum">
              <a:rPr lang="en-US" smtClean="0"/>
              <a:t>44</a:t>
            </a:fld>
            <a:endParaRPr lang="en-US"/>
          </a:p>
        </p:txBody>
      </p:sp>
    </p:spTree>
    <p:extLst>
      <p:ext uri="{BB962C8B-B14F-4D97-AF65-F5344CB8AC3E}">
        <p14:creationId xmlns:p14="http://schemas.microsoft.com/office/powerpoint/2010/main" val="2552655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US" b="1" dirty="0">
                <a:latin typeface="Merriweather" panose="00000500000000000000" pitchFamily="2" charset="0"/>
              </a:rPr>
              <a:t>8085 ASSEMBLY LANGUAGE</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825625"/>
            <a:ext cx="10515600" cy="4667250"/>
          </a:xfrm>
        </p:spPr>
        <p:txBody>
          <a:bodyPr>
            <a:normAutofit/>
          </a:bodyPr>
          <a:lstStyle/>
          <a:p>
            <a:pPr>
              <a:buFont typeface="Wingdings" panose="05000000000000000000" pitchFamily="2" charset="2"/>
              <a:buChar char="v"/>
            </a:pPr>
            <a:r>
              <a:rPr lang="en-GB" sz="2400" dirty="0">
                <a:latin typeface="Merriweather" panose="00000500000000000000" pitchFamily="2" charset="0"/>
              </a:rPr>
              <a:t>Even though the instruction can be written in hexadecimal code, it is still difficult to understand a program written in hexadecimal numbers. </a:t>
            </a:r>
          </a:p>
          <a:p>
            <a:pPr>
              <a:buFont typeface="Wingdings" panose="05000000000000000000" pitchFamily="2" charset="2"/>
              <a:buChar char="v"/>
            </a:pPr>
            <a:r>
              <a:rPr lang="en-GB" sz="2400" dirty="0">
                <a:latin typeface="Merriweather" panose="00000500000000000000" pitchFamily="2" charset="0"/>
              </a:rPr>
              <a:t>Therefore, each manufacturer of a microprocessor has devised a symbolic code for each instruction called </a:t>
            </a:r>
            <a:r>
              <a:rPr lang="en-GB" sz="2400" b="1" dirty="0">
                <a:latin typeface="Merriweather" panose="00000500000000000000" pitchFamily="2" charset="0"/>
              </a:rPr>
              <a:t>mnemonic</a:t>
            </a:r>
            <a:r>
              <a:rPr lang="en-GB" sz="2400" dirty="0">
                <a:latin typeface="Merriweather" panose="00000500000000000000" pitchFamily="2" charset="0"/>
              </a:rPr>
              <a:t>. </a:t>
            </a:r>
          </a:p>
          <a:p>
            <a:pPr>
              <a:buFont typeface="Wingdings" panose="05000000000000000000" pitchFamily="2" charset="2"/>
              <a:buChar char="v"/>
            </a:pPr>
            <a:r>
              <a:rPr lang="en-GB" sz="2400" dirty="0">
                <a:latin typeface="Merriweather" panose="00000500000000000000" pitchFamily="2" charset="0"/>
              </a:rPr>
              <a:t>The </a:t>
            </a:r>
            <a:r>
              <a:rPr lang="en-GB" sz="2400" b="1" dirty="0">
                <a:latin typeface="Merriweather" panose="00000500000000000000" pitchFamily="2" charset="0"/>
              </a:rPr>
              <a:t>mnemonic</a:t>
            </a:r>
            <a:r>
              <a:rPr lang="en-GB" sz="2400" dirty="0">
                <a:latin typeface="Merriweather" panose="00000500000000000000" pitchFamily="2" charset="0"/>
              </a:rPr>
              <a:t> for a particular instruction consists of letters that suggest the operation to be performed by that instruction.</a:t>
            </a:r>
          </a:p>
          <a:p>
            <a:pPr>
              <a:buFont typeface="Wingdings" panose="05000000000000000000" pitchFamily="2" charset="2"/>
              <a:buChar char="v"/>
            </a:pPr>
            <a:r>
              <a:rPr lang="en-GB" sz="2400" b="1" dirty="0">
                <a:latin typeface="Merriweather" panose="00000500000000000000" pitchFamily="2" charset="0"/>
              </a:rPr>
              <a:t>Example</a:t>
            </a:r>
            <a:r>
              <a:rPr lang="en-GB" sz="2400" dirty="0">
                <a:latin typeface="Merriweather" panose="00000500000000000000" pitchFamily="2" charset="0"/>
              </a:rPr>
              <a:t>- the binary code </a:t>
            </a:r>
            <a:r>
              <a:rPr lang="en-GB" sz="2400" b="1" dirty="0">
                <a:latin typeface="Merriweather" panose="00000500000000000000" pitchFamily="2" charset="0"/>
              </a:rPr>
              <a:t>0011 1100</a:t>
            </a:r>
            <a:r>
              <a:rPr lang="en-GB" sz="2400" dirty="0">
                <a:latin typeface="Merriweather" panose="00000500000000000000" pitchFamily="2" charset="0"/>
              </a:rPr>
              <a:t> of the 8085 microprocessor is represented by the mnemonic </a:t>
            </a:r>
            <a:r>
              <a:rPr lang="en-GB" sz="2400" b="1" dirty="0">
                <a:latin typeface="Merriweather" panose="00000500000000000000" pitchFamily="2" charset="0"/>
              </a:rPr>
              <a:t>INR A.</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45</a:t>
            </a:fld>
            <a:endParaRPr lang="en-US"/>
          </a:p>
        </p:txBody>
      </p:sp>
    </p:spTree>
    <p:extLst>
      <p:ext uri="{BB962C8B-B14F-4D97-AF65-F5344CB8AC3E}">
        <p14:creationId xmlns:p14="http://schemas.microsoft.com/office/powerpoint/2010/main" val="796031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US" b="1" dirty="0">
                <a:latin typeface="Merriweather" panose="00000500000000000000" pitchFamily="2" charset="0"/>
              </a:rPr>
              <a:t>8085 MACHINE LANGUAGE</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825625"/>
            <a:ext cx="10515600" cy="4667250"/>
          </a:xfrm>
        </p:spPr>
        <p:txBody>
          <a:bodyPr>
            <a:normAutofit/>
          </a:bodyPr>
          <a:lstStyle/>
          <a:p>
            <a:pPr>
              <a:buFont typeface="Wingdings" panose="05000000000000000000" pitchFamily="2" charset="2"/>
              <a:buChar char="v"/>
            </a:pPr>
            <a:r>
              <a:rPr lang="en-GB" sz="2400" dirty="0">
                <a:latin typeface="Merriweather" panose="00000500000000000000" pitchFamily="2" charset="0"/>
              </a:rPr>
              <a:t>The 8085 is a microprocessor with 8 bit word length. </a:t>
            </a:r>
          </a:p>
          <a:p>
            <a:pPr>
              <a:buFont typeface="Wingdings" panose="05000000000000000000" pitchFamily="2" charset="2"/>
              <a:buChar char="v"/>
            </a:pPr>
            <a:r>
              <a:rPr lang="en-GB" sz="2400" dirty="0">
                <a:latin typeface="Merriweather" panose="00000500000000000000" pitchFamily="2" charset="0"/>
              </a:rPr>
              <a:t>Its instruction set is designed by using various combinations of these 8 bits. </a:t>
            </a:r>
          </a:p>
          <a:p>
            <a:pPr>
              <a:buFont typeface="Wingdings" panose="05000000000000000000" pitchFamily="2" charset="2"/>
              <a:buChar char="v"/>
            </a:pPr>
            <a:r>
              <a:rPr lang="en-GB" sz="2400" dirty="0">
                <a:latin typeface="Merriweather" panose="00000500000000000000" pitchFamily="2" charset="0"/>
              </a:rPr>
              <a:t>The 8085 is an improved version of the earlier processor 8080A.</a:t>
            </a:r>
          </a:p>
          <a:p>
            <a:pPr>
              <a:buFont typeface="Wingdings" panose="05000000000000000000" pitchFamily="2" charset="2"/>
              <a:buChar char="v"/>
            </a:pPr>
            <a:r>
              <a:rPr lang="en-GB" sz="2400" dirty="0">
                <a:latin typeface="Merriweather" panose="00000500000000000000" pitchFamily="2" charset="0"/>
              </a:rPr>
              <a:t>An instruction is a binary pattern entered through an input device in memory to command the microprocessor to perform that specific function.</a:t>
            </a:r>
          </a:p>
          <a:p>
            <a:pPr>
              <a:buFont typeface="Wingdings" panose="05000000000000000000" pitchFamily="2" charset="2"/>
              <a:buChar char="v"/>
            </a:pPr>
            <a:r>
              <a:rPr lang="en-GB" sz="2400" dirty="0">
                <a:latin typeface="Merriweather" panose="00000500000000000000" pitchFamily="2" charset="0"/>
              </a:rPr>
              <a:t>The 8085 microprocessor has 246 such bit patterns, amounting to 74 different instructions for performing various operations. </a:t>
            </a:r>
          </a:p>
          <a:p>
            <a:pPr>
              <a:buFont typeface="Wingdings" panose="05000000000000000000" pitchFamily="2" charset="2"/>
              <a:buChar char="v"/>
            </a:pPr>
            <a:r>
              <a:rPr lang="en-GB" sz="2400" dirty="0">
                <a:latin typeface="Merriweather" panose="00000500000000000000" pitchFamily="2" charset="0"/>
              </a:rPr>
              <a:t>These 74 different instructions are called its </a:t>
            </a:r>
            <a:r>
              <a:rPr lang="en-GB" sz="2400" b="1" dirty="0">
                <a:latin typeface="Merriweather" panose="00000500000000000000" pitchFamily="2" charset="0"/>
              </a:rPr>
              <a:t>instruction set</a:t>
            </a:r>
            <a:r>
              <a:rPr lang="en-GB" sz="2400" dirty="0">
                <a:latin typeface="Merriweather" panose="00000500000000000000" pitchFamily="2" charset="0"/>
              </a:rPr>
              <a:t>.</a:t>
            </a:r>
            <a:endParaRPr lang="en-GB" sz="2400"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46</a:t>
            </a:fld>
            <a:endParaRPr lang="en-US"/>
          </a:p>
        </p:txBody>
      </p:sp>
    </p:spTree>
    <p:extLst>
      <p:ext uri="{BB962C8B-B14F-4D97-AF65-F5344CB8AC3E}">
        <p14:creationId xmlns:p14="http://schemas.microsoft.com/office/powerpoint/2010/main" val="2326152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normAutofit/>
          </a:bodyPr>
          <a:lstStyle/>
          <a:p>
            <a:r>
              <a:rPr lang="en-US" sz="4000" b="1" dirty="0">
                <a:latin typeface="Merriweather" panose="00000500000000000000" pitchFamily="2" charset="0"/>
              </a:rPr>
              <a:t>Instruction description and Format:</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89894"/>
            <a:ext cx="10515600" cy="4667250"/>
          </a:xfrm>
        </p:spPr>
        <p:txBody>
          <a:bodyPr>
            <a:normAutofit/>
          </a:bodyPr>
          <a:lstStyle/>
          <a:p>
            <a:pPr>
              <a:buFont typeface="Wingdings" panose="05000000000000000000" pitchFamily="2" charset="2"/>
              <a:buChar char="v"/>
            </a:pPr>
            <a:r>
              <a:rPr lang="en-GB" sz="2000" dirty="0">
                <a:latin typeface="Merriweather" panose="00000500000000000000" pitchFamily="2" charset="0"/>
              </a:rPr>
              <a:t>An </a:t>
            </a:r>
            <a:r>
              <a:rPr lang="en-GB" sz="2000" b="1" dirty="0">
                <a:latin typeface="Merriweather" panose="00000500000000000000" pitchFamily="2" charset="0"/>
              </a:rPr>
              <a:t>Instruction</a:t>
            </a:r>
            <a:r>
              <a:rPr lang="en-GB" sz="2000" dirty="0">
                <a:latin typeface="Merriweather" panose="00000500000000000000" pitchFamily="2" charset="0"/>
              </a:rPr>
              <a:t> is a binary pattern which performs a specific task/function.</a:t>
            </a:r>
          </a:p>
          <a:p>
            <a:pPr>
              <a:buFont typeface="Wingdings" panose="05000000000000000000" pitchFamily="2" charset="2"/>
              <a:buChar char="v"/>
            </a:pPr>
            <a:r>
              <a:rPr lang="en-GB" sz="2000" dirty="0">
                <a:latin typeface="Merriweather" panose="00000500000000000000" pitchFamily="2" charset="0"/>
              </a:rPr>
              <a:t>The computer can be used to perform a specific task, only by specifying the necessary steps to complete the task.</a:t>
            </a:r>
          </a:p>
          <a:p>
            <a:pPr>
              <a:buFont typeface="Wingdings" panose="05000000000000000000" pitchFamily="2" charset="2"/>
              <a:buChar char="v"/>
            </a:pPr>
            <a:r>
              <a:rPr lang="en-GB" sz="2000" dirty="0">
                <a:latin typeface="Merriweather" panose="00000500000000000000" pitchFamily="2" charset="0"/>
              </a:rPr>
              <a:t>The collection of such ordered steps forms a ‘program’ of a computer. These ordered steps are the instructions.</a:t>
            </a:r>
          </a:p>
          <a:p>
            <a:pPr>
              <a:buFont typeface="Wingdings" panose="05000000000000000000" pitchFamily="2" charset="2"/>
              <a:buChar char="v"/>
            </a:pPr>
            <a:r>
              <a:rPr lang="en-GB" sz="2000" dirty="0">
                <a:latin typeface="Merriweather" panose="00000500000000000000" pitchFamily="2" charset="0"/>
              </a:rPr>
              <a:t>Computer instructions are stored in central memory locations and are executed sequentially one at a time.</a:t>
            </a:r>
          </a:p>
          <a:p>
            <a:pPr>
              <a:buFont typeface="Wingdings" panose="05000000000000000000" pitchFamily="2" charset="2"/>
              <a:buChar char="v"/>
            </a:pPr>
            <a:r>
              <a:rPr lang="en-GB" sz="2000" dirty="0">
                <a:latin typeface="Merriweather" panose="00000500000000000000" pitchFamily="2" charset="0"/>
              </a:rPr>
              <a:t>The control reads an instruction from a specific address in memory and executes it. It then continues by reading the next instruction in sequence and executes it until the completion of the program.</a:t>
            </a:r>
            <a:endParaRPr lang="en-US" sz="2000"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47</a:t>
            </a:fld>
            <a:endParaRPr lang="en-US"/>
          </a:p>
        </p:txBody>
      </p:sp>
    </p:spTree>
    <p:extLst>
      <p:ext uri="{BB962C8B-B14F-4D97-AF65-F5344CB8AC3E}">
        <p14:creationId xmlns:p14="http://schemas.microsoft.com/office/powerpoint/2010/main" val="1698702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normAutofit/>
          </a:bodyPr>
          <a:lstStyle/>
          <a:p>
            <a:r>
              <a:rPr lang="en-US" sz="4000" b="1" dirty="0">
                <a:latin typeface="Merriweather" panose="00000500000000000000" pitchFamily="2" charset="0"/>
              </a:rPr>
              <a:t>Instruction cycle:</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559265"/>
            <a:ext cx="10515600" cy="5162210"/>
          </a:xfrm>
        </p:spPr>
        <p:txBody>
          <a:bodyPr>
            <a:normAutofit/>
          </a:bodyPr>
          <a:lstStyle/>
          <a:p>
            <a:pPr>
              <a:buFont typeface="Wingdings" panose="05000000000000000000" pitchFamily="2" charset="2"/>
              <a:buChar char="v"/>
            </a:pPr>
            <a:r>
              <a:rPr lang="en-GB" sz="2000" dirty="0">
                <a:latin typeface="Merriweather" panose="00000500000000000000" pitchFamily="2" charset="0"/>
              </a:rPr>
              <a:t>Instruction contains in the program and is pointed by the program counter.</a:t>
            </a:r>
          </a:p>
          <a:p>
            <a:pPr>
              <a:buFont typeface="Wingdings" panose="05000000000000000000" pitchFamily="2" charset="2"/>
              <a:buChar char="v"/>
            </a:pPr>
            <a:r>
              <a:rPr lang="en-GB" sz="2000" dirty="0">
                <a:latin typeface="Merriweather" panose="00000500000000000000" pitchFamily="2" charset="0"/>
              </a:rPr>
              <a:t>It is first moved to the </a:t>
            </a:r>
            <a:r>
              <a:rPr lang="en-GB" sz="2000" b="1" dirty="0">
                <a:latin typeface="Merriweather" panose="00000500000000000000" pitchFamily="2" charset="0"/>
              </a:rPr>
              <a:t>instruction register</a:t>
            </a:r>
            <a:r>
              <a:rPr lang="en-GB" sz="2000" dirty="0">
                <a:latin typeface="Merriweather" panose="00000500000000000000" pitchFamily="2" charset="0"/>
              </a:rPr>
              <a:t> and is decoded in binary form and stored as an instruction in the memory.</a:t>
            </a:r>
          </a:p>
          <a:p>
            <a:pPr>
              <a:buFont typeface="Wingdings" panose="05000000000000000000" pitchFamily="2" charset="2"/>
              <a:buChar char="v"/>
            </a:pPr>
            <a:r>
              <a:rPr lang="en-GB" sz="2000" dirty="0">
                <a:latin typeface="Merriweather" panose="00000500000000000000" pitchFamily="2" charset="0"/>
              </a:rPr>
              <a:t>The computer takes a certain period to complete this task i.e., instruction fetching, decoding and executing on the basis of clock speed. Such a time period is called </a:t>
            </a:r>
            <a:r>
              <a:rPr lang="en-GB" sz="2000" b="1" dirty="0">
                <a:latin typeface="Merriweather" panose="00000500000000000000" pitchFamily="2" charset="0"/>
              </a:rPr>
              <a:t>Instruction Cycle(IC)</a:t>
            </a:r>
            <a:r>
              <a:rPr lang="en-GB" sz="2000" dirty="0">
                <a:latin typeface="Merriweather" panose="00000500000000000000" pitchFamily="2" charset="0"/>
              </a:rPr>
              <a:t> and consists two cycles namely fetch and Execute cycle.</a:t>
            </a:r>
          </a:p>
          <a:p>
            <a:pPr marL="0" indent="0">
              <a:buNone/>
            </a:pPr>
            <a:r>
              <a:rPr lang="en-GB" sz="2000" dirty="0">
                <a:latin typeface="Merriweather" panose="00000500000000000000" pitchFamily="2" charset="0"/>
              </a:rPr>
              <a:t>	</a:t>
            </a:r>
            <a:r>
              <a:rPr lang="en-GB" sz="2000" b="1" dirty="0">
                <a:latin typeface="Merriweather" panose="00000500000000000000" pitchFamily="2" charset="0"/>
              </a:rPr>
              <a:t>IC=FC+EC</a:t>
            </a:r>
          </a:p>
          <a:p>
            <a:pPr>
              <a:buFont typeface="Wingdings" panose="05000000000000000000" pitchFamily="2" charset="2"/>
              <a:buChar char="v"/>
            </a:pPr>
            <a:r>
              <a:rPr lang="en-GB" sz="2000" b="1" dirty="0">
                <a:latin typeface="Merriweather" panose="00000500000000000000" pitchFamily="2" charset="0"/>
              </a:rPr>
              <a:t>In the Fetch Cycle(FC),</a:t>
            </a:r>
            <a:r>
              <a:rPr lang="en-GB" sz="2000" dirty="0">
                <a:latin typeface="Merriweather" panose="00000500000000000000" pitchFamily="2" charset="0"/>
              </a:rPr>
              <a:t> the central processing unit </a:t>
            </a:r>
            <a:r>
              <a:rPr lang="en-GB" sz="2000" b="1" dirty="0">
                <a:latin typeface="Merriweather" panose="00000500000000000000" pitchFamily="2" charset="0"/>
              </a:rPr>
              <a:t>obtains the instruction code from the memory</a:t>
            </a:r>
            <a:r>
              <a:rPr lang="en-GB" sz="2000" dirty="0">
                <a:latin typeface="Merriweather" panose="00000500000000000000" pitchFamily="2" charset="0"/>
              </a:rPr>
              <a:t> for its execution. Once the instruction code is fetched from memory, it is then executed. </a:t>
            </a:r>
          </a:p>
          <a:p>
            <a:pPr>
              <a:buFont typeface="Wingdings" panose="05000000000000000000" pitchFamily="2" charset="2"/>
              <a:buChar char="v"/>
            </a:pPr>
            <a:r>
              <a:rPr lang="en-GB" sz="2000" dirty="0">
                <a:latin typeface="Merriweather" panose="00000500000000000000" pitchFamily="2" charset="0"/>
              </a:rPr>
              <a:t>The </a:t>
            </a:r>
            <a:r>
              <a:rPr lang="en-GB" sz="2000" b="1" dirty="0">
                <a:latin typeface="Merriweather" panose="00000500000000000000" pitchFamily="2" charset="0"/>
              </a:rPr>
              <a:t>Execution Cycle(EC)</a:t>
            </a:r>
            <a:r>
              <a:rPr lang="en-GB" sz="2000" dirty="0">
                <a:latin typeface="Merriweather" panose="00000500000000000000" pitchFamily="2" charset="0"/>
              </a:rPr>
              <a:t> consists the calculating the address of the operands, fetching them, performing operations on them and finally outputting the result to a specified location.</a:t>
            </a:r>
            <a:endParaRPr lang="en-US" sz="2000"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48</a:t>
            </a:fld>
            <a:endParaRPr lang="en-US"/>
          </a:p>
        </p:txBody>
      </p:sp>
    </p:spTree>
    <p:extLst>
      <p:ext uri="{BB962C8B-B14F-4D97-AF65-F5344CB8AC3E}">
        <p14:creationId xmlns:p14="http://schemas.microsoft.com/office/powerpoint/2010/main" val="2976976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365125"/>
            <a:ext cx="5536474" cy="911293"/>
          </a:xfrm>
        </p:spPr>
        <p:txBody>
          <a:bodyPr>
            <a:normAutofit/>
          </a:bodyPr>
          <a:lstStyle/>
          <a:p>
            <a:r>
              <a:rPr lang="en-US" sz="4000" b="1" dirty="0">
                <a:latin typeface="Merriweather" panose="00000500000000000000" pitchFamily="2" charset="0"/>
              </a:rPr>
              <a:t>Instruction cycle:</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49</a:t>
            </a:fld>
            <a:endParaRPr lang="en-US"/>
          </a:p>
        </p:txBody>
      </p:sp>
      <p:pic>
        <p:nvPicPr>
          <p:cNvPr id="7" name="Picture 6">
            <a:extLst>
              <a:ext uri="{FF2B5EF4-FFF2-40B4-BE49-F238E27FC236}">
                <a16:creationId xmlns:a16="http://schemas.microsoft.com/office/drawing/2014/main" id="{C02E2F2D-35A8-75DD-1376-B8D4D5F0F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709" y="1276418"/>
            <a:ext cx="10056091" cy="4305163"/>
          </a:xfrm>
          <a:prstGeom prst="rect">
            <a:avLst/>
          </a:prstGeom>
        </p:spPr>
      </p:pic>
    </p:spTree>
    <p:extLst>
      <p:ext uri="{BB962C8B-B14F-4D97-AF65-F5344CB8AC3E}">
        <p14:creationId xmlns:p14="http://schemas.microsoft.com/office/powerpoint/2010/main" val="1104235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p:txBody>
          <a:bodyPr/>
          <a:lstStyle/>
          <a:p>
            <a:r>
              <a:rPr lang="en-US" b="1" dirty="0">
                <a:latin typeface="Merriweather" panose="00000500000000000000" pitchFamily="2" charset="0"/>
              </a:rPr>
              <a:t>Important Features of 8085</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1" y="1470024"/>
            <a:ext cx="10515600" cy="5387976"/>
          </a:xfrm>
        </p:spPr>
        <p:txBody>
          <a:bodyPr>
            <a:normAutofit/>
          </a:bodyPr>
          <a:lstStyle/>
          <a:p>
            <a:pPr marL="457200" indent="-457200">
              <a:buFont typeface="+mj-lt"/>
              <a:buAutoNum type="arabicPeriod"/>
            </a:pPr>
            <a:r>
              <a:rPr lang="en-US" sz="2200" b="1" u="sng" dirty="0">
                <a:latin typeface="Merriweather" panose="00000500000000000000" pitchFamily="2" charset="0"/>
              </a:rPr>
              <a:t>BUS:</a:t>
            </a:r>
          </a:p>
          <a:p>
            <a:pPr lvl="1">
              <a:buFont typeface="Wingdings" panose="05000000000000000000" pitchFamily="2" charset="2"/>
              <a:buChar char="ü"/>
            </a:pPr>
            <a:r>
              <a:rPr lang="en-US" sz="1900" b="1" u="sng" dirty="0">
                <a:latin typeface="Merriweather" panose="00000500000000000000" pitchFamily="2" charset="0"/>
              </a:rPr>
              <a:t>Data Bus:</a:t>
            </a:r>
          </a:p>
          <a:p>
            <a:pPr lvl="2">
              <a:buFont typeface="Wingdings" panose="05000000000000000000" pitchFamily="2" charset="2"/>
              <a:buChar char="§"/>
            </a:pPr>
            <a:r>
              <a:rPr lang="en-GB" sz="1900" dirty="0">
                <a:latin typeface="Merriweather" panose="00000500000000000000" pitchFamily="2" charset="0"/>
              </a:rPr>
              <a:t>This bus carries the data to be transferred. It is bidirectional.</a:t>
            </a:r>
          </a:p>
          <a:p>
            <a:pPr lvl="2">
              <a:buFont typeface="Wingdings" panose="05000000000000000000" pitchFamily="2" charset="2"/>
              <a:buChar char="§"/>
            </a:pPr>
            <a:r>
              <a:rPr lang="en-GB" sz="1900" dirty="0">
                <a:latin typeface="Merriweather" panose="00000500000000000000" pitchFamily="2" charset="0"/>
              </a:rPr>
              <a:t>8085 has an 8-bit data bus, which means it can transfer 8-bits in one operation and hence it is called as an 8-bit microprocessor.</a:t>
            </a:r>
            <a:endParaRPr lang="en-US" sz="1900" dirty="0">
              <a:latin typeface="Merriweather" panose="00000500000000000000" pitchFamily="2" charset="0"/>
            </a:endParaRPr>
          </a:p>
          <a:p>
            <a:pPr lvl="1">
              <a:buFont typeface="Wingdings" panose="05000000000000000000" pitchFamily="2" charset="2"/>
              <a:buChar char="ü"/>
            </a:pPr>
            <a:r>
              <a:rPr lang="en-US" sz="1900" b="1" u="sng" dirty="0">
                <a:latin typeface="Merriweather" panose="00000500000000000000" pitchFamily="2" charset="0"/>
              </a:rPr>
              <a:t>Control Bus:</a:t>
            </a:r>
          </a:p>
          <a:p>
            <a:pPr lvl="2">
              <a:buFont typeface="Wingdings" panose="05000000000000000000" pitchFamily="2" charset="2"/>
              <a:buChar char="§"/>
            </a:pPr>
            <a:r>
              <a:rPr lang="en-GB" sz="1900" dirty="0">
                <a:latin typeface="Merriweather" panose="00000500000000000000" pitchFamily="2" charset="0"/>
              </a:rPr>
              <a:t>This bus carries the control signals that would cause any kind of an operation. The basic control signals are RD, WR etc.</a:t>
            </a:r>
          </a:p>
          <a:p>
            <a:pPr lvl="1">
              <a:buFont typeface="Wingdings" panose="05000000000000000000" pitchFamily="2" charset="2"/>
              <a:buChar char="v"/>
            </a:pPr>
            <a:r>
              <a:rPr lang="en-GB" sz="1900" dirty="0">
                <a:latin typeface="Merriweather" panose="00000500000000000000" pitchFamily="2" charset="0"/>
              </a:rPr>
              <a:t>Together these three buses are called as the </a:t>
            </a:r>
            <a:r>
              <a:rPr lang="en-GB" sz="1900" b="1" dirty="0">
                <a:latin typeface="Merriweather" panose="00000500000000000000" pitchFamily="2" charset="0"/>
              </a:rPr>
              <a:t>SYSTEM BUS</a:t>
            </a:r>
            <a:r>
              <a:rPr lang="en-GB" sz="1900" dirty="0">
                <a:latin typeface="Merriweather" panose="00000500000000000000" pitchFamily="2" charset="0"/>
              </a:rPr>
              <a:t>.</a:t>
            </a:r>
          </a:p>
          <a:p>
            <a:pPr marL="457200" indent="-457200">
              <a:buFont typeface="+mj-lt"/>
              <a:buAutoNum type="arabicPeriod"/>
            </a:pPr>
            <a:r>
              <a:rPr lang="en-GB" sz="2200" dirty="0">
                <a:latin typeface="Merriweather" panose="00000500000000000000" pitchFamily="2" charset="0"/>
              </a:rPr>
              <a:t>This microprocessor is an 8-bit device that receives, operates, or outputs 8-bitinformation in a simultaneous approach.</a:t>
            </a:r>
          </a:p>
          <a:p>
            <a:pPr marL="457200" indent="-457200">
              <a:buFont typeface="+mj-lt"/>
              <a:buAutoNum type="arabicPeriod"/>
            </a:pPr>
            <a:r>
              <a:rPr lang="en-GB" sz="2200" dirty="0">
                <a:latin typeface="Merriweather" panose="00000500000000000000" pitchFamily="2" charset="0"/>
              </a:rPr>
              <a:t>It can generate 8-bit IO Address hence it can access 2</a:t>
            </a:r>
            <a:r>
              <a:rPr lang="en-GB" sz="2200" baseline="30000" dirty="0">
                <a:latin typeface="Merriweather" panose="00000500000000000000" pitchFamily="2" charset="0"/>
              </a:rPr>
              <a:t>8</a:t>
            </a:r>
            <a:r>
              <a:rPr lang="en-GB" sz="2200" dirty="0">
                <a:latin typeface="Merriweather" panose="00000500000000000000" pitchFamily="2" charset="0"/>
              </a:rPr>
              <a:t> I/O Ports i.e. 256 I/O Ports. The I/O Address ranges from 00H … FFH.</a:t>
            </a:r>
          </a:p>
          <a:p>
            <a:pPr marL="457200" indent="-457200">
              <a:buFont typeface="+mj-lt"/>
              <a:buAutoNum type="arabicPeriod"/>
            </a:pPr>
            <a:r>
              <a:rPr lang="en-GB" sz="2200" dirty="0">
                <a:latin typeface="Merriweather" panose="00000500000000000000" pitchFamily="2" charset="0"/>
              </a:rPr>
              <a:t>This is constructed of a single NMOS chip device and has 6200 transistors.</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F8737335-62D5-FC89-6338-6774C4538015}"/>
              </a:ext>
            </a:extLst>
          </p:cNvPr>
          <p:cNvSpPr>
            <a:spLocks noGrp="1"/>
          </p:cNvSpPr>
          <p:nvPr>
            <p:ph type="dt" sz="half" idx="10"/>
          </p:nvPr>
        </p:nvSpPr>
        <p:spPr/>
        <p:txBody>
          <a:bodyPr/>
          <a:lstStyle/>
          <a:p>
            <a:fld id="{AC494724-7941-4B89-A405-461ECDF61309}" type="datetime1">
              <a:rPr lang="en-US" smtClean="0"/>
              <a:t>10/2/2023</a:t>
            </a:fld>
            <a:endParaRPr lang="en-US"/>
          </a:p>
        </p:txBody>
      </p:sp>
      <p:sp>
        <p:nvSpPr>
          <p:cNvPr id="6" name="Slide Number Placeholder 5">
            <a:extLst>
              <a:ext uri="{FF2B5EF4-FFF2-40B4-BE49-F238E27FC236}">
                <a16:creationId xmlns:a16="http://schemas.microsoft.com/office/drawing/2014/main" id="{BB467A23-8EA7-C9BC-FE6A-69618FFCE0EB}"/>
              </a:ext>
            </a:extLst>
          </p:cNvPr>
          <p:cNvSpPr>
            <a:spLocks noGrp="1"/>
          </p:cNvSpPr>
          <p:nvPr>
            <p:ph type="sldNum" sz="quarter" idx="12"/>
          </p:nvPr>
        </p:nvSpPr>
        <p:spPr/>
        <p:txBody>
          <a:bodyPr/>
          <a:lstStyle/>
          <a:p>
            <a:fld id="{8051FE7D-4AED-441C-958A-52748DFD726C}" type="slidenum">
              <a:rPr lang="en-US" smtClean="0"/>
              <a:t>5</a:t>
            </a:fld>
            <a:endParaRPr lang="en-US"/>
          </a:p>
        </p:txBody>
      </p:sp>
    </p:spTree>
    <p:extLst>
      <p:ext uri="{BB962C8B-B14F-4D97-AF65-F5344CB8AC3E}">
        <p14:creationId xmlns:p14="http://schemas.microsoft.com/office/powerpoint/2010/main" val="4107341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6"/>
            <a:ext cx="10515600" cy="1091384"/>
          </a:xfrm>
        </p:spPr>
        <p:txBody>
          <a:bodyPr>
            <a:normAutofit/>
          </a:bodyPr>
          <a:lstStyle/>
          <a:p>
            <a:r>
              <a:rPr lang="en-US" sz="4000" b="1" dirty="0">
                <a:latin typeface="Merriweather" panose="00000500000000000000" pitchFamily="2" charset="0"/>
              </a:rPr>
              <a:t>Instruction description and format:</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018904"/>
            <a:ext cx="10515600" cy="5337446"/>
          </a:xfrm>
        </p:spPr>
        <p:txBody>
          <a:bodyPr>
            <a:normAutofit/>
          </a:bodyPr>
          <a:lstStyle/>
          <a:p>
            <a:pPr>
              <a:buFont typeface="Wingdings" panose="05000000000000000000" pitchFamily="2" charset="2"/>
              <a:buChar char="v"/>
            </a:pPr>
            <a:r>
              <a:rPr lang="en-GB" sz="2000" dirty="0">
                <a:latin typeface="Merriweather" panose="00000500000000000000" pitchFamily="2" charset="0"/>
              </a:rPr>
              <a:t>An instruction manipulates the data and a sequence of instructions constitutes a program.</a:t>
            </a:r>
          </a:p>
          <a:p>
            <a:pPr>
              <a:buFont typeface="Wingdings" panose="05000000000000000000" pitchFamily="2" charset="2"/>
              <a:buChar char="v"/>
            </a:pPr>
            <a:r>
              <a:rPr lang="en-GB" sz="2000" dirty="0">
                <a:latin typeface="Merriweather" panose="00000500000000000000" pitchFamily="2" charset="0"/>
              </a:rPr>
              <a:t>Generally, each </a:t>
            </a:r>
            <a:r>
              <a:rPr lang="en-GB" sz="2000" i="1" u="sng" dirty="0">
                <a:latin typeface="Merriweather" panose="00000500000000000000" pitchFamily="2" charset="0"/>
              </a:rPr>
              <a:t>instruction has two parts</a:t>
            </a:r>
            <a:r>
              <a:rPr lang="en-GB" sz="2000" dirty="0">
                <a:latin typeface="Merriweather" panose="00000500000000000000" pitchFamily="2" charset="0"/>
              </a:rPr>
              <a:t>: one is the </a:t>
            </a:r>
            <a:r>
              <a:rPr lang="en-GB" sz="2000" i="1" u="sng" dirty="0">
                <a:latin typeface="Merriweather" panose="00000500000000000000" pitchFamily="2" charset="0"/>
              </a:rPr>
              <a:t>task to be performed</a:t>
            </a:r>
            <a:r>
              <a:rPr lang="en-GB" sz="2000" dirty="0">
                <a:latin typeface="Merriweather" panose="00000500000000000000" pitchFamily="2" charset="0"/>
              </a:rPr>
              <a:t>, called the </a:t>
            </a:r>
            <a:r>
              <a:rPr lang="en-GB" sz="2000" b="1" dirty="0">
                <a:latin typeface="Merriweather" panose="00000500000000000000" pitchFamily="2" charset="0"/>
              </a:rPr>
              <a:t>operation code</a:t>
            </a:r>
            <a:r>
              <a:rPr lang="en-GB" sz="2000" dirty="0">
                <a:latin typeface="Merriweather" panose="00000500000000000000" pitchFamily="2" charset="0"/>
              </a:rPr>
              <a:t> (Op-Code) field, and the second is the </a:t>
            </a:r>
            <a:r>
              <a:rPr lang="en-GB" sz="2000" i="1" u="sng" dirty="0">
                <a:latin typeface="Merriweather" panose="00000500000000000000" pitchFamily="2" charset="0"/>
              </a:rPr>
              <a:t>data to be operated on</a:t>
            </a:r>
            <a:r>
              <a:rPr lang="en-GB" sz="2000" dirty="0">
                <a:latin typeface="Merriweather" panose="00000500000000000000" pitchFamily="2" charset="0"/>
              </a:rPr>
              <a:t>, called the </a:t>
            </a:r>
            <a:r>
              <a:rPr lang="en-GB" sz="2000" b="1" dirty="0">
                <a:latin typeface="Merriweather" panose="00000500000000000000" pitchFamily="2" charset="0"/>
              </a:rPr>
              <a:t>operand</a:t>
            </a:r>
            <a:r>
              <a:rPr lang="en-GB" sz="2000" dirty="0">
                <a:latin typeface="Merriweather" panose="00000500000000000000" pitchFamily="2" charset="0"/>
              </a:rPr>
              <a:t> or address field. </a:t>
            </a:r>
          </a:p>
          <a:p>
            <a:pPr>
              <a:buFont typeface="Wingdings" panose="05000000000000000000" pitchFamily="2" charset="2"/>
              <a:buChar char="v"/>
            </a:pPr>
            <a:r>
              <a:rPr lang="en-GB" sz="2000" dirty="0">
                <a:latin typeface="Merriweather" panose="00000500000000000000" pitchFamily="2" charset="0"/>
              </a:rPr>
              <a:t>The operand (or data) can be specified in various ways. It may include 8-bit (or 16-bit) data, an internal register, a memory location, or an 8-bit (or 16-bit) address. </a:t>
            </a:r>
          </a:p>
          <a:p>
            <a:pPr>
              <a:buFont typeface="Wingdings" panose="05000000000000000000" pitchFamily="2" charset="2"/>
              <a:buChar char="v"/>
            </a:pPr>
            <a:r>
              <a:rPr lang="en-GB" sz="2000" dirty="0">
                <a:latin typeface="Merriweather" panose="00000500000000000000" pitchFamily="2" charset="0"/>
              </a:rPr>
              <a:t>The Op-Code field specifies how data is to be manipulated and address field indicates the address of a data item. </a:t>
            </a:r>
          </a:p>
          <a:p>
            <a:pPr>
              <a:buFont typeface="Wingdings" panose="05000000000000000000" pitchFamily="2" charset="2"/>
              <a:buChar char="v"/>
            </a:pPr>
            <a:r>
              <a:rPr lang="en-GB" sz="2000" dirty="0">
                <a:latin typeface="Merriweather" panose="00000500000000000000" pitchFamily="2" charset="0"/>
              </a:rPr>
              <a:t>For example:</a:t>
            </a:r>
          </a:p>
          <a:p>
            <a:pPr marL="457200" lvl="1" indent="0">
              <a:buNone/>
            </a:pPr>
            <a:r>
              <a:rPr lang="pt-BR" sz="1800" b="1" dirty="0">
                <a:latin typeface="Merriweather" panose="00000500000000000000" pitchFamily="2" charset="0"/>
              </a:rPr>
              <a:t>ADD R</a:t>
            </a:r>
            <a:r>
              <a:rPr lang="pt-BR" sz="1800" b="1" baseline="-25000" dirty="0">
                <a:latin typeface="Merriweather" panose="00000500000000000000" pitchFamily="2" charset="0"/>
              </a:rPr>
              <a:t>1</a:t>
            </a:r>
            <a:r>
              <a:rPr lang="pt-BR" sz="1800" b="1" dirty="0">
                <a:latin typeface="Merriweather" panose="00000500000000000000" pitchFamily="2" charset="0"/>
              </a:rPr>
              <a:t>, R</a:t>
            </a:r>
            <a:r>
              <a:rPr lang="pt-BR" sz="1800" b="1" baseline="-25000" dirty="0">
                <a:latin typeface="Merriweather" panose="00000500000000000000" pitchFamily="2" charset="0"/>
              </a:rPr>
              <a:t>0</a:t>
            </a:r>
          </a:p>
          <a:p>
            <a:pPr marL="457200" lvl="1" indent="0">
              <a:buNone/>
            </a:pPr>
            <a:r>
              <a:rPr lang="pt-BR" sz="1800" dirty="0">
                <a:latin typeface="Merriweather" panose="00000500000000000000" pitchFamily="2" charset="0"/>
              </a:rPr>
              <a:t>“Op-code” “address”</a:t>
            </a:r>
          </a:p>
          <a:p>
            <a:pPr lvl="1">
              <a:buFont typeface="Wingdings" panose="05000000000000000000" pitchFamily="2" charset="2"/>
              <a:buChar char="q"/>
            </a:pPr>
            <a:r>
              <a:rPr lang="en-GB" sz="1800" dirty="0">
                <a:latin typeface="Merriweather" panose="00000500000000000000" pitchFamily="2" charset="0"/>
              </a:rPr>
              <a:t>Here R0 is the </a:t>
            </a:r>
            <a:r>
              <a:rPr lang="en-GB" sz="1800" b="1" dirty="0">
                <a:latin typeface="Merriweather" panose="00000500000000000000" pitchFamily="2" charset="0"/>
              </a:rPr>
              <a:t>source register</a:t>
            </a:r>
            <a:r>
              <a:rPr lang="en-GB" sz="1800" dirty="0">
                <a:latin typeface="Merriweather" panose="00000500000000000000" pitchFamily="2" charset="0"/>
              </a:rPr>
              <a:t> and R1 is the </a:t>
            </a:r>
            <a:r>
              <a:rPr lang="en-GB" sz="1800" b="1" dirty="0">
                <a:latin typeface="Merriweather" panose="00000500000000000000" pitchFamily="2" charset="0"/>
              </a:rPr>
              <a:t>destination register</a:t>
            </a:r>
            <a:r>
              <a:rPr lang="en-GB" sz="1800" dirty="0">
                <a:latin typeface="Merriweather" panose="00000500000000000000" pitchFamily="2" charset="0"/>
              </a:rPr>
              <a:t>. </a:t>
            </a:r>
          </a:p>
          <a:p>
            <a:pPr lvl="1">
              <a:buFont typeface="Wingdings" panose="05000000000000000000" pitchFamily="2" charset="2"/>
              <a:buChar char="q"/>
            </a:pPr>
            <a:r>
              <a:rPr lang="en-GB" sz="1800" dirty="0">
                <a:latin typeface="Merriweather" panose="00000500000000000000" pitchFamily="2" charset="0"/>
              </a:rPr>
              <a:t>The instruction adds the contents of R0 with the content of R1 and stores result in R1.</a:t>
            </a:r>
            <a:endParaRPr lang="pt-BR" sz="1800" dirty="0">
              <a:latin typeface="Merriweather" panose="00000500000000000000" pitchFamily="2" charset="0"/>
            </a:endParaRPr>
          </a:p>
          <a:p>
            <a:pPr>
              <a:buFont typeface="Wingdings" panose="05000000000000000000" pitchFamily="2" charset="2"/>
              <a:buChar char="v"/>
            </a:pPr>
            <a:endParaRPr lang="en-US" sz="2400"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50</a:t>
            </a:fld>
            <a:endParaRPr lang="en-US"/>
          </a:p>
        </p:txBody>
      </p:sp>
    </p:spTree>
    <p:extLst>
      <p:ext uri="{BB962C8B-B14F-4D97-AF65-F5344CB8AC3E}">
        <p14:creationId xmlns:p14="http://schemas.microsoft.com/office/powerpoint/2010/main" val="2180066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03233"/>
            <a:ext cx="10515600" cy="1247775"/>
          </a:xfrm>
        </p:spPr>
        <p:txBody>
          <a:bodyPr>
            <a:normAutofit/>
          </a:bodyPr>
          <a:lstStyle/>
          <a:p>
            <a:r>
              <a:rPr lang="en-US" sz="4000" b="1" dirty="0">
                <a:latin typeface="Merriweather" panose="00000500000000000000" pitchFamily="2" charset="0"/>
              </a:rPr>
              <a:t>Instruction description and format:</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384300"/>
            <a:ext cx="10515600" cy="5337175"/>
          </a:xfrm>
        </p:spPr>
        <p:txBody>
          <a:bodyPr>
            <a:normAutofit/>
          </a:bodyPr>
          <a:lstStyle/>
          <a:p>
            <a:pPr>
              <a:lnSpc>
                <a:spcPct val="100000"/>
              </a:lnSpc>
              <a:buFont typeface="Wingdings" panose="05000000000000000000" pitchFamily="2" charset="2"/>
              <a:buChar char="v"/>
            </a:pPr>
            <a:r>
              <a:rPr lang="en-GB" sz="2000" dirty="0">
                <a:latin typeface="Merriweather" panose="00000500000000000000" pitchFamily="2" charset="0"/>
              </a:rPr>
              <a:t>8085 A can handle at the maximum of </a:t>
            </a:r>
            <a:r>
              <a:rPr lang="en-GB" sz="2000" b="1" dirty="0">
                <a:latin typeface="Merriweather" panose="00000500000000000000" pitchFamily="2" charset="0"/>
              </a:rPr>
              <a:t>256 instructions (2</a:t>
            </a:r>
            <a:r>
              <a:rPr lang="en-GB" sz="2000" b="1" baseline="30000" dirty="0">
                <a:latin typeface="Merriweather" panose="00000500000000000000" pitchFamily="2" charset="0"/>
              </a:rPr>
              <a:t>8</a:t>
            </a:r>
            <a:r>
              <a:rPr lang="en-GB" sz="2000" b="1" dirty="0">
                <a:latin typeface="Merriweather" panose="00000500000000000000" pitchFamily="2" charset="0"/>
              </a:rPr>
              <a:t>)</a:t>
            </a:r>
            <a:r>
              <a:rPr lang="en-GB" sz="2000" dirty="0">
                <a:latin typeface="Merriweather" panose="00000500000000000000" pitchFamily="2" charset="0"/>
              </a:rPr>
              <a:t>(</a:t>
            </a:r>
            <a:r>
              <a:rPr lang="en-GB" sz="2000" i="1" u="sng" dirty="0">
                <a:latin typeface="Merriweather" panose="00000500000000000000" pitchFamily="2" charset="0"/>
              </a:rPr>
              <a:t>246 instructions are used</a:t>
            </a:r>
            <a:r>
              <a:rPr lang="en-GB" sz="2000" dirty="0">
                <a:latin typeface="Merriweather" panose="00000500000000000000" pitchFamily="2" charset="0"/>
              </a:rPr>
              <a:t>) . The sheet which contains all these instructions with their </a:t>
            </a:r>
            <a:r>
              <a:rPr lang="en-GB" sz="2000" i="1" u="sng" dirty="0">
                <a:latin typeface="Merriweather" panose="00000500000000000000" pitchFamily="2" charset="0"/>
              </a:rPr>
              <a:t>hex code, mnemonics, descriptions and function</a:t>
            </a:r>
            <a:r>
              <a:rPr lang="en-GB" sz="2000" dirty="0">
                <a:latin typeface="Merriweather" panose="00000500000000000000" pitchFamily="2" charset="0"/>
              </a:rPr>
              <a:t> is called an </a:t>
            </a:r>
            <a:r>
              <a:rPr lang="en-GB" sz="2000" b="1" dirty="0">
                <a:latin typeface="Merriweather" panose="00000500000000000000" pitchFamily="2" charset="0"/>
              </a:rPr>
              <a:t>instruction sheet</a:t>
            </a:r>
            <a:r>
              <a:rPr lang="en-GB" sz="2000" dirty="0">
                <a:latin typeface="Merriweather" panose="00000500000000000000" pitchFamily="2" charset="0"/>
              </a:rPr>
              <a:t>. Depending on the number of address specified in instruction sheet, </a:t>
            </a:r>
            <a:r>
              <a:rPr lang="en-GB" sz="2000" b="1" i="1" u="sng" dirty="0">
                <a:latin typeface="Merriweather" panose="00000500000000000000" pitchFamily="2" charset="0"/>
              </a:rPr>
              <a:t>the instruction format can be classified into the categories.</a:t>
            </a:r>
          </a:p>
          <a:p>
            <a:pPr marL="971550" lvl="1" indent="-514350">
              <a:lnSpc>
                <a:spcPct val="100000"/>
              </a:lnSpc>
              <a:buFont typeface="+mj-lt"/>
              <a:buAutoNum type="romanUcPeriod"/>
            </a:pPr>
            <a:r>
              <a:rPr lang="en-GB" sz="1800" dirty="0">
                <a:latin typeface="Merriweather" panose="00000500000000000000" pitchFamily="2" charset="0"/>
              </a:rPr>
              <a:t> </a:t>
            </a:r>
            <a:r>
              <a:rPr lang="en-GB" sz="1800" b="1" dirty="0">
                <a:latin typeface="Merriweather" panose="00000500000000000000" pitchFamily="2" charset="0"/>
              </a:rPr>
              <a:t>One address format </a:t>
            </a:r>
            <a:r>
              <a:rPr lang="en-GB" sz="1800" dirty="0">
                <a:latin typeface="Merriweather" panose="00000500000000000000" pitchFamily="2" charset="0"/>
              </a:rPr>
              <a:t>(1-byte instruction):</a:t>
            </a:r>
          </a:p>
          <a:p>
            <a:pPr lvl="2">
              <a:lnSpc>
                <a:spcPct val="100000"/>
              </a:lnSpc>
              <a:buFont typeface="Wingdings" panose="05000000000000000000" pitchFamily="2" charset="2"/>
              <a:buChar char="ü"/>
            </a:pPr>
            <a:r>
              <a:rPr lang="en-GB" sz="1800" dirty="0">
                <a:latin typeface="Merriweather" panose="00000500000000000000" pitchFamily="2" charset="0"/>
              </a:rPr>
              <a:t> Here 1 byte will be Op-code and operand will be default.</a:t>
            </a:r>
          </a:p>
          <a:p>
            <a:pPr lvl="2">
              <a:lnSpc>
                <a:spcPct val="100000"/>
              </a:lnSpc>
              <a:buFont typeface="Wingdings" panose="05000000000000000000" pitchFamily="2" charset="2"/>
              <a:buChar char="ü"/>
            </a:pPr>
            <a:r>
              <a:rPr lang="en-GB" sz="1800" dirty="0">
                <a:latin typeface="Merriweather" panose="00000500000000000000" pitchFamily="2" charset="0"/>
              </a:rPr>
              <a:t> E.g. ADD B, MOV A, B</a:t>
            </a:r>
          </a:p>
          <a:p>
            <a:pPr marL="971550" lvl="1" indent="-514350">
              <a:lnSpc>
                <a:spcPct val="100000"/>
              </a:lnSpc>
              <a:buFont typeface="+mj-lt"/>
              <a:buAutoNum type="romanUcPeriod"/>
            </a:pPr>
            <a:r>
              <a:rPr lang="en-GB" sz="1800" dirty="0">
                <a:latin typeface="Merriweather" panose="00000500000000000000" pitchFamily="2" charset="0"/>
              </a:rPr>
              <a:t> </a:t>
            </a:r>
            <a:r>
              <a:rPr lang="en-GB" sz="1800" b="1" dirty="0">
                <a:latin typeface="Merriweather" panose="00000500000000000000" pitchFamily="2" charset="0"/>
              </a:rPr>
              <a:t>Two address format </a:t>
            </a:r>
            <a:r>
              <a:rPr lang="en-GB" sz="1800" dirty="0">
                <a:latin typeface="Merriweather" panose="00000500000000000000" pitchFamily="2" charset="0"/>
              </a:rPr>
              <a:t>(2-byte instruction):</a:t>
            </a:r>
          </a:p>
          <a:p>
            <a:pPr lvl="2">
              <a:lnSpc>
                <a:spcPct val="100000"/>
              </a:lnSpc>
              <a:buFont typeface="Wingdings" panose="05000000000000000000" pitchFamily="2" charset="2"/>
              <a:buChar char="ü"/>
            </a:pPr>
            <a:r>
              <a:rPr lang="en-GB" sz="1800" dirty="0">
                <a:latin typeface="Merriweather" panose="00000500000000000000" pitchFamily="2" charset="0"/>
              </a:rPr>
              <a:t> Here first byte will be Op-code and second byte will be the operand/data.</a:t>
            </a:r>
          </a:p>
          <a:p>
            <a:pPr lvl="2">
              <a:lnSpc>
                <a:spcPct val="100000"/>
              </a:lnSpc>
              <a:buFont typeface="Wingdings" panose="05000000000000000000" pitchFamily="2" charset="2"/>
              <a:buChar char="ü"/>
            </a:pPr>
            <a:r>
              <a:rPr lang="en-GB" sz="1800" dirty="0">
                <a:latin typeface="Merriweather" panose="00000500000000000000" pitchFamily="2" charset="0"/>
              </a:rPr>
              <a:t> E.g. IN 40H, MVI A, 40H</a:t>
            </a:r>
          </a:p>
          <a:p>
            <a:pPr marL="971550" lvl="1" indent="-514350">
              <a:lnSpc>
                <a:spcPct val="100000"/>
              </a:lnSpc>
              <a:buFont typeface="+mj-lt"/>
              <a:buAutoNum type="romanUcPeriod"/>
            </a:pPr>
            <a:r>
              <a:rPr lang="en-GB" sz="1800" b="1" dirty="0">
                <a:latin typeface="Merriweather" panose="00000500000000000000" pitchFamily="2" charset="0"/>
              </a:rPr>
              <a:t>Three address format</a:t>
            </a:r>
            <a:r>
              <a:rPr lang="en-GB" sz="1800" dirty="0">
                <a:latin typeface="Merriweather" panose="00000500000000000000" pitchFamily="2" charset="0"/>
              </a:rPr>
              <a:t> (3-byte instruction):</a:t>
            </a:r>
          </a:p>
          <a:p>
            <a:pPr lvl="2">
              <a:lnSpc>
                <a:spcPct val="100000"/>
              </a:lnSpc>
              <a:buFont typeface="Wingdings" panose="05000000000000000000" pitchFamily="2" charset="2"/>
              <a:buChar char="ü"/>
            </a:pPr>
            <a:r>
              <a:rPr lang="en-GB" sz="1400" dirty="0">
                <a:latin typeface="Merriweather" panose="00000500000000000000" pitchFamily="2" charset="0"/>
              </a:rPr>
              <a:t> </a:t>
            </a:r>
            <a:r>
              <a:rPr lang="en-GB" sz="1800" dirty="0">
                <a:latin typeface="Merriweather" panose="00000500000000000000" pitchFamily="2" charset="0"/>
              </a:rPr>
              <a:t>Here first byte will be Op-code, second and third byte will be operands/data i.e. 2nd byte- lower order data. 3rd byte – higher order data</a:t>
            </a:r>
          </a:p>
          <a:p>
            <a:pPr lvl="2">
              <a:lnSpc>
                <a:spcPct val="100000"/>
              </a:lnSpc>
              <a:buFont typeface="Wingdings" panose="05000000000000000000" pitchFamily="2" charset="2"/>
              <a:buChar char="ü"/>
            </a:pPr>
            <a:r>
              <a:rPr lang="en-GB" sz="1800" dirty="0">
                <a:latin typeface="Merriweather" panose="00000500000000000000" pitchFamily="2" charset="0"/>
              </a:rPr>
              <a:t> E.g. LXI B, 4050 H</a:t>
            </a:r>
            <a:endParaRPr lang="en-US" sz="2600" dirty="0">
              <a:latin typeface="Merriweather" panose="00000500000000000000" pitchFamily="2" charset="0"/>
            </a:endParaRPr>
          </a:p>
          <a:p>
            <a:pPr>
              <a:lnSpc>
                <a:spcPct val="100000"/>
              </a:lnSpc>
              <a:buFont typeface="Wingdings" panose="05000000000000000000" pitchFamily="2" charset="2"/>
              <a:buChar char="v"/>
            </a:pPr>
            <a:r>
              <a:rPr lang="en-GB" sz="1800" dirty="0">
                <a:latin typeface="Merriweather" panose="00000500000000000000" pitchFamily="2" charset="0"/>
              </a:rPr>
              <a:t>Micro operation specifies the transfer of data into or out of a register.</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51</a:t>
            </a:fld>
            <a:endParaRPr lang="en-US"/>
          </a:p>
        </p:txBody>
      </p:sp>
    </p:spTree>
    <p:extLst>
      <p:ext uri="{BB962C8B-B14F-4D97-AF65-F5344CB8AC3E}">
        <p14:creationId xmlns:p14="http://schemas.microsoft.com/office/powerpoint/2010/main" val="2212963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03233"/>
            <a:ext cx="10515600" cy="1247775"/>
          </a:xfrm>
        </p:spPr>
        <p:txBody>
          <a:bodyPr>
            <a:normAutofit/>
          </a:bodyPr>
          <a:lstStyle/>
          <a:p>
            <a:pPr algn="just" fontAlgn="base"/>
            <a:r>
              <a:rPr lang="en-US" sz="4000" b="1" i="0" dirty="0">
                <a:effectLst/>
                <a:latin typeface="Merriweather" panose="00000500000000000000" pitchFamily="2" charset="0"/>
              </a:rPr>
              <a:t>Data Format of 8085 Microprocessor</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045030"/>
            <a:ext cx="10515600" cy="5676446"/>
          </a:xfrm>
        </p:spPr>
        <p:txBody>
          <a:bodyPr>
            <a:normAutofit/>
          </a:bodyPr>
          <a:lstStyle/>
          <a:p>
            <a:pPr algn="just" fontAlgn="base">
              <a:buFont typeface="Wingdings" panose="05000000000000000000" pitchFamily="2" charset="2"/>
              <a:buChar char="v"/>
            </a:pPr>
            <a:r>
              <a:rPr lang="en-GB" sz="1800" b="0" i="0" dirty="0">
                <a:effectLst/>
                <a:latin typeface="Merriweather" panose="00000500000000000000" pitchFamily="2" charset="0"/>
              </a:rPr>
              <a:t>The operand is an another name for data. It may appear in different forms :</a:t>
            </a:r>
          </a:p>
          <a:p>
            <a:pPr lvl="1" algn="just" fontAlgn="base">
              <a:buFont typeface="Wingdings" panose="05000000000000000000" pitchFamily="2" charset="2"/>
              <a:buChar char="v"/>
            </a:pPr>
            <a:r>
              <a:rPr lang="en-GB" sz="1800" b="1" i="0" dirty="0">
                <a:effectLst/>
                <a:latin typeface="Merriweather" panose="00000500000000000000" pitchFamily="2" charset="0"/>
              </a:rPr>
              <a:t>Addresses</a:t>
            </a:r>
            <a:endParaRPr lang="en-GB" sz="1800" b="0" i="0" dirty="0">
              <a:effectLst/>
              <a:latin typeface="Merriweather" panose="00000500000000000000" pitchFamily="2" charset="0"/>
            </a:endParaRPr>
          </a:p>
          <a:p>
            <a:pPr lvl="1" algn="just" fontAlgn="base">
              <a:buFont typeface="Wingdings" panose="05000000000000000000" pitchFamily="2" charset="2"/>
              <a:buChar char="v"/>
            </a:pPr>
            <a:r>
              <a:rPr lang="en-GB" sz="1800" b="1" i="0" dirty="0">
                <a:effectLst/>
                <a:latin typeface="Merriweather" panose="00000500000000000000" pitchFamily="2" charset="0"/>
              </a:rPr>
              <a:t>Numbers/Logical data and</a:t>
            </a:r>
            <a:endParaRPr lang="en-GB" sz="1800" b="0" i="0" dirty="0">
              <a:effectLst/>
              <a:latin typeface="Merriweather" panose="00000500000000000000" pitchFamily="2" charset="0"/>
            </a:endParaRPr>
          </a:p>
          <a:p>
            <a:pPr lvl="1" algn="just" fontAlgn="base">
              <a:buFont typeface="Wingdings" panose="05000000000000000000" pitchFamily="2" charset="2"/>
              <a:buChar char="v"/>
            </a:pPr>
            <a:r>
              <a:rPr lang="en-GB" sz="1800" b="1" i="0" dirty="0">
                <a:effectLst/>
                <a:latin typeface="Merriweather" panose="00000500000000000000" pitchFamily="2" charset="0"/>
              </a:rPr>
              <a:t>Characters</a:t>
            </a:r>
            <a:endParaRPr lang="en-GB" sz="1800" b="0" i="0" dirty="0">
              <a:effectLst/>
              <a:latin typeface="Merriweather" panose="00000500000000000000" pitchFamily="2" charset="0"/>
            </a:endParaRPr>
          </a:p>
          <a:p>
            <a:pPr algn="just" fontAlgn="base">
              <a:buFont typeface="Wingdings" panose="05000000000000000000" pitchFamily="2" charset="2"/>
              <a:buChar char="v"/>
            </a:pPr>
            <a:r>
              <a:rPr lang="en-GB" sz="1800" b="1" i="0" dirty="0">
                <a:effectLst/>
                <a:latin typeface="Merriweather" panose="00000500000000000000" pitchFamily="2" charset="0"/>
              </a:rPr>
              <a:t>Addresses :</a:t>
            </a:r>
            <a:r>
              <a:rPr lang="en-GB" sz="1800" b="0" i="0" dirty="0">
                <a:effectLst/>
                <a:latin typeface="Merriweather" panose="00000500000000000000" pitchFamily="2" charset="0"/>
              </a:rPr>
              <a:t> The address is a 16-bit unsigned integer ,number used to refer a memory location.</a:t>
            </a:r>
          </a:p>
          <a:p>
            <a:pPr algn="just" fontAlgn="base">
              <a:buFont typeface="Wingdings" panose="05000000000000000000" pitchFamily="2" charset="2"/>
              <a:buChar char="v"/>
            </a:pPr>
            <a:r>
              <a:rPr lang="en-GB" sz="1800" b="1" i="0" dirty="0">
                <a:effectLst/>
                <a:latin typeface="Merriweather" panose="00000500000000000000" pitchFamily="2" charset="0"/>
              </a:rPr>
              <a:t>Numbers/Data :</a:t>
            </a:r>
            <a:r>
              <a:rPr lang="en-GB" sz="1800" b="0" i="0" dirty="0">
                <a:effectLst/>
                <a:latin typeface="Merriweather" panose="00000500000000000000" pitchFamily="2" charset="0"/>
              </a:rPr>
              <a:t> The 8085 supports following numeric data types.</a:t>
            </a:r>
          </a:p>
          <a:p>
            <a:pPr algn="just" fontAlgn="base">
              <a:buFont typeface="Wingdings" panose="05000000000000000000" pitchFamily="2" charset="2"/>
              <a:buChar char="v"/>
            </a:pPr>
            <a:r>
              <a:rPr lang="en-GB" sz="1800" b="1" i="0" dirty="0">
                <a:effectLst/>
                <a:latin typeface="Merriweather" panose="00000500000000000000" pitchFamily="2" charset="0"/>
              </a:rPr>
              <a:t>Signed Integer :</a:t>
            </a:r>
            <a:r>
              <a:rPr lang="en-GB" sz="1800" b="0" i="0" dirty="0">
                <a:effectLst/>
                <a:latin typeface="Merriweather" panose="00000500000000000000" pitchFamily="2" charset="0"/>
              </a:rPr>
              <a:t> A signed integer number is either a positive number or a negative number. In 8085, 8-bits are assigned for signed integer, in which most significant bit is used for sign and remaining seven bits are used for Sign bit 0 indicates positive number whereas sign bit 1 indicates negative number.</a:t>
            </a:r>
          </a:p>
          <a:p>
            <a:pPr algn="just" fontAlgn="base">
              <a:buFont typeface="Wingdings" panose="05000000000000000000" pitchFamily="2" charset="2"/>
              <a:buChar char="v"/>
            </a:pPr>
            <a:r>
              <a:rPr lang="en-GB" sz="1800" b="1" i="0" dirty="0">
                <a:effectLst/>
                <a:latin typeface="Merriweather" panose="00000500000000000000" pitchFamily="2" charset="0"/>
              </a:rPr>
              <a:t>Unsigned Integer :</a:t>
            </a:r>
            <a:r>
              <a:rPr lang="en-GB" sz="1800" b="0" i="0" dirty="0">
                <a:effectLst/>
                <a:latin typeface="Merriweather" panose="00000500000000000000" pitchFamily="2" charset="0"/>
              </a:rPr>
              <a:t> The 8085 microprocessor supports 8-bit unsigned integer.</a:t>
            </a:r>
          </a:p>
          <a:p>
            <a:pPr algn="just" fontAlgn="base">
              <a:buFont typeface="Wingdings" panose="05000000000000000000" pitchFamily="2" charset="2"/>
              <a:buChar char="v"/>
            </a:pPr>
            <a:r>
              <a:rPr lang="en-GB" sz="1800" b="1" i="0" dirty="0">
                <a:effectLst/>
                <a:latin typeface="Merriweather" panose="00000500000000000000" pitchFamily="2" charset="0"/>
              </a:rPr>
              <a:t>BCD :</a:t>
            </a:r>
            <a:r>
              <a:rPr lang="en-GB" sz="1800" b="0" i="0" dirty="0">
                <a:effectLst/>
                <a:latin typeface="Merriweather" panose="00000500000000000000" pitchFamily="2" charset="0"/>
              </a:rPr>
              <a:t> The term BCD number stands for binary coded decimal number. It uses ten digits from 0 through 9. The 8-bit register of 8085 can store two digit BCD</a:t>
            </a:r>
          </a:p>
          <a:p>
            <a:pPr algn="just" fontAlgn="base">
              <a:buFont typeface="Wingdings" panose="05000000000000000000" pitchFamily="2" charset="2"/>
              <a:buChar char="v"/>
            </a:pPr>
            <a:r>
              <a:rPr lang="en-GB" sz="1800" b="1" i="0" dirty="0">
                <a:effectLst/>
                <a:latin typeface="Merriweather" panose="00000500000000000000" pitchFamily="2" charset="0"/>
              </a:rPr>
              <a:t>Characters :</a:t>
            </a:r>
            <a:r>
              <a:rPr lang="en-GB" sz="1800" b="0" i="0" dirty="0">
                <a:effectLst/>
                <a:latin typeface="Merriweather" panose="00000500000000000000" pitchFamily="2" charset="0"/>
              </a:rPr>
              <a:t> The 8085 uses ASCII code to represent characters. It is a 7-bit alphanumeric </a:t>
            </a:r>
            <a:r>
              <a:rPr lang="en-GB" sz="1800" b="0" i="0" u="none" strike="noStrike" dirty="0">
                <a:effectLst/>
                <a:latin typeface="Merriweather" panose="00000500000000000000" pitchFamily="2" charset="0"/>
              </a:rPr>
              <a:t>code</a:t>
            </a:r>
            <a:r>
              <a:rPr lang="en-GB" sz="1800" b="0" i="0" dirty="0">
                <a:effectLst/>
                <a:latin typeface="Merriweather" panose="00000500000000000000" pitchFamily="2" charset="0"/>
              </a:rPr>
              <a:t> that represents decimal numbers, English alphabets, and other special characters.</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52</a:t>
            </a:fld>
            <a:endParaRPr lang="en-US"/>
          </a:p>
        </p:txBody>
      </p:sp>
    </p:spTree>
    <p:extLst>
      <p:ext uri="{BB962C8B-B14F-4D97-AF65-F5344CB8AC3E}">
        <p14:creationId xmlns:p14="http://schemas.microsoft.com/office/powerpoint/2010/main" val="384201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03233"/>
            <a:ext cx="10515600" cy="1247775"/>
          </a:xfrm>
        </p:spPr>
        <p:txBody>
          <a:bodyPr>
            <a:normAutofit/>
          </a:bodyPr>
          <a:lstStyle/>
          <a:p>
            <a:r>
              <a:rPr lang="en-US" sz="4000" b="1" dirty="0">
                <a:latin typeface="Merriweather" panose="00000500000000000000" pitchFamily="2" charset="0"/>
              </a:rPr>
              <a:t>Instruction and Data Format</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384300"/>
            <a:ext cx="10515600" cy="5337175"/>
          </a:xfrm>
        </p:spPr>
        <p:txBody>
          <a:bodyPr>
            <a:normAutofit/>
          </a:bodyPr>
          <a:lstStyle/>
          <a:p>
            <a:pPr>
              <a:lnSpc>
                <a:spcPct val="100000"/>
              </a:lnSpc>
              <a:buFont typeface="Wingdings" panose="05000000000000000000" pitchFamily="2" charset="2"/>
              <a:buChar char="v"/>
            </a:pPr>
            <a:r>
              <a:rPr lang="en-GB" sz="2000" dirty="0">
                <a:latin typeface="Merriweather" panose="00000500000000000000" pitchFamily="2" charset="0"/>
              </a:rPr>
              <a:t>An instruction (instruction format) is a command to the microprocessor to perform a given task on a particular data. Each instruction (instruction format) is of two parts. One is to be performed, called the operation code or opcode and the second one is the data to be operated on, called the operand. </a:t>
            </a:r>
          </a:p>
          <a:p>
            <a:pPr>
              <a:lnSpc>
                <a:spcPct val="100000"/>
              </a:lnSpc>
              <a:buFont typeface="Wingdings" panose="05000000000000000000" pitchFamily="2" charset="2"/>
              <a:buChar char="v"/>
            </a:pPr>
            <a:r>
              <a:rPr lang="en-GB" sz="2000" dirty="0">
                <a:latin typeface="Merriweather" panose="00000500000000000000" pitchFamily="2" charset="0"/>
              </a:rPr>
              <a:t>Operands or data can be specified in different ways. It may include an 8-bit or 16-bit data, an internal register, a memory location, or 16-bit address. In some instructions, the operand is implicit.</a:t>
            </a:r>
          </a:p>
          <a:p>
            <a:pPr>
              <a:lnSpc>
                <a:spcPct val="100000"/>
              </a:lnSpc>
              <a:buFont typeface="Wingdings" panose="05000000000000000000" pitchFamily="2" charset="2"/>
              <a:buChar char="v"/>
            </a:pPr>
            <a:r>
              <a:rPr lang="en-GB" sz="2000" dirty="0">
                <a:latin typeface="Merriweather" panose="00000500000000000000" pitchFamily="2" charset="0"/>
              </a:rPr>
              <a:t>Instruction Word Size - The 8085 instruction set is of three groups according to word size:</a:t>
            </a:r>
          </a:p>
          <a:p>
            <a:pPr lvl="1">
              <a:lnSpc>
                <a:spcPct val="100000"/>
              </a:lnSpc>
              <a:buFont typeface="Wingdings" panose="05000000000000000000" pitchFamily="2" charset="2"/>
              <a:buChar char="v"/>
            </a:pPr>
            <a:r>
              <a:rPr lang="en-GB" sz="1800" dirty="0">
                <a:latin typeface="Merriweather" panose="00000500000000000000" pitchFamily="2" charset="0"/>
              </a:rPr>
              <a:t>One-word or one-byte instructions.</a:t>
            </a:r>
          </a:p>
          <a:p>
            <a:pPr lvl="1">
              <a:lnSpc>
                <a:spcPct val="100000"/>
              </a:lnSpc>
              <a:buFont typeface="Wingdings" panose="05000000000000000000" pitchFamily="2" charset="2"/>
              <a:buChar char="v"/>
            </a:pPr>
            <a:r>
              <a:rPr lang="en-GB" sz="1800" dirty="0">
                <a:latin typeface="Merriweather" panose="00000500000000000000" pitchFamily="2" charset="0"/>
              </a:rPr>
              <a:t>Two-word or two-byte instructions.</a:t>
            </a:r>
          </a:p>
          <a:p>
            <a:pPr lvl="1">
              <a:lnSpc>
                <a:spcPct val="100000"/>
              </a:lnSpc>
              <a:buFont typeface="Wingdings" panose="05000000000000000000" pitchFamily="2" charset="2"/>
              <a:buChar char="v"/>
            </a:pPr>
            <a:r>
              <a:rPr lang="en-GB" sz="1800" dirty="0">
                <a:latin typeface="Merriweather" panose="00000500000000000000" pitchFamily="2" charset="0"/>
              </a:rPr>
              <a:t>Three-word or three-byte instructions.</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53</a:t>
            </a:fld>
            <a:endParaRPr lang="en-US"/>
          </a:p>
        </p:txBody>
      </p:sp>
    </p:spTree>
    <p:extLst>
      <p:ext uri="{BB962C8B-B14F-4D97-AF65-F5344CB8AC3E}">
        <p14:creationId xmlns:p14="http://schemas.microsoft.com/office/powerpoint/2010/main" val="1531809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03233"/>
            <a:ext cx="10515600" cy="1247775"/>
          </a:xfrm>
        </p:spPr>
        <p:txBody>
          <a:bodyPr>
            <a:normAutofit/>
          </a:bodyPr>
          <a:lstStyle/>
          <a:p>
            <a:r>
              <a:rPr lang="en-US" sz="4000" b="1" dirty="0">
                <a:latin typeface="Merriweather" panose="00000500000000000000" pitchFamily="2" charset="0"/>
              </a:rPr>
              <a:t>Instruction and Data Format</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384300"/>
            <a:ext cx="10515600" cy="5473700"/>
          </a:xfrm>
        </p:spPr>
        <p:txBody>
          <a:bodyPr>
            <a:normAutofit/>
          </a:bodyPr>
          <a:lstStyle/>
          <a:p>
            <a:pPr>
              <a:lnSpc>
                <a:spcPct val="100000"/>
              </a:lnSpc>
              <a:buFont typeface="Wingdings" panose="05000000000000000000" pitchFamily="2" charset="2"/>
              <a:buChar char="v"/>
            </a:pPr>
            <a:r>
              <a:rPr lang="en-GB" sz="1800" dirty="0">
                <a:latin typeface="Merriweather" panose="00000500000000000000" pitchFamily="2" charset="0"/>
              </a:rPr>
              <a:t>In the 8085 microprocessor, byte and words are synonymous because it is an 8-bit microprocessor. But, instructions are commonly referred to in terms of bytes rather than words.</a:t>
            </a:r>
          </a:p>
          <a:p>
            <a:pPr>
              <a:lnSpc>
                <a:spcPct val="100000"/>
              </a:lnSpc>
              <a:buFont typeface="Wingdings" panose="05000000000000000000" pitchFamily="2" charset="2"/>
              <a:buChar char="v"/>
            </a:pPr>
            <a:r>
              <a:rPr lang="en-GB" sz="2000" b="1" dirty="0">
                <a:latin typeface="Merriweather" panose="00000500000000000000" pitchFamily="2" charset="0"/>
              </a:rPr>
              <a:t>One-byte instructions</a:t>
            </a:r>
          </a:p>
          <a:p>
            <a:pPr lvl="1">
              <a:lnSpc>
                <a:spcPct val="100000"/>
              </a:lnSpc>
              <a:buFont typeface="Wingdings" panose="05000000000000000000" pitchFamily="2" charset="2"/>
              <a:buChar char="q"/>
            </a:pPr>
            <a:r>
              <a:rPr lang="en-GB" sz="1800" dirty="0">
                <a:latin typeface="Merriweather" panose="00000500000000000000" pitchFamily="2" charset="0"/>
              </a:rPr>
              <a:t>A one-byte instruction includes an opcode and an operand in the same byte. Operand(s) are internal registers and are in the instruction in the codes. If there is no numeral present in the instruction then that instruction will be of one-byte.</a:t>
            </a:r>
          </a:p>
          <a:p>
            <a:pPr lvl="1">
              <a:lnSpc>
                <a:spcPct val="100000"/>
              </a:lnSpc>
              <a:buFont typeface="Wingdings" panose="05000000000000000000" pitchFamily="2" charset="2"/>
              <a:buChar char="q"/>
            </a:pPr>
            <a:r>
              <a:rPr lang="en-GB" sz="1800" dirty="0">
                <a:latin typeface="Merriweather" panose="00000500000000000000" pitchFamily="2" charset="0"/>
              </a:rPr>
              <a:t>For example; MOV C, A, RAL, and ADD B, etc.</a:t>
            </a:r>
          </a:p>
          <a:p>
            <a:pPr>
              <a:lnSpc>
                <a:spcPct val="100000"/>
              </a:lnSpc>
              <a:buFont typeface="Wingdings" panose="05000000000000000000" pitchFamily="2" charset="2"/>
              <a:buChar char="v"/>
            </a:pPr>
            <a:r>
              <a:rPr lang="en-GB" sz="2000" b="1" dirty="0">
                <a:latin typeface="Merriweather" panose="00000500000000000000" pitchFamily="2" charset="0"/>
              </a:rPr>
              <a:t>Two-byte instructions</a:t>
            </a:r>
          </a:p>
          <a:p>
            <a:pPr lvl="1">
              <a:lnSpc>
                <a:spcPct val="100000"/>
              </a:lnSpc>
              <a:buFont typeface="Wingdings" panose="05000000000000000000" pitchFamily="2" charset="2"/>
              <a:buChar char="q"/>
            </a:pPr>
            <a:r>
              <a:rPr lang="en-GB" sz="1800" dirty="0">
                <a:latin typeface="Merriweather" panose="00000500000000000000" pitchFamily="2" charset="0"/>
              </a:rPr>
              <a:t>In a two-byte instruction, the first byte specifies the operation code and the second byte specifies the operand. The source operand is a data byte and immediately following the opcode. If an 8-bit numeral is present in the instruction then that instruction will be of two-byte. Here, the numeral may be a data or an address. </a:t>
            </a:r>
          </a:p>
          <a:p>
            <a:pPr lvl="1">
              <a:lnSpc>
                <a:spcPct val="100000"/>
              </a:lnSpc>
              <a:buFont typeface="Wingdings" panose="05000000000000000000" pitchFamily="2" charset="2"/>
              <a:buChar char="q"/>
            </a:pPr>
            <a:r>
              <a:rPr lang="en-GB" sz="1800" dirty="0">
                <a:latin typeface="Merriweather" panose="00000500000000000000" pitchFamily="2" charset="0"/>
              </a:rPr>
              <a:t>For example, in MVI A, 35H and IN 29H, etc. In a two-byte instruction, the first byte will be the opcode and the second byte will be for the numeral present in the instruction.</a:t>
            </a:r>
            <a:endParaRPr lang="en-GB"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54</a:t>
            </a:fld>
            <a:endParaRPr lang="en-US"/>
          </a:p>
        </p:txBody>
      </p:sp>
    </p:spTree>
    <p:extLst>
      <p:ext uri="{BB962C8B-B14F-4D97-AF65-F5344CB8AC3E}">
        <p14:creationId xmlns:p14="http://schemas.microsoft.com/office/powerpoint/2010/main" val="3598707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03233"/>
            <a:ext cx="10515600" cy="1247775"/>
          </a:xfrm>
        </p:spPr>
        <p:txBody>
          <a:bodyPr>
            <a:normAutofit/>
          </a:bodyPr>
          <a:lstStyle/>
          <a:p>
            <a:r>
              <a:rPr lang="en-US" sz="4000" b="1" dirty="0">
                <a:latin typeface="Merriweather" panose="00000500000000000000" pitchFamily="2" charset="0"/>
              </a:rPr>
              <a:t>Instruction and Data Format</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384300"/>
            <a:ext cx="10515600" cy="5473700"/>
          </a:xfrm>
        </p:spPr>
        <p:txBody>
          <a:bodyPr>
            <a:normAutofit/>
          </a:bodyPr>
          <a:lstStyle/>
          <a:p>
            <a:pPr>
              <a:lnSpc>
                <a:spcPct val="100000"/>
              </a:lnSpc>
              <a:buFont typeface="Wingdings" panose="05000000000000000000" pitchFamily="2" charset="2"/>
              <a:buChar char="v"/>
            </a:pPr>
            <a:r>
              <a:rPr lang="en-GB" sz="2000" b="1" dirty="0">
                <a:latin typeface="Merriweather" panose="00000500000000000000" pitchFamily="2" charset="0"/>
              </a:rPr>
              <a:t>Three-byte instructions</a:t>
            </a:r>
          </a:p>
          <a:p>
            <a:pPr lvl="1">
              <a:lnSpc>
                <a:spcPct val="100000"/>
              </a:lnSpc>
              <a:buFont typeface="Wingdings" panose="05000000000000000000" pitchFamily="2" charset="2"/>
              <a:buChar char="q"/>
            </a:pPr>
            <a:r>
              <a:rPr lang="en-GB" sz="1800" dirty="0">
                <a:latin typeface="Merriweather" panose="00000500000000000000" pitchFamily="2" charset="0"/>
              </a:rPr>
              <a:t>In a three-byte instruction, the first byte specifies the opcode, and the following two bytes specify the 16-bit operand. The second byte is the low-order operand and the third byte is the high-order operand. If a 16-bit numeral is present in the instruction then that instruction will be of three-byte. Here, the numeral may be a data or an address. </a:t>
            </a:r>
          </a:p>
          <a:p>
            <a:pPr lvl="1">
              <a:lnSpc>
                <a:spcPct val="100000"/>
              </a:lnSpc>
              <a:buFont typeface="Wingdings" panose="05000000000000000000" pitchFamily="2" charset="2"/>
              <a:buChar char="q"/>
            </a:pPr>
            <a:r>
              <a:rPr lang="en-GB" sz="1800" dirty="0">
                <a:latin typeface="Merriweather" panose="00000500000000000000" pitchFamily="2" charset="0"/>
              </a:rPr>
              <a:t>For example, in LXI H,3500H and STA 2500H, etc.</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55</a:t>
            </a:fld>
            <a:endParaRPr lang="en-US"/>
          </a:p>
        </p:txBody>
      </p:sp>
    </p:spTree>
    <p:extLst>
      <p:ext uri="{BB962C8B-B14F-4D97-AF65-F5344CB8AC3E}">
        <p14:creationId xmlns:p14="http://schemas.microsoft.com/office/powerpoint/2010/main" val="116514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5"/>
            <a:ext cx="7772400" cy="784405"/>
          </a:xfrm>
        </p:spPr>
        <p:txBody>
          <a:bodyPr>
            <a:normAutofit/>
          </a:bodyPr>
          <a:lstStyle/>
          <a:p>
            <a:r>
              <a:rPr lang="en-GB" sz="4400" b="1" dirty="0">
                <a:latin typeface="Merriweather" panose="00000500000000000000" pitchFamily="2" charset="0"/>
              </a:rPr>
              <a:t>Addressing Modes in 8085</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694508" y="920930"/>
            <a:ext cx="10659292" cy="5800545"/>
          </a:xfrm>
        </p:spPr>
        <p:txBody>
          <a:bodyPr>
            <a:normAutofit/>
          </a:bodyPr>
          <a:lstStyle/>
          <a:p>
            <a:pPr>
              <a:buFont typeface="Wingdings" panose="05000000000000000000" pitchFamily="2" charset="2"/>
              <a:buChar char="v"/>
            </a:pPr>
            <a:r>
              <a:rPr lang="en-GB" sz="2000" dirty="0">
                <a:latin typeface="Merriweather" panose="00000500000000000000" pitchFamily="2" charset="0"/>
              </a:rPr>
              <a:t>There are </a:t>
            </a:r>
            <a:r>
              <a:rPr lang="en-GB" sz="2000" b="1" dirty="0">
                <a:latin typeface="Merriweather" panose="00000500000000000000" pitchFamily="2" charset="0"/>
              </a:rPr>
              <a:t>five addressing</a:t>
            </a:r>
            <a:r>
              <a:rPr lang="en-GB" sz="2000" dirty="0">
                <a:latin typeface="Merriweather" panose="00000500000000000000" pitchFamily="2" charset="0"/>
              </a:rPr>
              <a:t> modes in 8085.</a:t>
            </a:r>
          </a:p>
          <a:p>
            <a:pPr marL="342900" indent="-342900">
              <a:buFont typeface="+mj-lt"/>
              <a:buAutoNum type="arabicPeriod"/>
            </a:pPr>
            <a:r>
              <a:rPr lang="en-GB" sz="2000" b="1" dirty="0">
                <a:latin typeface="Merriweather" panose="00000500000000000000" pitchFamily="2" charset="0"/>
              </a:rPr>
              <a:t>Immediate Addressing Mode:</a:t>
            </a:r>
            <a:r>
              <a:rPr lang="en-GB" sz="2000" dirty="0">
                <a:latin typeface="Merriweather" panose="00000500000000000000" pitchFamily="2" charset="0"/>
              </a:rPr>
              <a:t> An immediate is transferred directly to the register.</a:t>
            </a:r>
          </a:p>
          <a:p>
            <a:pPr lvl="1">
              <a:buFont typeface="Wingdings" panose="05000000000000000000" pitchFamily="2" charset="2"/>
              <a:buChar char="q"/>
            </a:pPr>
            <a:r>
              <a:rPr lang="en-GB" sz="1600" dirty="0">
                <a:latin typeface="Merriweather" panose="00000500000000000000" pitchFamily="2" charset="0"/>
              </a:rPr>
              <a:t>E.g.: </a:t>
            </a:r>
            <a:r>
              <a:rPr lang="en-GB" sz="1600" b="1" dirty="0">
                <a:latin typeface="Merriweather" panose="00000500000000000000" pitchFamily="2" charset="0"/>
              </a:rPr>
              <a:t>MVI A, 30H </a:t>
            </a:r>
            <a:r>
              <a:rPr lang="en-GB" sz="1600" dirty="0">
                <a:latin typeface="Merriweather" panose="00000500000000000000" pitchFamily="2" charset="0"/>
              </a:rPr>
              <a:t>(30H is copied into the register A)</a:t>
            </a:r>
          </a:p>
          <a:p>
            <a:pPr lvl="1">
              <a:buFont typeface="Wingdings" panose="05000000000000000000" pitchFamily="2" charset="2"/>
              <a:buChar char="q"/>
            </a:pPr>
            <a:r>
              <a:rPr lang="en-GB" sz="1600" dirty="0">
                <a:latin typeface="Merriweather" panose="00000500000000000000" pitchFamily="2" charset="0"/>
              </a:rPr>
              <a:t>          </a:t>
            </a:r>
            <a:r>
              <a:rPr lang="en-GB" sz="1600" b="1" dirty="0">
                <a:latin typeface="Merriweather" panose="00000500000000000000" pitchFamily="2" charset="0"/>
              </a:rPr>
              <a:t>MVI B,40H</a:t>
            </a:r>
            <a:r>
              <a:rPr lang="en-GB" sz="1600" dirty="0">
                <a:latin typeface="Merriweather" panose="00000500000000000000" pitchFamily="2" charset="0"/>
              </a:rPr>
              <a:t>(40H is copied into the register B).</a:t>
            </a:r>
          </a:p>
          <a:p>
            <a:pPr marL="342900" indent="-342900">
              <a:buFont typeface="+mj-lt"/>
              <a:buAutoNum type="arabicPeriod"/>
            </a:pPr>
            <a:r>
              <a:rPr lang="en-GB" sz="2000" b="1" dirty="0">
                <a:latin typeface="Merriweather" panose="00000500000000000000" pitchFamily="2" charset="0"/>
              </a:rPr>
              <a:t>Register Addressing Mode:</a:t>
            </a:r>
            <a:r>
              <a:rPr lang="en-GB" sz="2000" dirty="0">
                <a:latin typeface="Merriweather" panose="00000500000000000000" pitchFamily="2" charset="0"/>
              </a:rPr>
              <a:t> Data is copied from one register to another register.</a:t>
            </a:r>
          </a:p>
          <a:p>
            <a:pPr lvl="1">
              <a:buFont typeface="Wingdings" panose="05000000000000000000" pitchFamily="2" charset="2"/>
              <a:buChar char="q"/>
            </a:pPr>
            <a:r>
              <a:rPr lang="en-GB" sz="1600" dirty="0">
                <a:latin typeface="Merriweather" panose="00000500000000000000" pitchFamily="2" charset="0"/>
              </a:rPr>
              <a:t>E.g.: </a:t>
            </a:r>
            <a:r>
              <a:rPr lang="en-GB" sz="1600" b="1" dirty="0">
                <a:latin typeface="Merriweather" panose="00000500000000000000" pitchFamily="2" charset="0"/>
              </a:rPr>
              <a:t>MOV B, A</a:t>
            </a:r>
            <a:r>
              <a:rPr lang="en-GB" sz="1600" dirty="0">
                <a:latin typeface="Merriweather" panose="00000500000000000000" pitchFamily="2" charset="0"/>
              </a:rPr>
              <a:t> (the content of A is copied into the register B)</a:t>
            </a:r>
          </a:p>
          <a:p>
            <a:pPr lvl="1">
              <a:buFont typeface="Wingdings" panose="05000000000000000000" pitchFamily="2" charset="2"/>
              <a:buChar char="q"/>
            </a:pPr>
            <a:r>
              <a:rPr lang="en-GB" sz="1600" dirty="0">
                <a:latin typeface="Merriweather" panose="00000500000000000000" pitchFamily="2" charset="0"/>
              </a:rPr>
              <a:t>          </a:t>
            </a:r>
            <a:r>
              <a:rPr lang="en-GB" sz="1600" b="1" dirty="0">
                <a:latin typeface="Merriweather" panose="00000500000000000000" pitchFamily="2" charset="0"/>
              </a:rPr>
              <a:t>MOV A, C</a:t>
            </a:r>
            <a:r>
              <a:rPr lang="en-GB" sz="1600" dirty="0">
                <a:latin typeface="Merriweather" panose="00000500000000000000" pitchFamily="2" charset="0"/>
              </a:rPr>
              <a:t> (the content of C is copied into the register A).</a:t>
            </a:r>
          </a:p>
          <a:p>
            <a:pPr marL="342900" indent="-342900">
              <a:buFont typeface="+mj-lt"/>
              <a:buAutoNum type="arabicPeriod"/>
            </a:pPr>
            <a:r>
              <a:rPr lang="en-GB" sz="2000" b="1" dirty="0">
                <a:latin typeface="Merriweather" panose="00000500000000000000" pitchFamily="2" charset="0"/>
              </a:rPr>
              <a:t>Direct Addressing Mode:</a:t>
            </a:r>
            <a:r>
              <a:rPr lang="en-GB" sz="2000" dirty="0">
                <a:latin typeface="Merriweather" panose="00000500000000000000" pitchFamily="2" charset="0"/>
              </a:rPr>
              <a:t> Data is directly copied from the given address to the register.</a:t>
            </a:r>
          </a:p>
          <a:p>
            <a:pPr lvl="1">
              <a:buFont typeface="Wingdings" panose="05000000000000000000" pitchFamily="2" charset="2"/>
              <a:buChar char="q"/>
            </a:pPr>
            <a:r>
              <a:rPr lang="en-GB" sz="1600" dirty="0">
                <a:latin typeface="Merriweather" panose="00000500000000000000" pitchFamily="2" charset="0"/>
              </a:rPr>
              <a:t>E.g.: </a:t>
            </a:r>
            <a:r>
              <a:rPr lang="en-GB" sz="1600" b="1" dirty="0">
                <a:latin typeface="Merriweather" panose="00000500000000000000" pitchFamily="2" charset="0"/>
              </a:rPr>
              <a:t>LDA 3000H</a:t>
            </a:r>
            <a:r>
              <a:rPr lang="en-GB" sz="1600" dirty="0">
                <a:latin typeface="Merriweather" panose="00000500000000000000" pitchFamily="2" charset="0"/>
              </a:rPr>
              <a:t> (The content at the location 3000H is copied to the register A).</a:t>
            </a:r>
          </a:p>
          <a:p>
            <a:pPr marL="342900" indent="-342900">
              <a:buFont typeface="+mj-lt"/>
              <a:buAutoNum type="arabicPeriod"/>
            </a:pPr>
            <a:r>
              <a:rPr lang="en-GB" sz="2000" b="1" dirty="0">
                <a:latin typeface="Merriweather" panose="00000500000000000000" pitchFamily="2" charset="0"/>
              </a:rPr>
              <a:t>Indirect Addressing Mode:</a:t>
            </a:r>
            <a:r>
              <a:rPr lang="en-GB" sz="2000" dirty="0">
                <a:latin typeface="Merriweather" panose="00000500000000000000" pitchFamily="2" charset="0"/>
              </a:rPr>
              <a:t> The data is transferred from the address pointed by the data in a register to other register.</a:t>
            </a:r>
          </a:p>
          <a:p>
            <a:pPr lvl="1">
              <a:buFont typeface="Wingdings" panose="05000000000000000000" pitchFamily="2" charset="2"/>
              <a:buChar char="q"/>
            </a:pPr>
            <a:r>
              <a:rPr lang="en-GB" sz="1600" dirty="0">
                <a:latin typeface="Merriweather" panose="00000500000000000000" pitchFamily="2" charset="0"/>
              </a:rPr>
              <a:t>E.g.: </a:t>
            </a:r>
            <a:r>
              <a:rPr lang="en-GB" sz="1600" b="1" dirty="0">
                <a:latin typeface="Merriweather" panose="00000500000000000000" pitchFamily="2" charset="0"/>
              </a:rPr>
              <a:t>MOV A, M</a:t>
            </a:r>
            <a:r>
              <a:rPr lang="en-GB" sz="1600" dirty="0">
                <a:latin typeface="Merriweather" panose="00000500000000000000" pitchFamily="2" charset="0"/>
              </a:rPr>
              <a:t> (data is transferred from the memory location pointed by the register to the accumulator).</a:t>
            </a:r>
          </a:p>
          <a:p>
            <a:pPr marL="342900" indent="-342900">
              <a:buFont typeface="+mj-lt"/>
              <a:buAutoNum type="arabicPeriod"/>
            </a:pPr>
            <a:r>
              <a:rPr lang="en-GB" sz="2000" b="1" dirty="0">
                <a:latin typeface="Merriweather" panose="00000500000000000000" pitchFamily="2" charset="0"/>
              </a:rPr>
              <a:t>Implied Addressing Mode: </a:t>
            </a:r>
            <a:r>
              <a:rPr lang="en-GB" sz="2000" dirty="0">
                <a:latin typeface="Merriweather" panose="00000500000000000000" pitchFamily="2" charset="0"/>
              </a:rPr>
              <a:t>This mode doesn't require any operand. The data is specified by opcode itself.</a:t>
            </a:r>
          </a:p>
          <a:p>
            <a:pPr lvl="1">
              <a:buFont typeface="Wingdings" panose="05000000000000000000" pitchFamily="2" charset="2"/>
              <a:buChar char="q"/>
            </a:pPr>
            <a:r>
              <a:rPr lang="en-GB" sz="1600" dirty="0">
                <a:latin typeface="Merriweather" panose="00000500000000000000" pitchFamily="2" charset="0"/>
              </a:rPr>
              <a:t>E.g.: </a:t>
            </a:r>
            <a:r>
              <a:rPr lang="en-GB" sz="1600" b="1" dirty="0">
                <a:latin typeface="Merriweather" panose="00000500000000000000" pitchFamily="2" charset="0"/>
              </a:rPr>
              <a:t>RAL,  CMP</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56</a:t>
            </a:fld>
            <a:endParaRPr lang="en-US"/>
          </a:p>
        </p:txBody>
      </p:sp>
    </p:spTree>
    <p:extLst>
      <p:ext uri="{BB962C8B-B14F-4D97-AF65-F5344CB8AC3E}">
        <p14:creationId xmlns:p14="http://schemas.microsoft.com/office/powerpoint/2010/main" val="3168599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5"/>
            <a:ext cx="7772400" cy="784405"/>
          </a:xfrm>
        </p:spPr>
        <p:txBody>
          <a:bodyPr>
            <a:normAutofit/>
          </a:bodyPr>
          <a:lstStyle/>
          <a:p>
            <a:r>
              <a:rPr lang="en-GB" sz="4400" b="1" dirty="0">
                <a:latin typeface="Merriweather" panose="00000500000000000000" pitchFamily="2" charset="0"/>
              </a:rPr>
              <a:t>Addressing Modes in 8085</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694508" y="920931"/>
            <a:ext cx="10659292" cy="5435420"/>
          </a:xfrm>
        </p:spPr>
        <p:txBody>
          <a:bodyPr>
            <a:normAutofit/>
          </a:bodyPr>
          <a:lstStyle/>
          <a:p>
            <a:pPr>
              <a:buFont typeface="Wingdings" panose="05000000000000000000" pitchFamily="2" charset="2"/>
              <a:buChar char="v"/>
            </a:pPr>
            <a:r>
              <a:rPr lang="en-GB" sz="2000" dirty="0">
                <a:latin typeface="Merriweather" panose="00000500000000000000" pitchFamily="2" charset="0"/>
              </a:rPr>
              <a:t>Instructions are </a:t>
            </a:r>
            <a:r>
              <a:rPr lang="en-GB" sz="2000" b="1" dirty="0">
                <a:latin typeface="Merriweather" panose="00000500000000000000" pitchFamily="2" charset="0"/>
              </a:rPr>
              <a:t>command</a:t>
            </a:r>
            <a:r>
              <a:rPr lang="en-GB" sz="2000" dirty="0">
                <a:latin typeface="Merriweather" panose="00000500000000000000" pitchFamily="2" charset="0"/>
              </a:rPr>
              <a:t> to perform a certain task in microprocessor.</a:t>
            </a:r>
          </a:p>
          <a:p>
            <a:pPr>
              <a:buFont typeface="Wingdings" panose="05000000000000000000" pitchFamily="2" charset="2"/>
              <a:buChar char="v"/>
            </a:pPr>
            <a:r>
              <a:rPr lang="en-GB" sz="2000" dirty="0">
                <a:latin typeface="Merriweather" panose="00000500000000000000" pitchFamily="2" charset="0"/>
              </a:rPr>
              <a:t>The instruction consists of </a:t>
            </a:r>
            <a:r>
              <a:rPr lang="en-GB" sz="2000" b="1" dirty="0">
                <a:latin typeface="Merriweather" panose="00000500000000000000" pitchFamily="2" charset="0"/>
              </a:rPr>
              <a:t>op-code</a:t>
            </a:r>
            <a:r>
              <a:rPr lang="en-GB" sz="2000" dirty="0">
                <a:latin typeface="Merriweather" panose="00000500000000000000" pitchFamily="2" charset="0"/>
              </a:rPr>
              <a:t> and </a:t>
            </a:r>
            <a:r>
              <a:rPr lang="en-GB" sz="2000" b="1" dirty="0">
                <a:latin typeface="Merriweather" panose="00000500000000000000" pitchFamily="2" charset="0"/>
              </a:rPr>
              <a:t>data</a:t>
            </a:r>
            <a:r>
              <a:rPr lang="en-GB" sz="2000" dirty="0">
                <a:latin typeface="Merriweather" panose="00000500000000000000" pitchFamily="2" charset="0"/>
              </a:rPr>
              <a:t> called </a:t>
            </a:r>
            <a:r>
              <a:rPr lang="en-GB" sz="2000" b="1" dirty="0">
                <a:latin typeface="Merriweather" panose="00000500000000000000" pitchFamily="2" charset="0"/>
              </a:rPr>
              <a:t>operand</a:t>
            </a:r>
            <a:r>
              <a:rPr lang="en-GB" sz="2000" dirty="0">
                <a:latin typeface="Merriweather" panose="00000500000000000000" pitchFamily="2" charset="0"/>
              </a:rPr>
              <a:t>. The operand may be the </a:t>
            </a:r>
            <a:r>
              <a:rPr lang="en-GB" sz="2000" b="1" dirty="0">
                <a:latin typeface="Merriweather" panose="00000500000000000000" pitchFamily="2" charset="0"/>
              </a:rPr>
              <a:t>source only</a:t>
            </a:r>
            <a:r>
              <a:rPr lang="en-GB" sz="2000" dirty="0">
                <a:latin typeface="Merriweather" panose="00000500000000000000" pitchFamily="2" charset="0"/>
              </a:rPr>
              <a:t>, </a:t>
            </a:r>
            <a:r>
              <a:rPr lang="en-GB" sz="2000" b="1" dirty="0">
                <a:latin typeface="Merriweather" panose="00000500000000000000" pitchFamily="2" charset="0"/>
              </a:rPr>
              <a:t>destination only</a:t>
            </a:r>
            <a:r>
              <a:rPr lang="en-GB" sz="2000" dirty="0">
                <a:latin typeface="Merriweather" panose="00000500000000000000" pitchFamily="2" charset="0"/>
              </a:rPr>
              <a:t> or </a:t>
            </a:r>
            <a:r>
              <a:rPr lang="en-GB" sz="2000" b="1" dirty="0">
                <a:latin typeface="Merriweather" panose="00000500000000000000" pitchFamily="2" charset="0"/>
              </a:rPr>
              <a:t>both of them</a:t>
            </a:r>
            <a:r>
              <a:rPr lang="en-GB" sz="2000" dirty="0">
                <a:latin typeface="Merriweather" panose="00000500000000000000" pitchFamily="2" charset="0"/>
              </a:rPr>
              <a:t>.</a:t>
            </a:r>
          </a:p>
          <a:p>
            <a:pPr>
              <a:buFont typeface="Wingdings" panose="05000000000000000000" pitchFamily="2" charset="2"/>
              <a:buChar char="v"/>
            </a:pPr>
            <a:r>
              <a:rPr lang="en-GB" sz="2000" dirty="0">
                <a:latin typeface="Merriweather" panose="00000500000000000000" pitchFamily="2" charset="0"/>
              </a:rPr>
              <a:t>In these instructions, the </a:t>
            </a:r>
            <a:r>
              <a:rPr lang="en-GB" sz="2000" b="1" dirty="0">
                <a:latin typeface="Merriweather" panose="00000500000000000000" pitchFamily="2" charset="0"/>
              </a:rPr>
              <a:t>source</a:t>
            </a:r>
            <a:r>
              <a:rPr lang="en-GB" sz="2000" dirty="0">
                <a:latin typeface="Merriweather" panose="00000500000000000000" pitchFamily="2" charset="0"/>
              </a:rPr>
              <a:t> can be a register, a memory or an input port. </a:t>
            </a:r>
          </a:p>
          <a:p>
            <a:pPr>
              <a:buFont typeface="Wingdings" panose="05000000000000000000" pitchFamily="2" charset="2"/>
              <a:buChar char="v"/>
            </a:pPr>
            <a:r>
              <a:rPr lang="en-GB" sz="2000" dirty="0">
                <a:latin typeface="Merriweather" panose="00000500000000000000" pitchFamily="2" charset="0"/>
              </a:rPr>
              <a:t>Similarly, </a:t>
            </a:r>
            <a:r>
              <a:rPr lang="en-GB" sz="2000" b="1" dirty="0">
                <a:latin typeface="Merriweather" panose="00000500000000000000" pitchFamily="2" charset="0"/>
              </a:rPr>
              <a:t>destination</a:t>
            </a:r>
            <a:r>
              <a:rPr lang="en-GB" sz="2000" dirty="0">
                <a:latin typeface="Merriweather" panose="00000500000000000000" pitchFamily="2" charset="0"/>
              </a:rPr>
              <a:t> can be a register, a memory location, or an output port.</a:t>
            </a:r>
          </a:p>
          <a:p>
            <a:pPr>
              <a:buFont typeface="Wingdings" panose="05000000000000000000" pitchFamily="2" charset="2"/>
              <a:buChar char="v"/>
            </a:pPr>
            <a:r>
              <a:rPr lang="en-GB" sz="2000" dirty="0">
                <a:latin typeface="Merriweather" panose="00000500000000000000" pitchFamily="2" charset="0"/>
              </a:rPr>
              <a:t>The various </a:t>
            </a:r>
            <a:r>
              <a:rPr lang="en-GB" sz="2000" b="1" dirty="0">
                <a:latin typeface="Merriweather" panose="00000500000000000000" pitchFamily="2" charset="0"/>
              </a:rPr>
              <a:t>format (way)</a:t>
            </a:r>
            <a:r>
              <a:rPr lang="en-GB" sz="2000" dirty="0">
                <a:latin typeface="Merriweather" panose="00000500000000000000" pitchFamily="2" charset="0"/>
              </a:rPr>
              <a:t> of specifying the </a:t>
            </a:r>
            <a:r>
              <a:rPr lang="en-GB" sz="2000" b="1" dirty="0">
                <a:latin typeface="Merriweather" panose="00000500000000000000" pitchFamily="2" charset="0"/>
              </a:rPr>
              <a:t>operands</a:t>
            </a:r>
            <a:r>
              <a:rPr lang="en-GB" sz="2000" dirty="0">
                <a:latin typeface="Merriweather" panose="00000500000000000000" pitchFamily="2" charset="0"/>
              </a:rPr>
              <a:t> are called </a:t>
            </a:r>
            <a:r>
              <a:rPr lang="en-GB" sz="2000" b="1" dirty="0">
                <a:latin typeface="Merriweather" panose="00000500000000000000" pitchFamily="2" charset="0"/>
              </a:rPr>
              <a:t>addressing mode</a:t>
            </a:r>
            <a:r>
              <a:rPr lang="en-GB" sz="2000" dirty="0">
                <a:latin typeface="Merriweather" panose="00000500000000000000" pitchFamily="2" charset="0"/>
              </a:rPr>
              <a:t>. So addressing mode specifies where the operands are located rather than their nature.</a:t>
            </a:r>
          </a:p>
          <a:p>
            <a:pPr>
              <a:buFont typeface="Wingdings" panose="05000000000000000000" pitchFamily="2" charset="2"/>
              <a:buChar char="v"/>
            </a:pPr>
            <a:r>
              <a:rPr lang="en-GB" sz="2000" dirty="0">
                <a:latin typeface="Merriweather" panose="00000500000000000000" pitchFamily="2" charset="0"/>
              </a:rPr>
              <a:t>The 8085 has 5 addressing modes:</a:t>
            </a:r>
          </a:p>
          <a:p>
            <a:pPr marL="914400" lvl="1" indent="-457200">
              <a:buFont typeface="+mj-lt"/>
              <a:buAutoNum type="arabicPeriod"/>
            </a:pPr>
            <a:r>
              <a:rPr lang="en-GB" sz="1800" dirty="0">
                <a:latin typeface="Merriweather" panose="00000500000000000000" pitchFamily="2" charset="0"/>
              </a:rPr>
              <a:t>Direct addressing mode</a:t>
            </a:r>
          </a:p>
          <a:p>
            <a:pPr marL="914400" lvl="1" indent="-457200">
              <a:buFont typeface="+mj-lt"/>
              <a:buAutoNum type="arabicPeriod"/>
            </a:pPr>
            <a:r>
              <a:rPr lang="en-GB" sz="1800" dirty="0">
                <a:latin typeface="Merriweather" panose="00000500000000000000" pitchFamily="2" charset="0"/>
              </a:rPr>
              <a:t>Register Direct addressing mode</a:t>
            </a:r>
          </a:p>
          <a:p>
            <a:pPr marL="914400" lvl="1" indent="-457200">
              <a:buFont typeface="+mj-lt"/>
              <a:buAutoNum type="arabicPeriod"/>
            </a:pPr>
            <a:r>
              <a:rPr lang="en-GB" sz="1800" dirty="0">
                <a:latin typeface="Merriweather" panose="00000500000000000000" pitchFamily="2" charset="0"/>
              </a:rPr>
              <a:t>Register Indirect addressing mode</a:t>
            </a:r>
          </a:p>
          <a:p>
            <a:pPr marL="914400" lvl="1" indent="-457200">
              <a:buFont typeface="+mj-lt"/>
              <a:buAutoNum type="arabicPeriod"/>
            </a:pPr>
            <a:r>
              <a:rPr lang="en-GB" sz="1800" dirty="0">
                <a:latin typeface="Merriweather" panose="00000500000000000000" pitchFamily="2" charset="0"/>
              </a:rPr>
              <a:t>Immediate addressing mode</a:t>
            </a:r>
          </a:p>
          <a:p>
            <a:pPr marL="914400" lvl="1" indent="-457200">
              <a:buFont typeface="+mj-lt"/>
              <a:buAutoNum type="arabicPeriod"/>
            </a:pPr>
            <a:r>
              <a:rPr lang="en-GB" sz="1800" dirty="0">
                <a:latin typeface="Merriweather" panose="00000500000000000000" pitchFamily="2" charset="0"/>
              </a:rPr>
              <a:t>Implied or Inherent addressing mode</a:t>
            </a:r>
            <a:endParaRPr lang="en-GB" sz="1400"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57</a:t>
            </a:fld>
            <a:endParaRPr lang="en-US"/>
          </a:p>
        </p:txBody>
      </p:sp>
    </p:spTree>
    <p:extLst>
      <p:ext uri="{BB962C8B-B14F-4D97-AF65-F5344CB8AC3E}">
        <p14:creationId xmlns:p14="http://schemas.microsoft.com/office/powerpoint/2010/main" val="2559932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5"/>
            <a:ext cx="7772400" cy="784405"/>
          </a:xfrm>
        </p:spPr>
        <p:txBody>
          <a:bodyPr>
            <a:normAutofit/>
          </a:bodyPr>
          <a:lstStyle/>
          <a:p>
            <a:r>
              <a:rPr lang="en-GB" sz="4400" b="1" dirty="0">
                <a:latin typeface="Merriweather" panose="00000500000000000000" pitchFamily="2" charset="0"/>
              </a:rPr>
              <a:t>Direct addressing mode</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694508" y="1018903"/>
            <a:ext cx="10659292" cy="4781006"/>
          </a:xfrm>
        </p:spPr>
        <p:txBody>
          <a:bodyPr>
            <a:normAutofit/>
          </a:bodyPr>
          <a:lstStyle/>
          <a:p>
            <a:pPr>
              <a:buFont typeface="Wingdings" panose="05000000000000000000" pitchFamily="2" charset="2"/>
              <a:buChar char="v"/>
            </a:pPr>
            <a:r>
              <a:rPr lang="en-GB" sz="2000" dirty="0">
                <a:latin typeface="Merriweather" panose="00000500000000000000" pitchFamily="2" charset="0"/>
              </a:rPr>
              <a:t>The instruction using this mode specifies the effective address as part of instruction.</a:t>
            </a:r>
          </a:p>
          <a:p>
            <a:pPr>
              <a:buFont typeface="Wingdings" panose="05000000000000000000" pitchFamily="2" charset="2"/>
              <a:buChar char="v"/>
            </a:pPr>
            <a:r>
              <a:rPr lang="en-GB" sz="2000" dirty="0">
                <a:latin typeface="Merriweather" panose="00000500000000000000" pitchFamily="2" charset="0"/>
              </a:rPr>
              <a:t>The instruction size either 2-bytes or 3-bytes with first byte op-code followed by 1 or 2 bytes of address of data.</a:t>
            </a:r>
          </a:p>
          <a:p>
            <a:pPr>
              <a:buFont typeface="Wingdings" panose="05000000000000000000" pitchFamily="2" charset="2"/>
              <a:buChar char="v"/>
            </a:pPr>
            <a:r>
              <a:rPr lang="en-GB" sz="2000" dirty="0">
                <a:latin typeface="Merriweather" panose="00000500000000000000" pitchFamily="2" charset="0"/>
              </a:rPr>
              <a:t>E. g.:</a:t>
            </a:r>
          </a:p>
          <a:p>
            <a:pPr lvl="1">
              <a:buFont typeface="Wingdings" panose="05000000000000000000" pitchFamily="2" charset="2"/>
              <a:buChar char="q"/>
            </a:pPr>
            <a:r>
              <a:rPr lang="en-GB" sz="1800" dirty="0">
                <a:latin typeface="Merriweather" panose="00000500000000000000" pitchFamily="2" charset="0"/>
              </a:rPr>
              <a:t> LDA 9500H	A ← [9500]</a:t>
            </a:r>
          </a:p>
          <a:p>
            <a:pPr lvl="1">
              <a:buFont typeface="Wingdings" panose="05000000000000000000" pitchFamily="2" charset="2"/>
              <a:buChar char="q"/>
            </a:pPr>
            <a:r>
              <a:rPr lang="en-GB" sz="1800" dirty="0">
                <a:latin typeface="Merriweather" panose="00000500000000000000" pitchFamily="2" charset="0"/>
              </a:rPr>
              <a:t>IN 80H	A ← [80]</a:t>
            </a:r>
          </a:p>
          <a:p>
            <a:pPr>
              <a:buFont typeface="Wingdings" panose="05000000000000000000" pitchFamily="2" charset="2"/>
              <a:buChar char="v"/>
            </a:pPr>
            <a:r>
              <a:rPr lang="en-GB" sz="2000" dirty="0">
                <a:latin typeface="Merriweather" panose="00000500000000000000" pitchFamily="2" charset="0"/>
              </a:rPr>
              <a:t>This type of addressing is called absolute addressing.</a:t>
            </a:r>
            <a:endParaRPr lang="en-GB" sz="1400"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58</a:t>
            </a:fld>
            <a:endParaRPr lang="en-US"/>
          </a:p>
        </p:txBody>
      </p:sp>
    </p:spTree>
    <p:extLst>
      <p:ext uri="{BB962C8B-B14F-4D97-AF65-F5344CB8AC3E}">
        <p14:creationId xmlns:p14="http://schemas.microsoft.com/office/powerpoint/2010/main" val="4187241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5"/>
            <a:ext cx="10515600" cy="784405"/>
          </a:xfrm>
        </p:spPr>
        <p:txBody>
          <a:bodyPr>
            <a:normAutofit/>
          </a:bodyPr>
          <a:lstStyle/>
          <a:p>
            <a:r>
              <a:rPr lang="en-GB" sz="4400" b="1" dirty="0">
                <a:latin typeface="Merriweather" panose="00000500000000000000" pitchFamily="2" charset="0"/>
              </a:rPr>
              <a:t>Register Direct addressing mode</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694508" y="1240971"/>
            <a:ext cx="10659292" cy="4558938"/>
          </a:xfrm>
        </p:spPr>
        <p:txBody>
          <a:bodyPr>
            <a:normAutofit/>
          </a:bodyPr>
          <a:lstStyle/>
          <a:p>
            <a:pPr>
              <a:buFont typeface="Wingdings" panose="05000000000000000000" pitchFamily="2" charset="2"/>
              <a:buChar char="v"/>
            </a:pPr>
            <a:r>
              <a:rPr lang="en-GB" sz="2000" dirty="0">
                <a:latin typeface="Merriweather" panose="00000500000000000000" pitchFamily="2" charset="0"/>
              </a:rPr>
              <a:t>This mode specifies the register or register pair that contains the data.</a:t>
            </a:r>
          </a:p>
          <a:p>
            <a:pPr>
              <a:buFont typeface="Wingdings" panose="05000000000000000000" pitchFamily="2" charset="2"/>
              <a:buChar char="v"/>
            </a:pPr>
            <a:r>
              <a:rPr lang="en-GB" sz="2000" dirty="0">
                <a:latin typeface="Merriweather" panose="00000500000000000000" pitchFamily="2" charset="0"/>
              </a:rPr>
              <a:t>E g.: </a:t>
            </a:r>
          </a:p>
          <a:p>
            <a:pPr lvl="1">
              <a:buFont typeface="Wingdings" panose="05000000000000000000" pitchFamily="2" charset="2"/>
              <a:buChar char="q"/>
            </a:pPr>
            <a:r>
              <a:rPr lang="en-GB" sz="1800" dirty="0">
                <a:latin typeface="Merriweather" panose="00000500000000000000" pitchFamily="2" charset="0"/>
              </a:rPr>
              <a:t>MOV A, B → Here register B contains data rather than address of the data.</a:t>
            </a:r>
          </a:p>
          <a:p>
            <a:pPr>
              <a:buFont typeface="Wingdings" panose="05000000000000000000" pitchFamily="2" charset="2"/>
              <a:buChar char="v"/>
            </a:pPr>
            <a:r>
              <a:rPr lang="en-GB" sz="2000" dirty="0">
                <a:latin typeface="Merriweather" panose="00000500000000000000" pitchFamily="2" charset="0"/>
              </a:rPr>
              <a:t>Other examples are: ADD, XCHG etc.</a:t>
            </a:r>
            <a:endParaRPr lang="en-GB" sz="1400"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59</a:t>
            </a:fld>
            <a:endParaRPr lang="en-US"/>
          </a:p>
        </p:txBody>
      </p:sp>
    </p:spTree>
    <p:extLst>
      <p:ext uri="{BB962C8B-B14F-4D97-AF65-F5344CB8AC3E}">
        <p14:creationId xmlns:p14="http://schemas.microsoft.com/office/powerpoint/2010/main" val="3131159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p:txBody>
          <a:bodyPr/>
          <a:lstStyle/>
          <a:p>
            <a:r>
              <a:rPr lang="en-US" b="1" dirty="0">
                <a:latin typeface="Merriweather" panose="00000500000000000000" pitchFamily="2" charset="0"/>
              </a:rPr>
              <a:t>Important Features of 8085</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21870" y="1470024"/>
            <a:ext cx="11001830" cy="4791076"/>
          </a:xfrm>
        </p:spPr>
        <p:txBody>
          <a:bodyPr>
            <a:normAutofit/>
          </a:bodyPr>
          <a:lstStyle/>
          <a:p>
            <a:pPr marL="457200" indent="-457200">
              <a:buFont typeface="+mj-lt"/>
              <a:buAutoNum type="arabicPeriod" startAt="5"/>
            </a:pPr>
            <a:r>
              <a:rPr lang="en-GB" sz="2000" dirty="0">
                <a:latin typeface="Merriweather" panose="00000500000000000000" pitchFamily="2" charset="0"/>
              </a:rPr>
              <a:t>This microprocessor is available in a </a:t>
            </a:r>
            <a:r>
              <a:rPr lang="en-GB" sz="2000" b="1" dirty="0">
                <a:latin typeface="Merriweather" panose="00000500000000000000" pitchFamily="2" charset="0"/>
              </a:rPr>
              <a:t>DIP</a:t>
            </a:r>
            <a:r>
              <a:rPr lang="en-GB" sz="2000" dirty="0">
                <a:latin typeface="Merriweather" panose="00000500000000000000" pitchFamily="2" charset="0"/>
              </a:rPr>
              <a:t> package of 40 pins.</a:t>
            </a:r>
          </a:p>
          <a:p>
            <a:pPr marL="457200" indent="-457200">
              <a:buFont typeface="+mj-lt"/>
              <a:buAutoNum type="arabicPeriod" startAt="5"/>
            </a:pPr>
            <a:r>
              <a:rPr lang="en-GB" sz="2000" dirty="0">
                <a:latin typeface="Merriweather" panose="00000500000000000000" pitchFamily="2" charset="0"/>
              </a:rPr>
              <a:t>A 16-bit </a:t>
            </a:r>
            <a:r>
              <a:rPr lang="en-GB" sz="2000" b="1" dirty="0">
                <a:latin typeface="Merriweather" panose="00000500000000000000" pitchFamily="2" charset="0"/>
              </a:rPr>
              <a:t>program counter</a:t>
            </a:r>
          </a:p>
          <a:p>
            <a:pPr marL="457200" indent="-457200">
              <a:buFont typeface="+mj-lt"/>
              <a:buAutoNum type="arabicPeriod" startAt="5"/>
            </a:pPr>
            <a:r>
              <a:rPr lang="en-GB" sz="2000" dirty="0">
                <a:latin typeface="Merriweather" panose="00000500000000000000" pitchFamily="2" charset="0"/>
              </a:rPr>
              <a:t>A 16-bit </a:t>
            </a:r>
            <a:r>
              <a:rPr lang="en-GB" sz="2000" b="1" dirty="0">
                <a:latin typeface="Merriweather" panose="00000500000000000000" pitchFamily="2" charset="0"/>
              </a:rPr>
              <a:t>stack pointer</a:t>
            </a:r>
          </a:p>
          <a:p>
            <a:pPr marL="457200" indent="-457200">
              <a:buFont typeface="+mj-lt"/>
              <a:buAutoNum type="arabicPeriod" startAt="5"/>
            </a:pPr>
            <a:r>
              <a:rPr lang="en-GB" sz="2000" dirty="0">
                <a:latin typeface="Merriweather" panose="00000500000000000000" pitchFamily="2" charset="0"/>
              </a:rPr>
              <a:t>Six 8-bit </a:t>
            </a:r>
            <a:r>
              <a:rPr lang="en-GB" sz="2000" b="1" dirty="0">
                <a:latin typeface="Merriweather" panose="00000500000000000000" pitchFamily="2" charset="0"/>
              </a:rPr>
              <a:t>general purpose registers</a:t>
            </a:r>
            <a:r>
              <a:rPr lang="en-GB" sz="2000" dirty="0">
                <a:latin typeface="Merriweather" panose="00000500000000000000" pitchFamily="2" charset="0"/>
              </a:rPr>
              <a:t> arranged in pairs: </a:t>
            </a:r>
          </a:p>
          <a:p>
            <a:pPr marL="457200" lvl="1" indent="0">
              <a:buNone/>
            </a:pPr>
            <a:r>
              <a:rPr lang="en-GB" sz="2000" dirty="0">
                <a:latin typeface="Merriweather" panose="00000500000000000000" pitchFamily="2" charset="0"/>
              </a:rPr>
              <a:t> </a:t>
            </a:r>
            <a:r>
              <a:rPr lang="en-GB" sz="2000" b="1" dirty="0">
                <a:latin typeface="Merriweather" panose="00000500000000000000" pitchFamily="2" charset="0"/>
              </a:rPr>
              <a:t>BC, DE, HL</a:t>
            </a:r>
          </a:p>
          <a:p>
            <a:pPr marL="457200" indent="-457200">
              <a:buFont typeface="+mj-lt"/>
              <a:buAutoNum type="arabicPeriod" startAt="5"/>
            </a:pPr>
            <a:r>
              <a:rPr lang="en-GB" sz="2000" dirty="0">
                <a:latin typeface="Merriweather" panose="00000500000000000000" pitchFamily="2" charset="0"/>
              </a:rPr>
              <a:t>It works on </a:t>
            </a:r>
            <a:r>
              <a:rPr lang="en-GB" sz="2000" b="1" dirty="0">
                <a:latin typeface="Merriweather" panose="00000500000000000000" pitchFamily="2" charset="0"/>
              </a:rPr>
              <a:t>+5 V power supply</a:t>
            </a:r>
            <a:r>
              <a:rPr lang="en-GB" sz="2000" dirty="0">
                <a:latin typeface="Merriweather" panose="00000500000000000000" pitchFamily="2" charset="0"/>
              </a:rPr>
              <a:t>.</a:t>
            </a:r>
          </a:p>
          <a:p>
            <a:pPr marL="457200" indent="-457200">
              <a:buFont typeface="+mj-lt"/>
              <a:buAutoNum type="arabicPeriod" startAt="5"/>
            </a:pPr>
            <a:r>
              <a:rPr lang="en-GB" sz="2000" dirty="0">
                <a:latin typeface="Merriweather" panose="00000500000000000000" pitchFamily="2" charset="0"/>
              </a:rPr>
              <a:t>Its operating frequency is </a:t>
            </a:r>
            <a:r>
              <a:rPr lang="en-GB" sz="2000" b="1" dirty="0">
                <a:latin typeface="Merriweather" panose="00000500000000000000" pitchFamily="2" charset="0"/>
              </a:rPr>
              <a:t>3 MHz</a:t>
            </a:r>
            <a:endParaRPr lang="en-GB" sz="2000" dirty="0">
              <a:latin typeface="Merriweather" panose="00000500000000000000" pitchFamily="2" charset="0"/>
            </a:endParaRPr>
          </a:p>
          <a:p>
            <a:pPr marL="457200" indent="-457200">
              <a:buFont typeface="+mj-lt"/>
              <a:buAutoNum type="arabicPeriod" startAt="5"/>
            </a:pPr>
            <a:r>
              <a:rPr lang="en-GB" sz="2000" dirty="0">
                <a:latin typeface="Merriweather" panose="00000500000000000000" pitchFamily="2" charset="0"/>
              </a:rPr>
              <a:t>A total of </a:t>
            </a:r>
            <a:r>
              <a:rPr lang="en-GB" sz="2000" b="1" dirty="0">
                <a:latin typeface="Merriweather" panose="00000500000000000000" pitchFamily="2" charset="0"/>
              </a:rPr>
              <a:t>246 operational codes </a:t>
            </a:r>
            <a:r>
              <a:rPr lang="en-GB" sz="2000" dirty="0">
                <a:latin typeface="Merriweather" panose="00000500000000000000" pitchFamily="2" charset="0"/>
              </a:rPr>
              <a:t>and </a:t>
            </a:r>
            <a:r>
              <a:rPr lang="en-GB" sz="2000" b="1" dirty="0">
                <a:latin typeface="Merriweather" panose="00000500000000000000" pitchFamily="2" charset="0"/>
              </a:rPr>
              <a:t>74 different instructions </a:t>
            </a:r>
            <a:r>
              <a:rPr lang="en-GB" sz="2000" dirty="0">
                <a:latin typeface="Merriweather" panose="00000500000000000000" pitchFamily="2" charset="0"/>
              </a:rPr>
              <a:t>are present.</a:t>
            </a:r>
          </a:p>
          <a:p>
            <a:pPr marL="457200" indent="-457200">
              <a:buFont typeface="+mj-lt"/>
              <a:buAutoNum type="arabicPeriod" startAt="5"/>
            </a:pPr>
            <a:r>
              <a:rPr lang="en-GB" sz="2000" dirty="0">
                <a:latin typeface="Merriweather" panose="00000500000000000000" pitchFamily="2" charset="0"/>
              </a:rPr>
              <a:t>It accepts 5 external </a:t>
            </a:r>
            <a:r>
              <a:rPr lang="en-GB" sz="2000" b="1" dirty="0">
                <a:latin typeface="Merriweather" panose="00000500000000000000" pitchFamily="2" charset="0"/>
              </a:rPr>
              <a:t>hardware interrupts </a:t>
            </a:r>
            <a:r>
              <a:rPr lang="en-GB" sz="2000" dirty="0">
                <a:latin typeface="Merriweather" panose="00000500000000000000" pitchFamily="2" charset="0"/>
              </a:rPr>
              <a:t>i.e., TRAP</a:t>
            </a:r>
            <a:r>
              <a:rPr lang="en-GB" sz="2000" b="1" dirty="0">
                <a:latin typeface="Merriweather" panose="00000500000000000000" pitchFamily="2" charset="0"/>
              </a:rPr>
              <a:t>, RST 7.5, RST 6.5, RST 5.5</a:t>
            </a:r>
            <a:r>
              <a:rPr lang="en-GB" sz="2000" dirty="0">
                <a:latin typeface="Merriweather" panose="00000500000000000000" pitchFamily="2" charset="0"/>
              </a:rPr>
              <a:t> and INTR.</a:t>
            </a:r>
          </a:p>
          <a:p>
            <a:pPr marL="457200" indent="-457200">
              <a:buFont typeface="+mj-lt"/>
              <a:buAutoNum type="arabicPeriod" startAt="5"/>
            </a:pPr>
            <a:r>
              <a:rPr lang="en-GB" sz="2000" dirty="0">
                <a:latin typeface="Merriweather" panose="00000500000000000000" pitchFamily="2" charset="0"/>
              </a:rPr>
              <a:t>The 8085 microprocessor has eight </a:t>
            </a:r>
            <a:r>
              <a:rPr lang="en-GB" sz="2000" b="1" dirty="0">
                <a:latin typeface="Merriweather" panose="00000500000000000000" pitchFamily="2" charset="0"/>
              </a:rPr>
              <a:t>software interrupts</a:t>
            </a:r>
            <a:r>
              <a:rPr lang="en-GB" sz="2000" dirty="0">
                <a:latin typeface="Merriweather" panose="00000500000000000000" pitchFamily="2" charset="0"/>
              </a:rPr>
              <a:t> from </a:t>
            </a:r>
            <a:r>
              <a:rPr lang="en-GB" sz="2000" b="1" dirty="0">
                <a:latin typeface="Merriweather" panose="00000500000000000000" pitchFamily="2" charset="0"/>
              </a:rPr>
              <a:t>RST0</a:t>
            </a:r>
            <a:r>
              <a:rPr lang="en-GB" sz="2000" dirty="0">
                <a:latin typeface="Merriweather" panose="00000500000000000000" pitchFamily="2" charset="0"/>
              </a:rPr>
              <a:t> through </a:t>
            </a:r>
            <a:r>
              <a:rPr lang="en-GB" sz="2000" b="1" dirty="0">
                <a:latin typeface="Merriweather" panose="00000500000000000000" pitchFamily="2" charset="0"/>
              </a:rPr>
              <a:t>RST7</a:t>
            </a:r>
            <a:r>
              <a:rPr lang="en-GB" sz="2000" dirty="0">
                <a:latin typeface="Merriweather" panose="00000500000000000000" pitchFamily="2" charset="0"/>
              </a:rPr>
              <a:t>.</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pic>
        <p:nvPicPr>
          <p:cNvPr id="6" name="Picture 5">
            <a:extLst>
              <a:ext uri="{FF2B5EF4-FFF2-40B4-BE49-F238E27FC236}">
                <a16:creationId xmlns:a16="http://schemas.microsoft.com/office/drawing/2014/main" id="{B3E32635-96DE-4F25-97BB-3A4DDD9C12E5}"/>
              </a:ext>
            </a:extLst>
          </p:cNvPr>
          <p:cNvPicPr>
            <a:picLocks noChangeAspect="1"/>
          </p:cNvPicPr>
          <p:nvPr/>
        </p:nvPicPr>
        <p:blipFill>
          <a:blip r:embed="rId3"/>
          <a:stretch>
            <a:fillRect/>
          </a:stretch>
        </p:blipFill>
        <p:spPr>
          <a:xfrm>
            <a:off x="8356236" y="1861049"/>
            <a:ext cx="2709515" cy="2327630"/>
          </a:xfrm>
          <a:prstGeom prst="rect">
            <a:avLst/>
          </a:prstGeom>
        </p:spPr>
      </p:pic>
      <p:sp>
        <p:nvSpPr>
          <p:cNvPr id="4" name="Date Placeholder 3">
            <a:extLst>
              <a:ext uri="{FF2B5EF4-FFF2-40B4-BE49-F238E27FC236}">
                <a16:creationId xmlns:a16="http://schemas.microsoft.com/office/drawing/2014/main" id="{BE76421D-A302-4E6F-9432-239D8786C7AC}"/>
              </a:ext>
            </a:extLst>
          </p:cNvPr>
          <p:cNvSpPr>
            <a:spLocks noGrp="1"/>
          </p:cNvSpPr>
          <p:nvPr>
            <p:ph type="dt" sz="half" idx="10"/>
          </p:nvPr>
        </p:nvSpPr>
        <p:spPr/>
        <p:txBody>
          <a:bodyPr/>
          <a:lstStyle/>
          <a:p>
            <a:fld id="{51104535-7DB1-452D-80C6-BF54712E3EF0}" type="datetime1">
              <a:rPr lang="en-US" smtClean="0"/>
              <a:t>10/2/2023</a:t>
            </a:fld>
            <a:endParaRPr lang="en-US"/>
          </a:p>
        </p:txBody>
      </p:sp>
      <p:sp>
        <p:nvSpPr>
          <p:cNvPr id="8" name="Slide Number Placeholder 7">
            <a:extLst>
              <a:ext uri="{FF2B5EF4-FFF2-40B4-BE49-F238E27FC236}">
                <a16:creationId xmlns:a16="http://schemas.microsoft.com/office/drawing/2014/main" id="{FA443E93-14C2-BD54-5971-4A5001F78C07}"/>
              </a:ext>
            </a:extLst>
          </p:cNvPr>
          <p:cNvSpPr>
            <a:spLocks noGrp="1"/>
          </p:cNvSpPr>
          <p:nvPr>
            <p:ph type="sldNum" sz="quarter" idx="12"/>
          </p:nvPr>
        </p:nvSpPr>
        <p:spPr/>
        <p:txBody>
          <a:bodyPr/>
          <a:lstStyle/>
          <a:p>
            <a:fld id="{8051FE7D-4AED-441C-958A-52748DFD726C}" type="slidenum">
              <a:rPr lang="en-US" smtClean="0"/>
              <a:t>6</a:t>
            </a:fld>
            <a:endParaRPr lang="en-US"/>
          </a:p>
        </p:txBody>
      </p:sp>
    </p:spTree>
    <p:extLst>
      <p:ext uri="{BB962C8B-B14F-4D97-AF65-F5344CB8AC3E}">
        <p14:creationId xmlns:p14="http://schemas.microsoft.com/office/powerpoint/2010/main" val="1980741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10400"/>
            <a:ext cx="10515600" cy="947691"/>
          </a:xfrm>
        </p:spPr>
        <p:txBody>
          <a:bodyPr>
            <a:normAutofit/>
          </a:bodyPr>
          <a:lstStyle/>
          <a:p>
            <a:r>
              <a:rPr lang="en-GB" sz="4400" b="1" dirty="0">
                <a:latin typeface="Merriweather" panose="00000500000000000000" pitchFamily="2" charset="0"/>
              </a:rPr>
              <a:t>Register Indirect addressing mode</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694508" y="1240971"/>
            <a:ext cx="10659292" cy="4558938"/>
          </a:xfrm>
        </p:spPr>
        <p:txBody>
          <a:bodyPr>
            <a:normAutofit/>
          </a:bodyPr>
          <a:lstStyle/>
          <a:p>
            <a:pPr>
              <a:buFont typeface="Wingdings" panose="05000000000000000000" pitchFamily="2" charset="2"/>
              <a:buChar char="v"/>
            </a:pPr>
            <a:r>
              <a:rPr lang="en-GB" sz="2000" dirty="0">
                <a:latin typeface="Merriweather" panose="00000500000000000000" pitchFamily="2" charset="0"/>
              </a:rPr>
              <a:t>In this mode, the address part of the instruction specifies the memory whose contents are the address of the operand.</a:t>
            </a:r>
          </a:p>
          <a:p>
            <a:pPr>
              <a:buFont typeface="Wingdings" panose="05000000000000000000" pitchFamily="2" charset="2"/>
              <a:buChar char="v"/>
            </a:pPr>
            <a:r>
              <a:rPr lang="en-GB" sz="2000" dirty="0">
                <a:latin typeface="Merriweather" panose="00000500000000000000" pitchFamily="2" charset="0"/>
              </a:rPr>
              <a:t>So in this type of addressing mode, it is the address of the address rather than address itself. (One operand is register)</a:t>
            </a:r>
          </a:p>
          <a:p>
            <a:pPr>
              <a:buFont typeface="Wingdings" panose="05000000000000000000" pitchFamily="2" charset="2"/>
              <a:buChar char="v"/>
            </a:pPr>
            <a:r>
              <a:rPr lang="en-GB" sz="2000" dirty="0">
                <a:latin typeface="Merriweather" panose="00000500000000000000" pitchFamily="2" charset="0"/>
              </a:rPr>
              <a:t>E.g. </a:t>
            </a:r>
          </a:p>
          <a:p>
            <a:pPr lvl="1">
              <a:buFont typeface="Wingdings" panose="05000000000000000000" pitchFamily="2" charset="2"/>
              <a:buChar char="q"/>
            </a:pPr>
            <a:r>
              <a:rPr lang="en-GB" sz="1800" dirty="0">
                <a:latin typeface="Merriweather" panose="00000500000000000000" pitchFamily="2" charset="0"/>
              </a:rPr>
              <a:t>MOV R, M; MOV M, R; STAX, LDAX etc.</a:t>
            </a:r>
          </a:p>
          <a:p>
            <a:pPr lvl="1">
              <a:buFont typeface="Wingdings" panose="05000000000000000000" pitchFamily="2" charset="2"/>
              <a:buChar char="q"/>
            </a:pPr>
            <a:r>
              <a:rPr lang="en-GB" sz="1800" dirty="0">
                <a:latin typeface="Merriweather" panose="00000500000000000000" pitchFamily="2" charset="0"/>
              </a:rPr>
              <a:t>STAX B;	B= 95	C =00</a:t>
            </a:r>
          </a:p>
          <a:p>
            <a:pPr marL="914400" lvl="2" indent="0">
              <a:buNone/>
            </a:pPr>
            <a:r>
              <a:rPr lang="en-GB" sz="1800" dirty="0">
                <a:latin typeface="Merriweather" panose="00000500000000000000" pitchFamily="2" charset="0"/>
              </a:rPr>
              <a:t>	[9500] ← A</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60</a:t>
            </a:fld>
            <a:endParaRPr lang="en-US"/>
          </a:p>
        </p:txBody>
      </p:sp>
    </p:spTree>
    <p:extLst>
      <p:ext uri="{BB962C8B-B14F-4D97-AF65-F5344CB8AC3E}">
        <p14:creationId xmlns:p14="http://schemas.microsoft.com/office/powerpoint/2010/main" val="61800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10400"/>
            <a:ext cx="10515600" cy="947691"/>
          </a:xfrm>
        </p:spPr>
        <p:txBody>
          <a:bodyPr>
            <a:normAutofit/>
          </a:bodyPr>
          <a:lstStyle/>
          <a:p>
            <a:r>
              <a:rPr lang="en-GB" sz="4400" b="1" dirty="0">
                <a:latin typeface="Merriweather" panose="00000500000000000000" pitchFamily="2" charset="0"/>
              </a:rPr>
              <a:t>Immediate addressing mode</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694508" y="1240971"/>
            <a:ext cx="10659292" cy="4558938"/>
          </a:xfrm>
        </p:spPr>
        <p:txBody>
          <a:bodyPr>
            <a:normAutofit/>
          </a:bodyPr>
          <a:lstStyle/>
          <a:p>
            <a:pPr>
              <a:buFont typeface="Wingdings" panose="05000000000000000000" pitchFamily="2" charset="2"/>
              <a:buChar char="v"/>
            </a:pPr>
            <a:r>
              <a:rPr lang="en-GB" sz="2000" dirty="0">
                <a:latin typeface="Merriweather" panose="00000500000000000000" pitchFamily="2" charset="0"/>
              </a:rPr>
              <a:t>In this mode, the operand position is the immediate data.</a:t>
            </a:r>
          </a:p>
          <a:p>
            <a:pPr>
              <a:buFont typeface="Wingdings" panose="05000000000000000000" pitchFamily="2" charset="2"/>
              <a:buChar char="v"/>
            </a:pPr>
            <a:r>
              <a:rPr lang="en-GB" sz="2000" dirty="0">
                <a:latin typeface="Merriweather" panose="00000500000000000000" pitchFamily="2" charset="0"/>
              </a:rPr>
              <a:t>For 8-bit data, instruction size is 2 bytes and for 16-bit data, instruction size is 3 bytes.</a:t>
            </a:r>
          </a:p>
          <a:p>
            <a:pPr>
              <a:buFont typeface="Wingdings" panose="05000000000000000000" pitchFamily="2" charset="2"/>
              <a:buChar char="v"/>
            </a:pPr>
            <a:r>
              <a:rPr lang="en-GB" sz="2000" dirty="0">
                <a:latin typeface="Merriweather" panose="00000500000000000000" pitchFamily="2" charset="0"/>
              </a:rPr>
              <a:t>E.g.:</a:t>
            </a:r>
          </a:p>
          <a:p>
            <a:pPr lvl="1">
              <a:buFont typeface="Wingdings" panose="05000000000000000000" pitchFamily="2" charset="2"/>
              <a:buChar char="q"/>
            </a:pPr>
            <a:r>
              <a:rPr lang="en-GB" sz="1600" dirty="0">
                <a:latin typeface="Merriweather" panose="00000500000000000000" pitchFamily="2" charset="0"/>
              </a:rPr>
              <a:t> </a:t>
            </a:r>
            <a:r>
              <a:rPr lang="en-GB" sz="1800" dirty="0">
                <a:latin typeface="Merriweather" panose="00000500000000000000" pitchFamily="2" charset="0"/>
              </a:rPr>
              <a:t>MVI A, 32H</a:t>
            </a:r>
          </a:p>
          <a:p>
            <a:pPr lvl="1">
              <a:buFont typeface="Wingdings" panose="05000000000000000000" pitchFamily="2" charset="2"/>
              <a:buChar char="q"/>
            </a:pPr>
            <a:r>
              <a:rPr lang="en-GB" sz="1800" dirty="0">
                <a:latin typeface="Merriweather" panose="00000500000000000000" pitchFamily="2" charset="0"/>
              </a:rPr>
              <a:t>LXI B, 4567H</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61</a:t>
            </a:fld>
            <a:endParaRPr lang="en-US"/>
          </a:p>
        </p:txBody>
      </p:sp>
    </p:spTree>
    <p:extLst>
      <p:ext uri="{BB962C8B-B14F-4D97-AF65-F5344CB8AC3E}">
        <p14:creationId xmlns:p14="http://schemas.microsoft.com/office/powerpoint/2010/main" val="2129195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10400"/>
            <a:ext cx="10515600" cy="947691"/>
          </a:xfrm>
        </p:spPr>
        <p:txBody>
          <a:bodyPr>
            <a:normAutofit fontScale="90000"/>
          </a:bodyPr>
          <a:lstStyle/>
          <a:p>
            <a:r>
              <a:rPr lang="en-GB" sz="4400" b="1" dirty="0">
                <a:latin typeface="Merriweather" panose="00000500000000000000" pitchFamily="2" charset="0"/>
              </a:rPr>
              <a:t>Implied or Inherent addressing mode</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694508" y="1240971"/>
            <a:ext cx="10659292" cy="4558938"/>
          </a:xfrm>
        </p:spPr>
        <p:txBody>
          <a:bodyPr>
            <a:normAutofit/>
          </a:bodyPr>
          <a:lstStyle/>
          <a:p>
            <a:pPr>
              <a:buFont typeface="Wingdings" panose="05000000000000000000" pitchFamily="2" charset="2"/>
              <a:buChar char="v"/>
            </a:pPr>
            <a:r>
              <a:rPr lang="en-GB" sz="2000" dirty="0">
                <a:latin typeface="Merriweather" panose="00000500000000000000" pitchFamily="2" charset="0"/>
              </a:rPr>
              <a:t>The instructions of this mode do not have operands.</a:t>
            </a:r>
          </a:p>
          <a:p>
            <a:pPr>
              <a:buFont typeface="Wingdings" panose="05000000000000000000" pitchFamily="2" charset="2"/>
              <a:buChar char="v"/>
            </a:pPr>
            <a:r>
              <a:rPr lang="en-GB" sz="2000" dirty="0">
                <a:latin typeface="Merriweather" panose="00000500000000000000" pitchFamily="2" charset="0"/>
              </a:rPr>
              <a:t>E.g.:</a:t>
            </a:r>
          </a:p>
          <a:p>
            <a:pPr lvl="1">
              <a:buFont typeface="Wingdings" panose="05000000000000000000" pitchFamily="2" charset="2"/>
              <a:buChar char="q"/>
            </a:pPr>
            <a:r>
              <a:rPr lang="en-GB" sz="1800" b="1" dirty="0">
                <a:latin typeface="Merriweather" panose="00000500000000000000" pitchFamily="2" charset="0"/>
              </a:rPr>
              <a:t>NOP</a:t>
            </a:r>
            <a:r>
              <a:rPr lang="en-GB" sz="1800" dirty="0">
                <a:latin typeface="Merriweather" panose="00000500000000000000" pitchFamily="2" charset="0"/>
              </a:rPr>
              <a:t>: No operation</a:t>
            </a:r>
          </a:p>
          <a:p>
            <a:pPr lvl="1">
              <a:buFont typeface="Wingdings" panose="05000000000000000000" pitchFamily="2" charset="2"/>
              <a:buChar char="q"/>
            </a:pPr>
            <a:r>
              <a:rPr lang="en-GB" sz="1800" b="1" dirty="0">
                <a:latin typeface="Merriweather" panose="00000500000000000000" pitchFamily="2" charset="0"/>
              </a:rPr>
              <a:t>HLT</a:t>
            </a:r>
            <a:r>
              <a:rPr lang="en-GB" sz="1800" dirty="0">
                <a:latin typeface="Merriweather" panose="00000500000000000000" pitchFamily="2" charset="0"/>
              </a:rPr>
              <a:t>: Halt</a:t>
            </a:r>
          </a:p>
          <a:p>
            <a:pPr lvl="1">
              <a:buFont typeface="Wingdings" panose="05000000000000000000" pitchFamily="2" charset="2"/>
              <a:buChar char="q"/>
            </a:pPr>
            <a:r>
              <a:rPr lang="en-GB" sz="1800" b="1" dirty="0">
                <a:latin typeface="Merriweather" panose="00000500000000000000" pitchFamily="2" charset="0"/>
              </a:rPr>
              <a:t>EI</a:t>
            </a:r>
            <a:r>
              <a:rPr lang="en-GB" sz="1800" dirty="0">
                <a:latin typeface="Merriweather" panose="00000500000000000000" pitchFamily="2" charset="0"/>
              </a:rPr>
              <a:t>: Enable interrupt</a:t>
            </a:r>
          </a:p>
          <a:p>
            <a:pPr lvl="1">
              <a:buFont typeface="Wingdings" panose="05000000000000000000" pitchFamily="2" charset="2"/>
              <a:buChar char="q"/>
            </a:pPr>
            <a:r>
              <a:rPr lang="en-GB" sz="1800" b="1" dirty="0">
                <a:latin typeface="Merriweather" panose="00000500000000000000" pitchFamily="2" charset="0"/>
              </a:rPr>
              <a:t>DI</a:t>
            </a:r>
            <a:r>
              <a:rPr lang="en-GB" sz="1800" dirty="0">
                <a:latin typeface="Merriweather" panose="00000500000000000000" pitchFamily="2" charset="0"/>
              </a:rPr>
              <a:t>: Disable interrupt</a:t>
            </a:r>
          </a:p>
          <a:p>
            <a:pPr lvl="1">
              <a:buFont typeface="Wingdings" panose="05000000000000000000" pitchFamily="2" charset="2"/>
              <a:buChar char="q"/>
            </a:pPr>
            <a:r>
              <a:rPr lang="en-GB" sz="1800" b="1" dirty="0">
                <a:latin typeface="Merriweather" panose="00000500000000000000" pitchFamily="2" charset="0"/>
              </a:rPr>
              <a:t>CMA</a:t>
            </a:r>
            <a:r>
              <a:rPr lang="en-GB" sz="1800" dirty="0">
                <a:latin typeface="Merriweather" panose="00000500000000000000" pitchFamily="2" charset="0"/>
              </a:rPr>
              <a:t>: Complement Accumulator</a:t>
            </a:r>
            <a:endParaRPr lang="en-GB" sz="1600"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62</a:t>
            </a:fld>
            <a:endParaRPr lang="en-US"/>
          </a:p>
        </p:txBody>
      </p:sp>
    </p:spTree>
    <p:extLst>
      <p:ext uri="{BB962C8B-B14F-4D97-AF65-F5344CB8AC3E}">
        <p14:creationId xmlns:p14="http://schemas.microsoft.com/office/powerpoint/2010/main" val="3187702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2A50871-4E9D-4B36-3E22-9E61975B373B}"/>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B9755E99-3FB2-4A65-622B-2D8766C7E20A}"/>
              </a:ext>
            </a:extLst>
          </p:cNvPr>
          <p:cNvSpPr>
            <a:spLocks noGrp="1"/>
          </p:cNvSpPr>
          <p:nvPr>
            <p:ph type="sldNum" sz="quarter" idx="12"/>
          </p:nvPr>
        </p:nvSpPr>
        <p:spPr/>
        <p:txBody>
          <a:bodyPr/>
          <a:lstStyle/>
          <a:p>
            <a:fld id="{8051FE7D-4AED-441C-958A-52748DFD726C}" type="slidenum">
              <a:rPr lang="en-US" smtClean="0"/>
              <a:t>63</a:t>
            </a:fld>
            <a:endParaRPr lang="en-US"/>
          </a:p>
        </p:txBody>
      </p:sp>
      <p:pic>
        <p:nvPicPr>
          <p:cNvPr id="7" name="Picture 6">
            <a:extLst>
              <a:ext uri="{FF2B5EF4-FFF2-40B4-BE49-F238E27FC236}">
                <a16:creationId xmlns:a16="http://schemas.microsoft.com/office/drawing/2014/main" id="{B6FD9C62-246D-EE66-8AA5-47F7F679A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045483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5"/>
            <a:ext cx="7772400" cy="784405"/>
          </a:xfrm>
        </p:spPr>
        <p:txBody>
          <a:bodyPr>
            <a:normAutofit/>
          </a:bodyPr>
          <a:lstStyle/>
          <a:p>
            <a:r>
              <a:rPr lang="en-GB" sz="4400" b="1" dirty="0">
                <a:latin typeface="Merriweather" panose="00000500000000000000" pitchFamily="2" charset="0"/>
              </a:rPr>
              <a:t>Addressing Modes in 8085</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694508" y="920931"/>
            <a:ext cx="10659292" cy="5435420"/>
          </a:xfrm>
        </p:spPr>
        <p:txBody>
          <a:bodyPr>
            <a:normAutofit/>
          </a:bodyPr>
          <a:lstStyle/>
          <a:p>
            <a:pPr marL="0" indent="0">
              <a:buNone/>
            </a:pPr>
            <a:r>
              <a:rPr lang="en-GB" sz="2400" b="0" i="0" u="none" strike="noStrike" baseline="0" dirty="0">
                <a:solidFill>
                  <a:schemeClr val="accent5">
                    <a:lumMod val="75000"/>
                  </a:schemeClr>
                </a:solidFill>
                <a:latin typeface="Merriweather" panose="00000500000000000000" pitchFamily="2" charset="0"/>
              </a:rPr>
              <a:t>Q) What do you mean by addressing modes in microprocessor? Explain all the addressing modes of 8085 up with suitable example for each. </a:t>
            </a:r>
            <a:endParaRPr lang="en-GB" sz="1800" b="1" dirty="0">
              <a:solidFill>
                <a:schemeClr val="accent5">
                  <a:lumMod val="75000"/>
                </a:schemeClr>
              </a:solidFill>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64</a:t>
            </a:fld>
            <a:endParaRPr lang="en-US"/>
          </a:p>
        </p:txBody>
      </p:sp>
    </p:spTree>
    <p:extLst>
      <p:ext uri="{BB962C8B-B14F-4D97-AF65-F5344CB8AC3E}">
        <p14:creationId xmlns:p14="http://schemas.microsoft.com/office/powerpoint/2010/main" val="1982789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03233"/>
            <a:ext cx="10515600" cy="1247775"/>
          </a:xfrm>
        </p:spPr>
        <p:txBody>
          <a:bodyPr>
            <a:normAutofit/>
          </a:bodyPr>
          <a:lstStyle/>
          <a:p>
            <a:r>
              <a:rPr lang="en-US" sz="4000" b="1" dirty="0">
                <a:latin typeface="Merriweather" panose="00000500000000000000" pitchFamily="2" charset="0"/>
              </a:rPr>
              <a:t>Classification of Instruction</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351008"/>
            <a:ext cx="10515600" cy="4972049"/>
          </a:xfrm>
        </p:spPr>
        <p:txBody>
          <a:bodyPr>
            <a:normAutofit/>
          </a:bodyPr>
          <a:lstStyle/>
          <a:p>
            <a:pPr>
              <a:lnSpc>
                <a:spcPct val="100000"/>
              </a:lnSpc>
              <a:buFont typeface="Wingdings" panose="05000000000000000000" pitchFamily="2" charset="2"/>
              <a:buChar char="v"/>
            </a:pPr>
            <a:r>
              <a:rPr lang="en-GB" sz="2200" dirty="0">
                <a:latin typeface="Merriweather" panose="00000500000000000000" pitchFamily="2" charset="0"/>
              </a:rPr>
              <a:t>An instruction is a binary pattern designed inside a microprocessor to perform a specific function (task). The entire group of instructions called the instruction set.</a:t>
            </a:r>
          </a:p>
          <a:p>
            <a:pPr>
              <a:lnSpc>
                <a:spcPct val="100000"/>
              </a:lnSpc>
              <a:buFont typeface="Wingdings" panose="05000000000000000000" pitchFamily="2" charset="2"/>
              <a:buChar char="v"/>
            </a:pPr>
            <a:r>
              <a:rPr lang="en-GB" sz="2200" dirty="0">
                <a:latin typeface="Merriweather" panose="00000500000000000000" pitchFamily="2" charset="0"/>
              </a:rPr>
              <a:t>The 8085 instruction set can be classified in to </a:t>
            </a:r>
            <a:r>
              <a:rPr lang="en-GB" sz="2200" b="1" dirty="0">
                <a:latin typeface="Merriweather" panose="00000500000000000000" pitchFamily="2" charset="0"/>
              </a:rPr>
              <a:t>5- different groups</a:t>
            </a:r>
            <a:r>
              <a:rPr lang="en-GB" sz="2200" dirty="0">
                <a:latin typeface="Merriweather" panose="00000500000000000000" pitchFamily="2" charset="0"/>
              </a:rPr>
              <a:t>.</a:t>
            </a:r>
          </a:p>
          <a:p>
            <a:pPr lvl="1">
              <a:lnSpc>
                <a:spcPct val="100000"/>
              </a:lnSpc>
              <a:buFont typeface="Wingdings" panose="05000000000000000000" pitchFamily="2" charset="2"/>
              <a:buChar char="q"/>
            </a:pPr>
            <a:r>
              <a:rPr lang="en-GB" sz="1800" b="1" dirty="0">
                <a:latin typeface="Merriweather" panose="00000500000000000000" pitchFamily="2" charset="0"/>
              </a:rPr>
              <a:t>Data transfer group:</a:t>
            </a:r>
            <a:r>
              <a:rPr lang="en-GB" sz="1800" dirty="0">
                <a:latin typeface="Merriweather" panose="00000500000000000000" pitchFamily="2" charset="0"/>
              </a:rPr>
              <a:t> The instructions which are used to transfer data from one register to another register or register to memory and vice-versa.</a:t>
            </a:r>
          </a:p>
          <a:p>
            <a:pPr lvl="1">
              <a:lnSpc>
                <a:spcPct val="100000"/>
              </a:lnSpc>
              <a:buFont typeface="Wingdings" panose="05000000000000000000" pitchFamily="2" charset="2"/>
              <a:buChar char="q"/>
            </a:pPr>
            <a:r>
              <a:rPr lang="en-GB" sz="1800" b="1" dirty="0">
                <a:latin typeface="Merriweather" panose="00000500000000000000" pitchFamily="2" charset="0"/>
              </a:rPr>
              <a:t>Arithmetic group:</a:t>
            </a:r>
            <a:r>
              <a:rPr lang="en-GB" sz="1800" dirty="0">
                <a:latin typeface="Merriweather" panose="00000500000000000000" pitchFamily="2" charset="0"/>
              </a:rPr>
              <a:t> The instructions which perform arithmetic operations such as addition, subtraction, increment, decrement etc.</a:t>
            </a:r>
          </a:p>
          <a:p>
            <a:pPr lvl="1">
              <a:lnSpc>
                <a:spcPct val="100000"/>
              </a:lnSpc>
              <a:buFont typeface="Wingdings" panose="05000000000000000000" pitchFamily="2" charset="2"/>
              <a:buChar char="q"/>
            </a:pPr>
            <a:r>
              <a:rPr lang="en-GB" sz="1800" b="1" dirty="0">
                <a:latin typeface="Merriweather" panose="00000500000000000000" pitchFamily="2" charset="0"/>
              </a:rPr>
              <a:t>Logical group:</a:t>
            </a:r>
            <a:r>
              <a:rPr lang="en-GB" sz="1800" dirty="0">
                <a:latin typeface="Merriweather" panose="00000500000000000000" pitchFamily="2" charset="0"/>
              </a:rPr>
              <a:t> The instructions which perform logical operations such as AND, OR, XOR, COMPARE etc.</a:t>
            </a:r>
          </a:p>
          <a:p>
            <a:pPr lvl="1">
              <a:lnSpc>
                <a:spcPct val="100000"/>
              </a:lnSpc>
              <a:buFont typeface="Wingdings" panose="05000000000000000000" pitchFamily="2" charset="2"/>
              <a:buChar char="q"/>
            </a:pPr>
            <a:r>
              <a:rPr lang="en-GB" sz="1800" b="1" dirty="0">
                <a:latin typeface="Merriweather" panose="00000500000000000000" pitchFamily="2" charset="0"/>
              </a:rPr>
              <a:t>Branching group:</a:t>
            </a:r>
            <a:r>
              <a:rPr lang="en-GB" sz="1800" dirty="0">
                <a:latin typeface="Merriweather" panose="00000500000000000000" pitchFamily="2" charset="0"/>
              </a:rPr>
              <a:t> The instructions which are used for looping and branching are called branching instructions like jump, call etc.</a:t>
            </a:r>
          </a:p>
          <a:p>
            <a:pPr lvl="1">
              <a:lnSpc>
                <a:spcPct val="100000"/>
              </a:lnSpc>
              <a:buFont typeface="Wingdings" panose="05000000000000000000" pitchFamily="2" charset="2"/>
              <a:buChar char="q"/>
            </a:pPr>
            <a:r>
              <a:rPr lang="en-GB" sz="1800" b="1" dirty="0">
                <a:latin typeface="Merriweather" panose="00000500000000000000" pitchFamily="2" charset="0"/>
              </a:rPr>
              <a:t>Miscellaneous group:</a:t>
            </a:r>
            <a:r>
              <a:rPr lang="en-GB" sz="1800" dirty="0">
                <a:latin typeface="Merriweather" panose="00000500000000000000" pitchFamily="2" charset="0"/>
              </a:rPr>
              <a:t> The instructions relating to stack operation, controlling purposes such as interrupt operations are fall under miscellaneous group including machine control like HLT, NOP.</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65</a:t>
            </a:fld>
            <a:endParaRPr lang="en-US"/>
          </a:p>
        </p:txBody>
      </p:sp>
    </p:spTree>
    <p:extLst>
      <p:ext uri="{BB962C8B-B14F-4D97-AF65-F5344CB8AC3E}">
        <p14:creationId xmlns:p14="http://schemas.microsoft.com/office/powerpoint/2010/main" val="40060520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03233"/>
            <a:ext cx="10515600" cy="1247775"/>
          </a:xfrm>
        </p:spPr>
        <p:txBody>
          <a:bodyPr>
            <a:normAutofit/>
          </a:bodyPr>
          <a:lstStyle/>
          <a:p>
            <a:pPr>
              <a:lnSpc>
                <a:spcPct val="100000"/>
              </a:lnSpc>
            </a:pPr>
            <a:r>
              <a:rPr lang="en-GB" sz="4000" b="1" dirty="0">
                <a:latin typeface="Merriweather" panose="00000500000000000000" pitchFamily="2" charset="0"/>
              </a:rPr>
              <a:t>Data Transfer group Instructions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351008"/>
            <a:ext cx="10515600" cy="4972049"/>
          </a:xfrm>
        </p:spPr>
        <p:txBody>
          <a:bodyPr>
            <a:normAutofit/>
          </a:bodyPr>
          <a:lstStyle/>
          <a:p>
            <a:pPr>
              <a:lnSpc>
                <a:spcPct val="100000"/>
              </a:lnSpc>
              <a:buFont typeface="Wingdings" panose="05000000000000000000" pitchFamily="2" charset="2"/>
              <a:buChar char="v"/>
            </a:pPr>
            <a:r>
              <a:rPr lang="en-GB" sz="2200" dirty="0">
                <a:latin typeface="Merriweather" panose="00000500000000000000" pitchFamily="2" charset="0"/>
              </a:rPr>
              <a:t>It is the longest group of instructions in 8085.</a:t>
            </a:r>
          </a:p>
          <a:p>
            <a:pPr>
              <a:lnSpc>
                <a:spcPct val="100000"/>
              </a:lnSpc>
              <a:buFont typeface="Wingdings" panose="05000000000000000000" pitchFamily="2" charset="2"/>
              <a:buChar char="v"/>
            </a:pPr>
            <a:r>
              <a:rPr lang="en-GB" sz="2200" dirty="0">
                <a:latin typeface="Merriweather" panose="00000500000000000000" pitchFamily="2" charset="0"/>
              </a:rPr>
              <a:t>This group of instruction </a:t>
            </a:r>
            <a:r>
              <a:rPr lang="en-GB" sz="2200" b="1" dirty="0">
                <a:latin typeface="Merriweather" panose="00000500000000000000" pitchFamily="2" charset="0"/>
              </a:rPr>
              <a:t>copy</a:t>
            </a:r>
            <a:r>
              <a:rPr lang="en-GB" sz="2200" dirty="0">
                <a:latin typeface="Merriweather" panose="00000500000000000000" pitchFamily="2" charset="0"/>
              </a:rPr>
              <a:t> data from a </a:t>
            </a:r>
            <a:r>
              <a:rPr lang="en-GB" sz="2200" b="1" dirty="0">
                <a:latin typeface="Merriweather" panose="00000500000000000000" pitchFamily="2" charset="0"/>
              </a:rPr>
              <a:t>source location</a:t>
            </a:r>
            <a:r>
              <a:rPr lang="en-GB" sz="2200" dirty="0">
                <a:latin typeface="Merriweather" panose="00000500000000000000" pitchFamily="2" charset="0"/>
              </a:rPr>
              <a:t> to </a:t>
            </a:r>
            <a:r>
              <a:rPr lang="en-GB" sz="2200" b="1" dirty="0">
                <a:latin typeface="Merriweather" panose="00000500000000000000" pitchFamily="2" charset="0"/>
              </a:rPr>
              <a:t>destination location</a:t>
            </a:r>
            <a:r>
              <a:rPr lang="en-GB" sz="2200" dirty="0">
                <a:latin typeface="Merriweather" panose="00000500000000000000" pitchFamily="2" charset="0"/>
              </a:rPr>
              <a:t> without modifying the contents of the source.</a:t>
            </a:r>
          </a:p>
          <a:p>
            <a:pPr>
              <a:lnSpc>
                <a:spcPct val="100000"/>
              </a:lnSpc>
              <a:buFont typeface="Wingdings" panose="05000000000000000000" pitchFamily="2" charset="2"/>
              <a:buChar char="v"/>
            </a:pPr>
            <a:r>
              <a:rPr lang="en-GB" sz="2200" dirty="0">
                <a:latin typeface="Merriweather" panose="00000500000000000000" pitchFamily="2" charset="0"/>
              </a:rPr>
              <a:t>The transfer of data may be between the registers or between register and memory or between an I/O device and accumulator. </a:t>
            </a:r>
          </a:p>
          <a:p>
            <a:pPr>
              <a:lnSpc>
                <a:spcPct val="100000"/>
              </a:lnSpc>
              <a:buFont typeface="Wingdings" panose="05000000000000000000" pitchFamily="2" charset="2"/>
              <a:buChar char="v"/>
            </a:pPr>
            <a:r>
              <a:rPr lang="en-GB" sz="2200" dirty="0">
                <a:latin typeface="Merriweather" panose="00000500000000000000" pitchFamily="2" charset="0"/>
              </a:rPr>
              <a:t>None of these instructions changes the flag.</a:t>
            </a:r>
          </a:p>
          <a:p>
            <a:pPr>
              <a:lnSpc>
                <a:spcPct val="100000"/>
              </a:lnSpc>
              <a:buFont typeface="Wingdings" panose="05000000000000000000" pitchFamily="2" charset="2"/>
              <a:buChar char="v"/>
            </a:pPr>
            <a:r>
              <a:rPr lang="en-GB" sz="2200" dirty="0">
                <a:latin typeface="Merriweather" panose="00000500000000000000" pitchFamily="2" charset="0"/>
              </a:rPr>
              <a:t>The instructions of this group are:</a:t>
            </a:r>
            <a:endParaRPr lang="en-GB" sz="1800"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dirty="0"/>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66</a:t>
            </a:fld>
            <a:endParaRPr lang="en-US"/>
          </a:p>
        </p:txBody>
      </p:sp>
    </p:spTree>
    <p:extLst>
      <p:ext uri="{BB962C8B-B14F-4D97-AF65-F5344CB8AC3E}">
        <p14:creationId xmlns:p14="http://schemas.microsoft.com/office/powerpoint/2010/main" val="24583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8C98542-CFA3-D8DC-91D5-2745067B1C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4653"/>
          </a:xfrm>
        </p:spPr>
      </p:pic>
      <p:sp>
        <p:nvSpPr>
          <p:cNvPr id="4" name="Date Placeholder 3">
            <a:extLst>
              <a:ext uri="{FF2B5EF4-FFF2-40B4-BE49-F238E27FC236}">
                <a16:creationId xmlns:a16="http://schemas.microsoft.com/office/drawing/2014/main" id="{D39DC5F2-7E22-C09C-BE0E-6AA77F83F178}"/>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7AE2BC66-EB3E-D093-EA1C-0DECE3921D3F}"/>
              </a:ext>
            </a:extLst>
          </p:cNvPr>
          <p:cNvSpPr>
            <a:spLocks noGrp="1"/>
          </p:cNvSpPr>
          <p:nvPr>
            <p:ph type="sldNum" sz="quarter" idx="12"/>
          </p:nvPr>
        </p:nvSpPr>
        <p:spPr/>
        <p:txBody>
          <a:bodyPr/>
          <a:lstStyle/>
          <a:p>
            <a:fld id="{8051FE7D-4AED-441C-958A-52748DFD726C}" type="slidenum">
              <a:rPr lang="en-US" smtClean="0"/>
              <a:t>67</a:t>
            </a:fld>
            <a:endParaRPr lang="en-US"/>
          </a:p>
        </p:txBody>
      </p:sp>
    </p:spTree>
    <p:extLst>
      <p:ext uri="{BB962C8B-B14F-4D97-AF65-F5344CB8AC3E}">
        <p14:creationId xmlns:p14="http://schemas.microsoft.com/office/powerpoint/2010/main" val="2478867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2E73EC-CDFE-A50F-9061-2AA56854A00D}"/>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97371CAF-F8A3-452C-D231-225452A169C3}"/>
              </a:ext>
            </a:extLst>
          </p:cNvPr>
          <p:cNvSpPr>
            <a:spLocks noGrp="1"/>
          </p:cNvSpPr>
          <p:nvPr>
            <p:ph type="sldNum" sz="quarter" idx="12"/>
          </p:nvPr>
        </p:nvSpPr>
        <p:spPr/>
        <p:txBody>
          <a:bodyPr/>
          <a:lstStyle/>
          <a:p>
            <a:fld id="{8051FE7D-4AED-441C-958A-52748DFD726C}" type="slidenum">
              <a:rPr lang="en-US" smtClean="0"/>
              <a:t>68</a:t>
            </a:fld>
            <a:endParaRPr lang="en-US"/>
          </a:p>
        </p:txBody>
      </p:sp>
      <p:pic>
        <p:nvPicPr>
          <p:cNvPr id="7" name="Picture 6">
            <a:extLst>
              <a:ext uri="{FF2B5EF4-FFF2-40B4-BE49-F238E27FC236}">
                <a16:creationId xmlns:a16="http://schemas.microsoft.com/office/drawing/2014/main" id="{2CF58739-E53D-C683-AD2D-43D5335CF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877054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F765810-B94A-4CD0-D5C3-332B6EDC7406}"/>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34B69BD6-F2A7-D100-9A25-0F5A76D166EF}"/>
              </a:ext>
            </a:extLst>
          </p:cNvPr>
          <p:cNvSpPr>
            <a:spLocks noGrp="1"/>
          </p:cNvSpPr>
          <p:nvPr>
            <p:ph type="sldNum" sz="quarter" idx="12"/>
          </p:nvPr>
        </p:nvSpPr>
        <p:spPr/>
        <p:txBody>
          <a:bodyPr/>
          <a:lstStyle/>
          <a:p>
            <a:fld id="{8051FE7D-4AED-441C-958A-52748DFD726C}" type="slidenum">
              <a:rPr lang="en-US" smtClean="0"/>
              <a:t>69</a:t>
            </a:fld>
            <a:endParaRPr lang="en-US"/>
          </a:p>
        </p:txBody>
      </p:sp>
      <p:pic>
        <p:nvPicPr>
          <p:cNvPr id="7" name="Picture 6">
            <a:extLst>
              <a:ext uri="{FF2B5EF4-FFF2-40B4-BE49-F238E27FC236}">
                <a16:creationId xmlns:a16="http://schemas.microsoft.com/office/drawing/2014/main" id="{B9568F9A-CD77-0473-1F76-5DA1DC06F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819438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p:txBody>
          <a:bodyPr/>
          <a:lstStyle/>
          <a:p>
            <a:r>
              <a:rPr lang="en-GB" b="1" dirty="0">
                <a:latin typeface="Merriweather" panose="00000500000000000000" pitchFamily="2" charset="0"/>
              </a:rPr>
              <a:t>Internal Architecture of 8-bit Microprocessor and its Registers</a:t>
            </a:r>
            <a:endParaRPr lang="en-US" b="1" dirty="0">
              <a:latin typeface="Merriweather" panose="00000500000000000000" pitchFamily="2" charset="0"/>
            </a:endParaRP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38200" y="1825625"/>
            <a:ext cx="10515600" cy="4041776"/>
          </a:xfrm>
        </p:spPr>
        <p:txBody>
          <a:bodyPr>
            <a:normAutofit/>
          </a:bodyPr>
          <a:lstStyle/>
          <a:p>
            <a:pPr>
              <a:buFont typeface="Wingdings" panose="05000000000000000000" pitchFamily="2" charset="2"/>
              <a:buChar char="v"/>
            </a:pPr>
            <a:r>
              <a:rPr lang="en-GB" sz="2000" dirty="0">
                <a:latin typeface="Merriweather" panose="00000500000000000000" pitchFamily="2" charset="0"/>
              </a:rPr>
              <a:t>The Intel 8085A is a complete 8-bit parallel </a:t>
            </a:r>
            <a:r>
              <a:rPr lang="en-GB" sz="2000" b="1" dirty="0">
                <a:latin typeface="Merriweather" panose="00000500000000000000" pitchFamily="2" charset="0"/>
              </a:rPr>
              <a:t>central processing unit</a:t>
            </a:r>
            <a:r>
              <a:rPr lang="en-GB" sz="2000" dirty="0">
                <a:latin typeface="Merriweather" panose="00000500000000000000" pitchFamily="2" charset="0"/>
              </a:rPr>
              <a:t>.</a:t>
            </a:r>
          </a:p>
          <a:p>
            <a:pPr>
              <a:buFont typeface="Wingdings" panose="05000000000000000000" pitchFamily="2" charset="2"/>
              <a:buChar char="v"/>
            </a:pPr>
            <a:r>
              <a:rPr lang="en-GB" sz="2000" dirty="0">
                <a:latin typeface="Merriweather" panose="00000500000000000000" pitchFamily="2" charset="0"/>
              </a:rPr>
              <a:t>The </a:t>
            </a:r>
            <a:r>
              <a:rPr lang="en-GB" sz="2000" b="1" dirty="0">
                <a:latin typeface="Merriweather" panose="00000500000000000000" pitchFamily="2" charset="0"/>
              </a:rPr>
              <a:t>main components </a:t>
            </a:r>
            <a:r>
              <a:rPr lang="en-GB" sz="2000" dirty="0">
                <a:latin typeface="Merriweather" panose="00000500000000000000" pitchFamily="2" charset="0"/>
              </a:rPr>
              <a:t>of 8085A are </a:t>
            </a:r>
            <a:r>
              <a:rPr lang="en-GB" sz="2000" b="1" dirty="0">
                <a:latin typeface="Merriweather" panose="00000500000000000000" pitchFamily="2" charset="0"/>
              </a:rPr>
              <a:t>array of registers</a:t>
            </a:r>
            <a:r>
              <a:rPr lang="en-GB" sz="2000" dirty="0">
                <a:latin typeface="Merriweather" panose="00000500000000000000" pitchFamily="2" charset="0"/>
              </a:rPr>
              <a:t>, </a:t>
            </a:r>
            <a:r>
              <a:rPr lang="en-GB" sz="2000" b="1" dirty="0">
                <a:latin typeface="Merriweather" panose="00000500000000000000" pitchFamily="2" charset="0"/>
              </a:rPr>
              <a:t>the arithmetic logic unit</a:t>
            </a:r>
            <a:r>
              <a:rPr lang="en-GB" sz="2000" dirty="0">
                <a:latin typeface="Merriweather" panose="00000500000000000000" pitchFamily="2" charset="0"/>
              </a:rPr>
              <a:t>, </a:t>
            </a:r>
            <a:r>
              <a:rPr lang="en-GB" sz="2000" b="1" dirty="0">
                <a:latin typeface="Merriweather" panose="00000500000000000000" pitchFamily="2" charset="0"/>
              </a:rPr>
              <a:t>the encoder/decoder</a:t>
            </a:r>
            <a:r>
              <a:rPr lang="en-GB" sz="2000" dirty="0">
                <a:latin typeface="Merriweather" panose="00000500000000000000" pitchFamily="2" charset="0"/>
              </a:rPr>
              <a:t>, and </a:t>
            </a:r>
            <a:r>
              <a:rPr lang="en-GB" sz="2000" b="1" dirty="0">
                <a:latin typeface="Merriweather" panose="00000500000000000000" pitchFamily="2" charset="0"/>
              </a:rPr>
              <a:t>timing and control circuits </a:t>
            </a:r>
            <a:r>
              <a:rPr lang="en-GB" sz="2000" dirty="0">
                <a:latin typeface="Merriweather" panose="00000500000000000000" pitchFamily="2" charset="0"/>
              </a:rPr>
              <a:t>linked by an </a:t>
            </a:r>
            <a:r>
              <a:rPr lang="en-GB" sz="2000" b="1" dirty="0">
                <a:latin typeface="Merriweather" panose="00000500000000000000" pitchFamily="2" charset="0"/>
              </a:rPr>
              <a:t>internal data bus</a:t>
            </a:r>
            <a:r>
              <a:rPr lang="en-GB" sz="2000" dirty="0">
                <a:latin typeface="Merriweather" panose="00000500000000000000" pitchFamily="2" charset="0"/>
              </a:rPr>
              <a:t>.</a:t>
            </a:r>
          </a:p>
          <a:p>
            <a:pPr>
              <a:buFont typeface="Wingdings" panose="05000000000000000000" pitchFamily="2" charset="2"/>
              <a:buChar char="v"/>
            </a:pPr>
            <a:r>
              <a:rPr lang="en-GB" sz="2000" dirty="0">
                <a:latin typeface="Merriweather" panose="00000500000000000000" pitchFamily="2" charset="0"/>
              </a:rPr>
              <a:t>The block diagram is shown below:</a:t>
            </a:r>
            <a:endParaRPr lang="en-US" sz="2000" dirty="0">
              <a:latin typeface="Merriweather" panose="00000500000000000000" pitchFamily="2" charset="0"/>
            </a:endParaRP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76918A2E-FD51-8BD7-582D-5B60A6312246}"/>
              </a:ext>
            </a:extLst>
          </p:cNvPr>
          <p:cNvSpPr>
            <a:spLocks noGrp="1"/>
          </p:cNvSpPr>
          <p:nvPr>
            <p:ph type="dt" sz="half" idx="10"/>
          </p:nvPr>
        </p:nvSpPr>
        <p:spPr/>
        <p:txBody>
          <a:bodyPr/>
          <a:lstStyle/>
          <a:p>
            <a:fld id="{A626705A-68CF-4533-BFDB-C21B5E42FFA6}" type="datetime1">
              <a:rPr lang="en-US" smtClean="0"/>
              <a:t>10/2/2023</a:t>
            </a:fld>
            <a:endParaRPr lang="en-US"/>
          </a:p>
        </p:txBody>
      </p:sp>
      <p:sp>
        <p:nvSpPr>
          <p:cNvPr id="6" name="Slide Number Placeholder 5">
            <a:extLst>
              <a:ext uri="{FF2B5EF4-FFF2-40B4-BE49-F238E27FC236}">
                <a16:creationId xmlns:a16="http://schemas.microsoft.com/office/drawing/2014/main" id="{50010840-A48F-8D69-7181-B29F4CDC386F}"/>
              </a:ext>
            </a:extLst>
          </p:cNvPr>
          <p:cNvSpPr>
            <a:spLocks noGrp="1"/>
          </p:cNvSpPr>
          <p:nvPr>
            <p:ph type="sldNum" sz="quarter" idx="12"/>
          </p:nvPr>
        </p:nvSpPr>
        <p:spPr/>
        <p:txBody>
          <a:bodyPr/>
          <a:lstStyle/>
          <a:p>
            <a:fld id="{8051FE7D-4AED-441C-958A-52748DFD726C}" type="slidenum">
              <a:rPr lang="en-US" smtClean="0"/>
              <a:t>7</a:t>
            </a:fld>
            <a:endParaRPr lang="en-US"/>
          </a:p>
        </p:txBody>
      </p:sp>
    </p:spTree>
    <p:extLst>
      <p:ext uri="{BB962C8B-B14F-4D97-AF65-F5344CB8AC3E}">
        <p14:creationId xmlns:p14="http://schemas.microsoft.com/office/powerpoint/2010/main" val="1002630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85233E-4145-B140-B513-F5E6E67F8089}"/>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C63D9640-BA13-D43C-6E07-F979BF371040}"/>
              </a:ext>
            </a:extLst>
          </p:cNvPr>
          <p:cNvSpPr>
            <a:spLocks noGrp="1"/>
          </p:cNvSpPr>
          <p:nvPr>
            <p:ph type="sldNum" sz="quarter" idx="12"/>
          </p:nvPr>
        </p:nvSpPr>
        <p:spPr/>
        <p:txBody>
          <a:bodyPr/>
          <a:lstStyle/>
          <a:p>
            <a:fld id="{8051FE7D-4AED-441C-958A-52748DFD726C}" type="slidenum">
              <a:rPr lang="en-US" smtClean="0"/>
              <a:t>70</a:t>
            </a:fld>
            <a:endParaRPr lang="en-US"/>
          </a:p>
        </p:txBody>
      </p:sp>
      <p:pic>
        <p:nvPicPr>
          <p:cNvPr id="7" name="Picture 6">
            <a:extLst>
              <a:ext uri="{FF2B5EF4-FFF2-40B4-BE49-F238E27FC236}">
                <a16:creationId xmlns:a16="http://schemas.microsoft.com/office/drawing/2014/main" id="{06884970-65BE-AF44-ACA1-950015CA8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260773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GB" b="1" dirty="0">
                <a:latin typeface="Merriweather" panose="00000500000000000000" pitchFamily="2" charset="0"/>
              </a:rPr>
              <a:t>Arithmetic group Instructions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89100"/>
            <a:ext cx="10515600" cy="4667250"/>
          </a:xfrm>
        </p:spPr>
        <p:txBody>
          <a:bodyPr>
            <a:normAutofit/>
          </a:bodyPr>
          <a:lstStyle/>
          <a:p>
            <a:pPr>
              <a:buFont typeface="Wingdings" panose="05000000000000000000" pitchFamily="2" charset="2"/>
              <a:buChar char="v"/>
            </a:pPr>
            <a:r>
              <a:rPr lang="en-GB" sz="2400" dirty="0">
                <a:latin typeface="Merriweather" panose="00000500000000000000" pitchFamily="2" charset="0"/>
              </a:rPr>
              <a:t>The 8085 microprocessor performs various arithmetic operations such as addition, subtraction, increment and decrement. </a:t>
            </a:r>
          </a:p>
          <a:p>
            <a:pPr>
              <a:buFont typeface="Wingdings" panose="05000000000000000000" pitchFamily="2" charset="2"/>
              <a:buChar char="v"/>
            </a:pPr>
            <a:r>
              <a:rPr lang="en-GB" sz="2400" dirty="0">
                <a:latin typeface="Merriweather" panose="00000500000000000000" pitchFamily="2" charset="0"/>
              </a:rPr>
              <a:t>These arithmetic operations have the following mnemonics.</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71</a:t>
            </a:fld>
            <a:endParaRPr lang="en-US"/>
          </a:p>
        </p:txBody>
      </p:sp>
    </p:spTree>
    <p:extLst>
      <p:ext uri="{BB962C8B-B14F-4D97-AF65-F5344CB8AC3E}">
        <p14:creationId xmlns:p14="http://schemas.microsoft.com/office/powerpoint/2010/main" val="4220322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9E976A-EDD5-F3BF-0521-61C786E2F85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EC31A654-5D5A-CC6B-68F9-737CD86CC228}"/>
              </a:ext>
            </a:extLst>
          </p:cNvPr>
          <p:cNvSpPr>
            <a:spLocks noGrp="1"/>
          </p:cNvSpPr>
          <p:nvPr>
            <p:ph type="sldNum" sz="quarter" idx="12"/>
          </p:nvPr>
        </p:nvSpPr>
        <p:spPr/>
        <p:txBody>
          <a:bodyPr/>
          <a:lstStyle/>
          <a:p>
            <a:fld id="{8051FE7D-4AED-441C-958A-52748DFD726C}" type="slidenum">
              <a:rPr lang="en-US" smtClean="0"/>
              <a:t>72</a:t>
            </a:fld>
            <a:endParaRPr lang="en-US"/>
          </a:p>
        </p:txBody>
      </p:sp>
      <p:pic>
        <p:nvPicPr>
          <p:cNvPr id="15" name="Picture 14">
            <a:extLst>
              <a:ext uri="{FF2B5EF4-FFF2-40B4-BE49-F238E27FC236}">
                <a16:creationId xmlns:a16="http://schemas.microsoft.com/office/drawing/2014/main" id="{953162E8-EE3B-2F2A-0418-4F93C9DEB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745760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9E976A-EDD5-F3BF-0521-61C786E2F85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EC31A654-5D5A-CC6B-68F9-737CD86CC228}"/>
              </a:ext>
            </a:extLst>
          </p:cNvPr>
          <p:cNvSpPr>
            <a:spLocks noGrp="1"/>
          </p:cNvSpPr>
          <p:nvPr>
            <p:ph type="sldNum" sz="quarter" idx="12"/>
          </p:nvPr>
        </p:nvSpPr>
        <p:spPr/>
        <p:txBody>
          <a:bodyPr/>
          <a:lstStyle/>
          <a:p>
            <a:fld id="{8051FE7D-4AED-441C-958A-52748DFD726C}" type="slidenum">
              <a:rPr lang="en-US" smtClean="0"/>
              <a:t>73</a:t>
            </a:fld>
            <a:endParaRPr lang="en-US"/>
          </a:p>
        </p:txBody>
      </p:sp>
      <p:pic>
        <p:nvPicPr>
          <p:cNvPr id="3" name="Picture 2">
            <a:extLst>
              <a:ext uri="{FF2B5EF4-FFF2-40B4-BE49-F238E27FC236}">
                <a16:creationId xmlns:a16="http://schemas.microsoft.com/office/drawing/2014/main" id="{1FC5AB86-B74C-2A38-3ED5-25622B7DB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324729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9E976A-EDD5-F3BF-0521-61C786E2F85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EC31A654-5D5A-CC6B-68F9-737CD86CC228}"/>
              </a:ext>
            </a:extLst>
          </p:cNvPr>
          <p:cNvSpPr>
            <a:spLocks noGrp="1"/>
          </p:cNvSpPr>
          <p:nvPr>
            <p:ph type="sldNum" sz="quarter" idx="12"/>
          </p:nvPr>
        </p:nvSpPr>
        <p:spPr/>
        <p:txBody>
          <a:bodyPr/>
          <a:lstStyle/>
          <a:p>
            <a:fld id="{8051FE7D-4AED-441C-958A-52748DFD726C}" type="slidenum">
              <a:rPr lang="en-US" smtClean="0"/>
              <a:t>74</a:t>
            </a:fld>
            <a:endParaRPr lang="en-US"/>
          </a:p>
        </p:txBody>
      </p:sp>
      <p:pic>
        <p:nvPicPr>
          <p:cNvPr id="6" name="Picture 5">
            <a:extLst>
              <a:ext uri="{FF2B5EF4-FFF2-40B4-BE49-F238E27FC236}">
                <a16:creationId xmlns:a16="http://schemas.microsoft.com/office/drawing/2014/main" id="{97259F79-5757-BBB1-8A60-448CF0C6B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972383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9E976A-EDD5-F3BF-0521-61C786E2F85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EC31A654-5D5A-CC6B-68F9-737CD86CC228}"/>
              </a:ext>
            </a:extLst>
          </p:cNvPr>
          <p:cNvSpPr>
            <a:spLocks noGrp="1"/>
          </p:cNvSpPr>
          <p:nvPr>
            <p:ph type="sldNum" sz="quarter" idx="12"/>
          </p:nvPr>
        </p:nvSpPr>
        <p:spPr/>
        <p:txBody>
          <a:bodyPr/>
          <a:lstStyle/>
          <a:p>
            <a:fld id="{8051FE7D-4AED-441C-958A-52748DFD726C}" type="slidenum">
              <a:rPr lang="en-US" smtClean="0"/>
              <a:t>75</a:t>
            </a:fld>
            <a:endParaRPr lang="en-US"/>
          </a:p>
        </p:txBody>
      </p:sp>
      <p:pic>
        <p:nvPicPr>
          <p:cNvPr id="3" name="Picture 2">
            <a:extLst>
              <a:ext uri="{FF2B5EF4-FFF2-40B4-BE49-F238E27FC236}">
                <a16:creationId xmlns:a16="http://schemas.microsoft.com/office/drawing/2014/main" id="{D0A71A2B-7CBA-7F06-87A7-4AB4A825C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 name="TextBox 1">
            <a:extLst>
              <a:ext uri="{FF2B5EF4-FFF2-40B4-BE49-F238E27FC236}">
                <a16:creationId xmlns:a16="http://schemas.microsoft.com/office/drawing/2014/main" id="{BDE4E34B-B6AF-9AD1-0FFF-2E84FDFB464A}"/>
              </a:ext>
            </a:extLst>
          </p:cNvPr>
          <p:cNvSpPr txBox="1"/>
          <p:nvPr/>
        </p:nvSpPr>
        <p:spPr>
          <a:xfrm flipH="1">
            <a:off x="8135983" y="992777"/>
            <a:ext cx="3698966" cy="369332"/>
          </a:xfrm>
          <a:prstGeom prst="rect">
            <a:avLst/>
          </a:prstGeom>
          <a:noFill/>
        </p:spPr>
        <p:txBody>
          <a:bodyPr wrap="square" rtlCol="0">
            <a:spAutoFit/>
          </a:bodyPr>
          <a:lstStyle/>
          <a:p>
            <a:r>
              <a:rPr lang="en-US" b="1" dirty="0">
                <a:solidFill>
                  <a:schemeClr val="accent1"/>
                </a:solidFill>
                <a:latin typeface="Merriweather" panose="00000500000000000000" pitchFamily="2" charset="0"/>
              </a:rPr>
              <a:t>(Decimal Adjust Accumulator)</a:t>
            </a:r>
          </a:p>
        </p:txBody>
      </p:sp>
    </p:spTree>
    <p:extLst>
      <p:ext uri="{BB962C8B-B14F-4D97-AF65-F5344CB8AC3E}">
        <p14:creationId xmlns:p14="http://schemas.microsoft.com/office/powerpoint/2010/main" val="15179982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365126"/>
            <a:ext cx="10515600" cy="1150166"/>
          </a:xfrm>
        </p:spPr>
        <p:txBody>
          <a:bodyPr/>
          <a:lstStyle/>
          <a:p>
            <a:r>
              <a:rPr lang="en-GB" b="1" dirty="0">
                <a:latin typeface="Merriweather" panose="00000500000000000000" pitchFamily="2" charset="0"/>
              </a:rPr>
              <a:t>Addition operation in 8085</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515292"/>
            <a:ext cx="10515600" cy="4841058"/>
          </a:xfrm>
        </p:spPr>
        <p:txBody>
          <a:bodyPr>
            <a:normAutofit/>
          </a:bodyPr>
          <a:lstStyle/>
          <a:p>
            <a:pPr>
              <a:buFont typeface="Wingdings" panose="05000000000000000000" pitchFamily="2" charset="2"/>
              <a:buChar char="v"/>
            </a:pPr>
            <a:r>
              <a:rPr lang="en-GB" sz="1800" b="0" i="0" u="none" strike="noStrike" baseline="0" dirty="0">
                <a:solidFill>
                  <a:srgbClr val="000000"/>
                </a:solidFill>
                <a:latin typeface="Merriweather" panose="00000500000000000000" pitchFamily="2" charset="0"/>
              </a:rPr>
              <a:t>8085 performs addition with 8-bit binary numbers and stores the result in accumulator. If the sum is greater than 8-bits (FFH), it sets the carry flag.</a:t>
            </a:r>
            <a:endParaRPr lang="en-GB" sz="2400"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76</a:t>
            </a:fld>
            <a:endParaRPr lang="en-US"/>
          </a:p>
        </p:txBody>
      </p:sp>
      <p:pic>
        <p:nvPicPr>
          <p:cNvPr id="7" name="Picture 6">
            <a:extLst>
              <a:ext uri="{FF2B5EF4-FFF2-40B4-BE49-F238E27FC236}">
                <a16:creationId xmlns:a16="http://schemas.microsoft.com/office/drawing/2014/main" id="{ADD1CB11-04A1-145E-5481-FA63D5AA1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835" y="2295367"/>
            <a:ext cx="9164329" cy="2267266"/>
          </a:xfrm>
          <a:prstGeom prst="rect">
            <a:avLst/>
          </a:prstGeom>
        </p:spPr>
      </p:pic>
    </p:spTree>
    <p:extLst>
      <p:ext uri="{BB962C8B-B14F-4D97-AF65-F5344CB8AC3E}">
        <p14:creationId xmlns:p14="http://schemas.microsoft.com/office/powerpoint/2010/main" val="38000427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365126"/>
            <a:ext cx="10515600" cy="1150166"/>
          </a:xfrm>
        </p:spPr>
        <p:txBody>
          <a:bodyPr/>
          <a:lstStyle/>
          <a:p>
            <a:r>
              <a:rPr lang="en-GB" b="1" dirty="0">
                <a:latin typeface="Merriweather" panose="00000500000000000000" pitchFamily="2" charset="0"/>
              </a:rPr>
              <a:t>Subtraction operation in 8085</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384663"/>
            <a:ext cx="10515600" cy="4841058"/>
          </a:xfrm>
        </p:spPr>
        <p:txBody>
          <a:bodyPr>
            <a:normAutofit/>
          </a:bodyPr>
          <a:lstStyle/>
          <a:p>
            <a:pPr>
              <a:buFont typeface="Wingdings" panose="05000000000000000000" pitchFamily="2" charset="2"/>
              <a:buChar char="v"/>
            </a:pPr>
            <a:r>
              <a:rPr lang="en-GB" sz="1800" b="0" i="0" u="none" strike="noStrike" baseline="0" dirty="0">
                <a:solidFill>
                  <a:srgbClr val="000000"/>
                </a:solidFill>
                <a:latin typeface="Merriweather" panose="00000500000000000000" pitchFamily="2" charset="0"/>
              </a:rPr>
              <a:t>8085 performs subtraction operation by using 2’s complement and the steps used are:</a:t>
            </a:r>
          </a:p>
          <a:p>
            <a:pPr marL="800100" lvl="1" indent="-342900">
              <a:buFont typeface="+mj-lt"/>
              <a:buAutoNum type="arabicParenR"/>
            </a:pPr>
            <a:r>
              <a:rPr lang="en-GB" sz="1600" b="0" i="0" u="none" strike="noStrike" baseline="0" dirty="0">
                <a:solidFill>
                  <a:srgbClr val="000000"/>
                </a:solidFill>
                <a:latin typeface="Merriweather" panose="00000500000000000000" pitchFamily="2" charset="0"/>
              </a:rPr>
              <a:t>Converts the subtrahend (the number to be subtracted) into its 1’s complement.</a:t>
            </a:r>
          </a:p>
          <a:p>
            <a:pPr marL="800100" lvl="1" indent="-342900">
              <a:buFont typeface="+mj-lt"/>
              <a:buAutoNum type="arabicParenR"/>
            </a:pPr>
            <a:r>
              <a:rPr lang="en-GB" sz="1600" b="0" i="0" u="none" strike="noStrike" baseline="0" dirty="0">
                <a:solidFill>
                  <a:srgbClr val="000000"/>
                </a:solidFill>
                <a:latin typeface="Merriweather" panose="00000500000000000000" pitchFamily="2" charset="0"/>
              </a:rPr>
              <a:t>Adds 1 to 1’s complement to obtain 2’s complement of the subtrahend.</a:t>
            </a:r>
          </a:p>
          <a:p>
            <a:pPr marL="800100" lvl="1" indent="-342900">
              <a:buFont typeface="+mj-lt"/>
              <a:buAutoNum type="arabicParenR"/>
            </a:pPr>
            <a:r>
              <a:rPr lang="en-GB" sz="1600" b="0" i="0" u="none" strike="noStrike" baseline="0" dirty="0">
                <a:solidFill>
                  <a:srgbClr val="000000"/>
                </a:solidFill>
                <a:latin typeface="Merriweather" panose="00000500000000000000" pitchFamily="2" charset="0"/>
              </a:rPr>
              <a:t>Adds 2’s complement to the minuend (the contents of the accumulator).</a:t>
            </a:r>
          </a:p>
          <a:p>
            <a:pPr marL="800100" lvl="1" indent="-342900">
              <a:buFont typeface="+mj-lt"/>
              <a:buAutoNum type="arabicParenR"/>
            </a:pPr>
            <a:r>
              <a:rPr lang="en-GB" sz="1600" b="0" i="0" u="none" strike="noStrike" baseline="0" dirty="0">
                <a:solidFill>
                  <a:srgbClr val="000000"/>
                </a:solidFill>
                <a:latin typeface="Merriweather" panose="00000500000000000000" pitchFamily="2" charset="0"/>
              </a:rPr>
              <a:t>Complements the carry flag.</a:t>
            </a:r>
            <a:endParaRPr lang="en-GB"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77</a:t>
            </a:fld>
            <a:endParaRPr lang="en-US"/>
          </a:p>
        </p:txBody>
      </p:sp>
      <p:pic>
        <p:nvPicPr>
          <p:cNvPr id="8" name="Picture 7">
            <a:extLst>
              <a:ext uri="{FF2B5EF4-FFF2-40B4-BE49-F238E27FC236}">
                <a16:creationId xmlns:a16="http://schemas.microsoft.com/office/drawing/2014/main" id="{8C7BD6C7-3316-A5FB-2007-FEAF45D9A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520" y="2910943"/>
            <a:ext cx="7944959" cy="3810532"/>
          </a:xfrm>
          <a:prstGeom prst="rect">
            <a:avLst/>
          </a:prstGeom>
        </p:spPr>
      </p:pic>
    </p:spTree>
    <p:extLst>
      <p:ext uri="{BB962C8B-B14F-4D97-AF65-F5344CB8AC3E}">
        <p14:creationId xmlns:p14="http://schemas.microsoft.com/office/powerpoint/2010/main" val="11320502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5"/>
            <a:ext cx="10515600" cy="1150166"/>
          </a:xfrm>
        </p:spPr>
        <p:txBody>
          <a:bodyPr/>
          <a:lstStyle/>
          <a:p>
            <a:r>
              <a:rPr lang="en-GB" b="1" dirty="0">
                <a:latin typeface="Merriweather" panose="00000500000000000000" pitchFamily="2" charset="0"/>
              </a:rPr>
              <a:t>Subtraction operation in 8085</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78</a:t>
            </a:fld>
            <a:endParaRPr lang="en-US"/>
          </a:p>
        </p:txBody>
      </p:sp>
      <p:pic>
        <p:nvPicPr>
          <p:cNvPr id="10" name="Picture 9">
            <a:extLst>
              <a:ext uri="{FF2B5EF4-FFF2-40B4-BE49-F238E27FC236}">
                <a16:creationId xmlns:a16="http://schemas.microsoft.com/office/drawing/2014/main" id="{021EA9FF-5272-36B6-4A3C-E3A94BF6C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756" y="1031132"/>
            <a:ext cx="9764488" cy="5325218"/>
          </a:xfrm>
          <a:prstGeom prst="rect">
            <a:avLst/>
          </a:prstGeom>
        </p:spPr>
      </p:pic>
    </p:spTree>
    <p:extLst>
      <p:ext uri="{BB962C8B-B14F-4D97-AF65-F5344CB8AC3E}">
        <p14:creationId xmlns:p14="http://schemas.microsoft.com/office/powerpoint/2010/main" val="40555248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GB" b="1" dirty="0">
                <a:latin typeface="Merriweather" panose="00000500000000000000" pitchFamily="2" charset="0"/>
              </a:rPr>
              <a:t>Logical group Instructions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476103"/>
            <a:ext cx="10515600" cy="4880247"/>
          </a:xfrm>
        </p:spPr>
        <p:txBody>
          <a:bodyPr>
            <a:normAutofit/>
          </a:bodyPr>
          <a:lstStyle/>
          <a:p>
            <a:pPr>
              <a:buFont typeface="Wingdings" panose="05000000000000000000" pitchFamily="2" charset="2"/>
              <a:buChar char="v"/>
            </a:pPr>
            <a:r>
              <a:rPr lang="en-GB" sz="2400" dirty="0">
                <a:latin typeface="Merriweather" panose="00000500000000000000" pitchFamily="2" charset="0"/>
              </a:rPr>
              <a:t>A microprocessor is basically a programmable logic chip.</a:t>
            </a:r>
          </a:p>
          <a:p>
            <a:pPr>
              <a:buFont typeface="Wingdings" panose="05000000000000000000" pitchFamily="2" charset="2"/>
              <a:buChar char="v"/>
            </a:pPr>
            <a:r>
              <a:rPr lang="en-GB" sz="2400" dirty="0">
                <a:latin typeface="Merriweather" panose="00000500000000000000" pitchFamily="2" charset="0"/>
              </a:rPr>
              <a:t>It can perform all the logic functions of the hardwired logic through its instruction set.</a:t>
            </a:r>
          </a:p>
          <a:p>
            <a:pPr>
              <a:buFont typeface="Wingdings" panose="05000000000000000000" pitchFamily="2" charset="2"/>
              <a:buChar char="v"/>
            </a:pPr>
            <a:r>
              <a:rPr lang="en-GB" sz="2400" dirty="0">
                <a:latin typeface="Merriweather" panose="00000500000000000000" pitchFamily="2" charset="0"/>
              </a:rPr>
              <a:t>The 8085 instruction set includes such logic functions as AND, OR, XOR and NOT (Complement).</a:t>
            </a:r>
          </a:p>
          <a:p>
            <a:pPr>
              <a:buFont typeface="Wingdings" panose="05000000000000000000" pitchFamily="2" charset="2"/>
              <a:buChar char="v"/>
            </a:pPr>
            <a:r>
              <a:rPr lang="en-GB" sz="2400" dirty="0">
                <a:latin typeface="Merriweather" panose="00000500000000000000" pitchFamily="2" charset="0"/>
              </a:rPr>
              <a:t>The following features hold true for all logic instructions:</a:t>
            </a:r>
          </a:p>
          <a:p>
            <a:pPr lvl="1">
              <a:buFont typeface="Wingdings" panose="05000000000000000000" pitchFamily="2" charset="2"/>
              <a:buChar char="q"/>
            </a:pPr>
            <a:r>
              <a:rPr lang="en-GB" sz="2000" dirty="0">
                <a:latin typeface="Merriweather" panose="00000500000000000000" pitchFamily="2" charset="0"/>
              </a:rPr>
              <a:t>The instructions implicitly assume that the accumulator is one of the operands.</a:t>
            </a:r>
          </a:p>
          <a:p>
            <a:pPr lvl="1">
              <a:buFont typeface="Wingdings" panose="05000000000000000000" pitchFamily="2" charset="2"/>
              <a:buChar char="q"/>
            </a:pPr>
            <a:r>
              <a:rPr lang="en-GB" sz="2000" dirty="0">
                <a:latin typeface="Merriweather" panose="00000500000000000000" pitchFamily="2" charset="0"/>
              </a:rPr>
              <a:t>All instructions reset (clear) carry flag except for complement where flag remain unchanged.</a:t>
            </a:r>
          </a:p>
          <a:p>
            <a:pPr lvl="1">
              <a:buFont typeface="Wingdings" panose="05000000000000000000" pitchFamily="2" charset="2"/>
              <a:buChar char="q"/>
            </a:pPr>
            <a:r>
              <a:rPr lang="en-GB" sz="2000" dirty="0">
                <a:latin typeface="Merriweather" panose="00000500000000000000" pitchFamily="2" charset="0"/>
              </a:rPr>
              <a:t>They modify Z, P &amp; S flags according to the data conditions of the result.</a:t>
            </a:r>
          </a:p>
          <a:p>
            <a:pPr lvl="1">
              <a:buFont typeface="Wingdings" panose="05000000000000000000" pitchFamily="2" charset="2"/>
              <a:buChar char="q"/>
            </a:pPr>
            <a:r>
              <a:rPr lang="en-GB" sz="2000" dirty="0">
                <a:latin typeface="Merriweather" panose="00000500000000000000" pitchFamily="2" charset="0"/>
              </a:rPr>
              <a:t>Place the result in the accumulator.</a:t>
            </a:r>
          </a:p>
          <a:p>
            <a:pPr lvl="1">
              <a:buFont typeface="Wingdings" panose="05000000000000000000" pitchFamily="2" charset="2"/>
              <a:buChar char="q"/>
            </a:pPr>
            <a:r>
              <a:rPr lang="en-GB" sz="2000" dirty="0">
                <a:latin typeface="Merriweather" panose="00000500000000000000" pitchFamily="2" charset="0"/>
              </a:rPr>
              <a:t>They do not affect the contents of the operand register.</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79</a:t>
            </a:fld>
            <a:endParaRPr lang="en-US" dirty="0"/>
          </a:p>
        </p:txBody>
      </p:sp>
    </p:spTree>
    <p:extLst>
      <p:ext uri="{BB962C8B-B14F-4D97-AF65-F5344CB8AC3E}">
        <p14:creationId xmlns:p14="http://schemas.microsoft.com/office/powerpoint/2010/main" val="2291079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5B78AE-E1A0-4C0D-AD6C-8D955A042B8D}"/>
              </a:ext>
            </a:extLst>
          </p:cNvPr>
          <p:cNvSpPr txBox="1"/>
          <p:nvPr/>
        </p:nvSpPr>
        <p:spPr>
          <a:xfrm rot="16200000">
            <a:off x="-3157682" y="3190366"/>
            <a:ext cx="6645564" cy="369332"/>
          </a:xfrm>
          <a:prstGeom prst="rect">
            <a:avLst/>
          </a:prstGeom>
          <a:noFill/>
        </p:spPr>
        <p:txBody>
          <a:bodyPr wrap="square" rtlCol="0">
            <a:spAutoFit/>
          </a:bodyPr>
          <a:lstStyle/>
          <a:p>
            <a:r>
              <a:rPr lang="en-US" b="1" i="0" dirty="0">
                <a:effectLst/>
                <a:latin typeface="Merriweather" panose="00000500000000000000" pitchFamily="2" charset="0"/>
              </a:rPr>
              <a:t>8085 Functional Block Diagram (Internal Architecture)</a:t>
            </a:r>
            <a:endParaRPr lang="en-US" b="1" dirty="0">
              <a:latin typeface="Merriweather" panose="00000500000000000000" pitchFamily="2" charset="0"/>
            </a:endParaRPr>
          </a:p>
        </p:txBody>
      </p:sp>
      <p:sp>
        <p:nvSpPr>
          <p:cNvPr id="2" name="Date Placeholder 1">
            <a:extLst>
              <a:ext uri="{FF2B5EF4-FFF2-40B4-BE49-F238E27FC236}">
                <a16:creationId xmlns:a16="http://schemas.microsoft.com/office/drawing/2014/main" id="{D022A77B-97E3-5FDC-4B14-41976FC8657D}"/>
              </a:ext>
            </a:extLst>
          </p:cNvPr>
          <p:cNvSpPr>
            <a:spLocks noGrp="1"/>
          </p:cNvSpPr>
          <p:nvPr>
            <p:ph type="dt" sz="half" idx="10"/>
          </p:nvPr>
        </p:nvSpPr>
        <p:spPr/>
        <p:txBody>
          <a:bodyPr/>
          <a:lstStyle/>
          <a:p>
            <a:fld id="{78404FB7-9E15-4FDE-8200-B92946CA18C8}" type="datetime1">
              <a:rPr lang="en-US" smtClean="0"/>
              <a:t>10/2/2023</a:t>
            </a:fld>
            <a:endParaRPr lang="en-US"/>
          </a:p>
        </p:txBody>
      </p:sp>
      <p:sp>
        <p:nvSpPr>
          <p:cNvPr id="3" name="Slide Number Placeholder 2">
            <a:extLst>
              <a:ext uri="{FF2B5EF4-FFF2-40B4-BE49-F238E27FC236}">
                <a16:creationId xmlns:a16="http://schemas.microsoft.com/office/drawing/2014/main" id="{AADAD4B6-3D7B-994C-CBF1-6166630ED295}"/>
              </a:ext>
            </a:extLst>
          </p:cNvPr>
          <p:cNvSpPr>
            <a:spLocks noGrp="1"/>
          </p:cNvSpPr>
          <p:nvPr>
            <p:ph type="sldNum" sz="quarter" idx="12"/>
          </p:nvPr>
        </p:nvSpPr>
        <p:spPr/>
        <p:txBody>
          <a:bodyPr/>
          <a:lstStyle/>
          <a:p>
            <a:fld id="{8051FE7D-4AED-441C-958A-52748DFD726C}" type="slidenum">
              <a:rPr lang="en-US" smtClean="0"/>
              <a:t>8</a:t>
            </a:fld>
            <a:endParaRPr lang="en-US"/>
          </a:p>
        </p:txBody>
      </p:sp>
      <p:pic>
        <p:nvPicPr>
          <p:cNvPr id="5" name="Picture 4">
            <a:extLst>
              <a:ext uri="{FF2B5EF4-FFF2-40B4-BE49-F238E27FC236}">
                <a16:creationId xmlns:a16="http://schemas.microsoft.com/office/drawing/2014/main" id="{E79FF48A-0FE6-7856-91CC-5BC169E0A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86" y="0"/>
            <a:ext cx="11108028" cy="6858000"/>
          </a:xfrm>
          <a:prstGeom prst="rect">
            <a:avLst/>
          </a:prstGeom>
        </p:spPr>
      </p:pic>
    </p:spTree>
    <p:extLst>
      <p:ext uri="{BB962C8B-B14F-4D97-AF65-F5344CB8AC3E}">
        <p14:creationId xmlns:p14="http://schemas.microsoft.com/office/powerpoint/2010/main" val="28880149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F84449-9950-8AC4-6ECD-70C8FBAF6A81}"/>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1D80AF1E-9FA0-7D9F-8240-15314366744B}"/>
              </a:ext>
            </a:extLst>
          </p:cNvPr>
          <p:cNvSpPr>
            <a:spLocks noGrp="1"/>
          </p:cNvSpPr>
          <p:nvPr>
            <p:ph type="sldNum" sz="quarter" idx="12"/>
          </p:nvPr>
        </p:nvSpPr>
        <p:spPr/>
        <p:txBody>
          <a:bodyPr/>
          <a:lstStyle/>
          <a:p>
            <a:fld id="{8051FE7D-4AED-441C-958A-52748DFD726C}" type="slidenum">
              <a:rPr lang="en-US" smtClean="0"/>
              <a:t>80</a:t>
            </a:fld>
            <a:endParaRPr lang="en-US"/>
          </a:p>
        </p:txBody>
      </p:sp>
      <p:pic>
        <p:nvPicPr>
          <p:cNvPr id="7" name="Picture 6">
            <a:extLst>
              <a:ext uri="{FF2B5EF4-FFF2-40B4-BE49-F238E27FC236}">
                <a16:creationId xmlns:a16="http://schemas.microsoft.com/office/drawing/2014/main" id="{67F86093-746F-6503-21CE-05E2D51F0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040868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EA035EB-98EB-E125-B4CD-0C6E452062DC}"/>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95CC01C9-CAE9-77F0-77E1-1DF1A89654F9}"/>
              </a:ext>
            </a:extLst>
          </p:cNvPr>
          <p:cNvSpPr>
            <a:spLocks noGrp="1"/>
          </p:cNvSpPr>
          <p:nvPr>
            <p:ph type="sldNum" sz="quarter" idx="12"/>
          </p:nvPr>
        </p:nvSpPr>
        <p:spPr/>
        <p:txBody>
          <a:bodyPr/>
          <a:lstStyle/>
          <a:p>
            <a:fld id="{8051FE7D-4AED-441C-958A-52748DFD726C}" type="slidenum">
              <a:rPr lang="en-US" smtClean="0"/>
              <a:t>81</a:t>
            </a:fld>
            <a:endParaRPr lang="en-US"/>
          </a:p>
        </p:txBody>
      </p:sp>
      <p:pic>
        <p:nvPicPr>
          <p:cNvPr id="3" name="Picture 2">
            <a:extLst>
              <a:ext uri="{FF2B5EF4-FFF2-40B4-BE49-F238E27FC236}">
                <a16:creationId xmlns:a16="http://schemas.microsoft.com/office/drawing/2014/main" id="{3D46278C-1225-084C-67E9-FD6410E6D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223670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F84449-9950-8AC4-6ECD-70C8FBAF6A81}"/>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1D80AF1E-9FA0-7D9F-8240-15314366744B}"/>
              </a:ext>
            </a:extLst>
          </p:cNvPr>
          <p:cNvSpPr>
            <a:spLocks noGrp="1"/>
          </p:cNvSpPr>
          <p:nvPr>
            <p:ph type="sldNum" sz="quarter" idx="12"/>
          </p:nvPr>
        </p:nvSpPr>
        <p:spPr/>
        <p:txBody>
          <a:bodyPr/>
          <a:lstStyle/>
          <a:p>
            <a:fld id="{8051FE7D-4AED-441C-958A-52748DFD726C}" type="slidenum">
              <a:rPr lang="en-US" smtClean="0"/>
              <a:t>82</a:t>
            </a:fld>
            <a:endParaRPr lang="en-US"/>
          </a:p>
        </p:txBody>
      </p:sp>
      <p:pic>
        <p:nvPicPr>
          <p:cNvPr id="3" name="Picture 2">
            <a:extLst>
              <a:ext uri="{FF2B5EF4-FFF2-40B4-BE49-F238E27FC236}">
                <a16:creationId xmlns:a16="http://schemas.microsoft.com/office/drawing/2014/main" id="{E738DDF0-9121-C0CF-0C38-F6BF185C7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2564164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F84449-9950-8AC4-6ECD-70C8FBAF6A81}"/>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1D80AF1E-9FA0-7D9F-8240-15314366744B}"/>
              </a:ext>
            </a:extLst>
          </p:cNvPr>
          <p:cNvSpPr>
            <a:spLocks noGrp="1"/>
          </p:cNvSpPr>
          <p:nvPr>
            <p:ph type="sldNum" sz="quarter" idx="12"/>
          </p:nvPr>
        </p:nvSpPr>
        <p:spPr/>
        <p:txBody>
          <a:bodyPr/>
          <a:lstStyle/>
          <a:p>
            <a:fld id="{8051FE7D-4AED-441C-958A-52748DFD726C}" type="slidenum">
              <a:rPr lang="en-US" smtClean="0"/>
              <a:t>83</a:t>
            </a:fld>
            <a:endParaRPr lang="en-US"/>
          </a:p>
        </p:txBody>
      </p:sp>
      <p:pic>
        <p:nvPicPr>
          <p:cNvPr id="3" name="Picture 2">
            <a:extLst>
              <a:ext uri="{FF2B5EF4-FFF2-40B4-BE49-F238E27FC236}">
                <a16:creationId xmlns:a16="http://schemas.microsoft.com/office/drawing/2014/main" id="{A2583AB7-8A5C-E238-E5E9-600DD77E2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 name="TextBox 1">
            <a:extLst>
              <a:ext uri="{FF2B5EF4-FFF2-40B4-BE49-F238E27FC236}">
                <a16:creationId xmlns:a16="http://schemas.microsoft.com/office/drawing/2014/main" id="{8606EB44-BF23-3CE7-3DA8-69EE6B0B936F}"/>
              </a:ext>
            </a:extLst>
          </p:cNvPr>
          <p:cNvSpPr txBox="1"/>
          <p:nvPr/>
        </p:nvSpPr>
        <p:spPr>
          <a:xfrm flipH="1">
            <a:off x="1867985" y="1005840"/>
            <a:ext cx="4493626" cy="307777"/>
          </a:xfrm>
          <a:prstGeom prst="rect">
            <a:avLst/>
          </a:prstGeom>
          <a:noFill/>
        </p:spPr>
        <p:txBody>
          <a:bodyPr wrap="square" rtlCol="0">
            <a:spAutoFit/>
          </a:bodyPr>
          <a:lstStyle/>
          <a:p>
            <a:r>
              <a:rPr lang="en-US" sz="1400" b="1" dirty="0">
                <a:solidFill>
                  <a:srgbClr val="00B0F0"/>
                </a:solidFill>
                <a:latin typeface="Verdana" panose="020B0604030504040204" pitchFamily="34" charset="0"/>
                <a:ea typeface="Verdana" panose="020B0604030504040204" pitchFamily="34" charset="0"/>
                <a:cs typeface="Open Sans" pitchFamily="2" charset="0"/>
              </a:rPr>
              <a:t>(Rotate Accumulator Left without Carry)</a:t>
            </a:r>
          </a:p>
        </p:txBody>
      </p:sp>
      <p:sp>
        <p:nvSpPr>
          <p:cNvPr id="6" name="TextBox 5">
            <a:extLst>
              <a:ext uri="{FF2B5EF4-FFF2-40B4-BE49-F238E27FC236}">
                <a16:creationId xmlns:a16="http://schemas.microsoft.com/office/drawing/2014/main" id="{38C1A099-D184-145F-B70F-7CDF444F4486}"/>
              </a:ext>
            </a:extLst>
          </p:cNvPr>
          <p:cNvSpPr txBox="1"/>
          <p:nvPr/>
        </p:nvSpPr>
        <p:spPr>
          <a:xfrm flipH="1">
            <a:off x="8127269" y="1030288"/>
            <a:ext cx="4064729" cy="307777"/>
          </a:xfrm>
          <a:prstGeom prst="rect">
            <a:avLst/>
          </a:prstGeom>
          <a:noFill/>
        </p:spPr>
        <p:txBody>
          <a:bodyPr wrap="square" rtlCol="0">
            <a:spAutoFit/>
          </a:bodyPr>
          <a:lstStyle/>
          <a:p>
            <a:r>
              <a:rPr lang="en-US" sz="1400" b="1" dirty="0">
                <a:solidFill>
                  <a:srgbClr val="00B0F0"/>
                </a:solidFill>
                <a:latin typeface="Open Sans" pitchFamily="2" charset="0"/>
                <a:ea typeface="Open Sans" pitchFamily="2" charset="0"/>
                <a:cs typeface="Open Sans" pitchFamily="2" charset="0"/>
              </a:rPr>
              <a:t>(Rotate Accumulator Right without Carry)</a:t>
            </a:r>
          </a:p>
        </p:txBody>
      </p:sp>
      <p:sp>
        <p:nvSpPr>
          <p:cNvPr id="7" name="TextBox 6">
            <a:extLst>
              <a:ext uri="{FF2B5EF4-FFF2-40B4-BE49-F238E27FC236}">
                <a16:creationId xmlns:a16="http://schemas.microsoft.com/office/drawing/2014/main" id="{8EA405B7-714A-0BB9-983A-3A47682B476B}"/>
              </a:ext>
            </a:extLst>
          </p:cNvPr>
          <p:cNvSpPr txBox="1"/>
          <p:nvPr/>
        </p:nvSpPr>
        <p:spPr>
          <a:xfrm flipH="1">
            <a:off x="1968138" y="3881752"/>
            <a:ext cx="4127864" cy="276999"/>
          </a:xfrm>
          <a:prstGeom prst="rect">
            <a:avLst/>
          </a:prstGeom>
          <a:noFill/>
        </p:spPr>
        <p:txBody>
          <a:bodyPr wrap="square" rtlCol="0">
            <a:spAutoFit/>
          </a:bodyPr>
          <a:lstStyle/>
          <a:p>
            <a:r>
              <a:rPr lang="en-US" sz="1200" b="1" dirty="0">
                <a:solidFill>
                  <a:srgbClr val="00B0F0"/>
                </a:solidFill>
                <a:latin typeface="Verdana" panose="020B0604030504040204" pitchFamily="34" charset="0"/>
                <a:ea typeface="Verdana" panose="020B0604030504040204" pitchFamily="34" charset="0"/>
                <a:cs typeface="Open Sans" pitchFamily="2" charset="0"/>
              </a:rPr>
              <a:t>(Rotate Accumulator Left Through Carry)</a:t>
            </a:r>
          </a:p>
        </p:txBody>
      </p:sp>
      <p:sp>
        <p:nvSpPr>
          <p:cNvPr id="8" name="TextBox 7">
            <a:extLst>
              <a:ext uri="{FF2B5EF4-FFF2-40B4-BE49-F238E27FC236}">
                <a16:creationId xmlns:a16="http://schemas.microsoft.com/office/drawing/2014/main" id="{AD3D6EB8-05DD-9925-B47A-113F315B82BF}"/>
              </a:ext>
            </a:extLst>
          </p:cNvPr>
          <p:cNvSpPr txBox="1"/>
          <p:nvPr/>
        </p:nvSpPr>
        <p:spPr>
          <a:xfrm flipH="1">
            <a:off x="8159931" y="3881752"/>
            <a:ext cx="4032067" cy="276999"/>
          </a:xfrm>
          <a:prstGeom prst="rect">
            <a:avLst/>
          </a:prstGeom>
          <a:noFill/>
        </p:spPr>
        <p:txBody>
          <a:bodyPr wrap="square" rtlCol="0">
            <a:spAutoFit/>
          </a:bodyPr>
          <a:lstStyle/>
          <a:p>
            <a:r>
              <a:rPr lang="en-US" sz="1200" b="1" dirty="0">
                <a:solidFill>
                  <a:srgbClr val="00B0F0"/>
                </a:solidFill>
                <a:latin typeface="Verdana" panose="020B0604030504040204" pitchFamily="34" charset="0"/>
                <a:ea typeface="Verdana" panose="020B0604030504040204" pitchFamily="34" charset="0"/>
                <a:cs typeface="Open Sans" pitchFamily="2" charset="0"/>
              </a:rPr>
              <a:t>(Rotate Accumulator Right Through Carry)</a:t>
            </a:r>
          </a:p>
        </p:txBody>
      </p:sp>
    </p:spTree>
    <p:extLst>
      <p:ext uri="{BB962C8B-B14F-4D97-AF65-F5344CB8AC3E}">
        <p14:creationId xmlns:p14="http://schemas.microsoft.com/office/powerpoint/2010/main" val="31589570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365125"/>
            <a:ext cx="9862456" cy="836658"/>
          </a:xfrm>
        </p:spPr>
        <p:txBody>
          <a:bodyPr>
            <a:normAutofit/>
          </a:bodyPr>
          <a:lstStyle/>
          <a:p>
            <a:pPr marL="0" marR="0" indent="0" algn="l">
              <a:lnSpc>
                <a:spcPct val="119000"/>
              </a:lnSpc>
              <a:spcBef>
                <a:spcPts val="0"/>
              </a:spcBef>
              <a:spcAft>
                <a:spcPts val="600"/>
              </a:spcAft>
            </a:pPr>
            <a:r>
              <a:rPr lang="en-GB" sz="3600" b="1" kern="1400" dirty="0">
                <a:ln>
                  <a:noFill/>
                </a:ln>
                <a:solidFill>
                  <a:srgbClr val="00B050"/>
                </a:solidFill>
                <a:effectLst/>
                <a:latin typeface="Open Sans" pitchFamily="2" charset="0"/>
              </a:rPr>
              <a:t>Binary to Gray Code Conversion: 8085 ALP</a:t>
            </a:r>
            <a:endParaRPr lang="en-GB" sz="3600" kern="1400" dirty="0">
              <a:ln>
                <a:noFill/>
              </a:ln>
              <a:solidFill>
                <a:srgbClr val="000000"/>
              </a:solidFill>
              <a:effectLst/>
              <a:latin typeface="Calibri" panose="020F0502020204030204" pitchFamily="34" charset="0"/>
            </a:endParaRP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1" y="1558471"/>
            <a:ext cx="8336280" cy="4097746"/>
          </a:xfrm>
        </p:spPr>
        <p:txBody>
          <a:bodyPr>
            <a:normAutofit/>
          </a:bodyPr>
          <a:lstStyle/>
          <a:p>
            <a:pPr marL="0" indent="0">
              <a:buNone/>
            </a:pPr>
            <a:r>
              <a:rPr lang="pt-BR" sz="2000" b="1" dirty="0">
                <a:latin typeface="Merriweather" panose="00000500000000000000" pitchFamily="2" charset="0"/>
              </a:rPr>
              <a:t>LDA C050H</a:t>
            </a:r>
          </a:p>
          <a:p>
            <a:pPr marL="0" indent="0">
              <a:buNone/>
            </a:pPr>
            <a:r>
              <a:rPr lang="pt-BR" sz="2000" b="1" dirty="0">
                <a:latin typeface="Merriweather" panose="00000500000000000000" pitchFamily="2" charset="0"/>
              </a:rPr>
              <a:t>MOV B, A</a:t>
            </a:r>
          </a:p>
          <a:p>
            <a:pPr marL="0" indent="0">
              <a:buNone/>
            </a:pPr>
            <a:r>
              <a:rPr lang="pt-BR" sz="2000" b="1" dirty="0">
                <a:latin typeface="Merriweather" panose="00000500000000000000" pitchFamily="2" charset="0"/>
              </a:rPr>
              <a:t>RAR</a:t>
            </a:r>
          </a:p>
          <a:p>
            <a:pPr marL="0" indent="0">
              <a:buNone/>
            </a:pPr>
            <a:r>
              <a:rPr lang="pt-BR" sz="2000" b="1" dirty="0">
                <a:latin typeface="Merriweather" panose="00000500000000000000" pitchFamily="2" charset="0"/>
              </a:rPr>
              <a:t>XRA B</a:t>
            </a:r>
          </a:p>
          <a:p>
            <a:pPr marL="0" indent="0">
              <a:buNone/>
            </a:pPr>
            <a:r>
              <a:rPr lang="pt-BR" sz="2000" b="1" dirty="0">
                <a:latin typeface="Merriweather" panose="00000500000000000000" pitchFamily="2" charset="0"/>
              </a:rPr>
              <a:t>STA C051H</a:t>
            </a:r>
          </a:p>
          <a:p>
            <a:pPr marL="0" indent="0">
              <a:buNone/>
            </a:pPr>
            <a:r>
              <a:rPr lang="pt-BR" sz="2000" b="1" dirty="0">
                <a:latin typeface="Merriweather" panose="00000500000000000000" pitchFamily="2" charset="0"/>
              </a:rPr>
              <a:t>HLT</a:t>
            </a:r>
          </a:p>
          <a:p>
            <a:pPr>
              <a:buFont typeface="Wingdings" panose="05000000000000000000" pitchFamily="2" charset="2"/>
              <a:buChar char="v"/>
            </a:pPr>
            <a:endParaRPr lang="en-GB" sz="2000" b="1"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84</a:t>
            </a:fld>
            <a:endParaRPr lang="en-US"/>
          </a:p>
        </p:txBody>
      </p:sp>
    </p:spTree>
    <p:extLst>
      <p:ext uri="{BB962C8B-B14F-4D97-AF65-F5344CB8AC3E}">
        <p14:creationId xmlns:p14="http://schemas.microsoft.com/office/powerpoint/2010/main" val="262169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707571" y="0"/>
            <a:ext cx="10121537" cy="365125"/>
          </a:xfrm>
        </p:spPr>
        <p:txBody>
          <a:bodyPr>
            <a:normAutofit fontScale="90000"/>
          </a:bodyPr>
          <a:lstStyle/>
          <a:p>
            <a:pPr marL="0" marR="0" indent="0" algn="l">
              <a:lnSpc>
                <a:spcPct val="119000"/>
              </a:lnSpc>
              <a:spcBef>
                <a:spcPts val="0"/>
              </a:spcBef>
              <a:spcAft>
                <a:spcPts val="600"/>
              </a:spcAft>
            </a:pPr>
            <a:r>
              <a:rPr lang="en-GB" sz="3600" b="1" kern="1400" dirty="0">
                <a:ln>
                  <a:noFill/>
                </a:ln>
                <a:solidFill>
                  <a:srgbClr val="00B050"/>
                </a:solidFill>
                <a:effectLst/>
                <a:latin typeface="Open Sans" pitchFamily="2" charset="0"/>
              </a:rPr>
              <a:t>Gray to Binary Code Conversion: 8085 ALP</a:t>
            </a:r>
            <a:endParaRPr lang="en-GB" sz="3600" kern="1400" dirty="0">
              <a:ln>
                <a:noFill/>
              </a:ln>
              <a:solidFill>
                <a:srgbClr val="000000"/>
              </a:solidFill>
              <a:effectLst/>
              <a:latin typeface="Calibri" panose="020F0502020204030204" pitchFamily="34"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85</a:t>
            </a:fld>
            <a:endParaRPr lang="en-US"/>
          </a:p>
        </p:txBody>
      </p:sp>
      <p:pic>
        <p:nvPicPr>
          <p:cNvPr id="3" name="Picture 2">
            <a:extLst>
              <a:ext uri="{FF2B5EF4-FFF2-40B4-BE49-F238E27FC236}">
                <a16:creationId xmlns:a16="http://schemas.microsoft.com/office/drawing/2014/main" id="{5799B457-3A29-D6DB-DDBF-D592E626C4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4108" y="365125"/>
            <a:ext cx="4704028" cy="6492875"/>
          </a:xfrm>
          <a:prstGeom prst="rect">
            <a:avLst/>
          </a:prstGeom>
          <a:noFill/>
          <a:ln>
            <a:noFill/>
          </a:ln>
        </p:spPr>
      </p:pic>
    </p:spTree>
    <p:extLst>
      <p:ext uri="{BB962C8B-B14F-4D97-AF65-F5344CB8AC3E}">
        <p14:creationId xmlns:p14="http://schemas.microsoft.com/office/powerpoint/2010/main" val="17603534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382656"/>
            <a:ext cx="9953896" cy="836658"/>
          </a:xfrm>
        </p:spPr>
        <p:txBody>
          <a:bodyPr>
            <a:normAutofit/>
          </a:bodyPr>
          <a:lstStyle/>
          <a:p>
            <a:pPr marL="0" marR="0" indent="0" algn="l">
              <a:lnSpc>
                <a:spcPct val="119000"/>
              </a:lnSpc>
              <a:spcBef>
                <a:spcPts val="0"/>
              </a:spcBef>
              <a:spcAft>
                <a:spcPts val="600"/>
              </a:spcAft>
            </a:pPr>
            <a:r>
              <a:rPr lang="en-GB" sz="3600" b="1" kern="1400" dirty="0">
                <a:ln>
                  <a:noFill/>
                </a:ln>
                <a:solidFill>
                  <a:srgbClr val="00B050"/>
                </a:solidFill>
                <a:effectLst/>
                <a:latin typeface="Open Sans" pitchFamily="2" charset="0"/>
              </a:rPr>
              <a:t>Gray to Binary Code Conversion: 8085 ALP</a:t>
            </a:r>
            <a:endParaRPr lang="en-GB" sz="3600" kern="1400" dirty="0">
              <a:ln>
                <a:noFill/>
              </a:ln>
              <a:solidFill>
                <a:srgbClr val="000000"/>
              </a:solidFill>
              <a:effectLst/>
              <a:latin typeface="Calibri" panose="020F0502020204030204" pitchFamily="34"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86</a:t>
            </a:fld>
            <a:endParaRPr lang="en-US"/>
          </a:p>
        </p:txBody>
      </p:sp>
      <p:sp>
        <p:nvSpPr>
          <p:cNvPr id="6" name="Content Placeholder 2">
            <a:extLst>
              <a:ext uri="{FF2B5EF4-FFF2-40B4-BE49-F238E27FC236}">
                <a16:creationId xmlns:a16="http://schemas.microsoft.com/office/drawing/2014/main" id="{E8FD6AB3-8634-EE68-8A98-76990B70A7CC}"/>
              </a:ext>
            </a:extLst>
          </p:cNvPr>
          <p:cNvSpPr txBox="1">
            <a:spLocks/>
          </p:cNvSpPr>
          <p:nvPr/>
        </p:nvSpPr>
        <p:spPr>
          <a:xfrm>
            <a:off x="838200" y="1380126"/>
            <a:ext cx="9953896" cy="4976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2000" b="1" dirty="0">
                <a:latin typeface="Merriweather" panose="00000500000000000000" pitchFamily="2" charset="0"/>
              </a:rPr>
              <a:t>LDA C050H</a:t>
            </a:r>
          </a:p>
          <a:p>
            <a:pPr marL="0" indent="0">
              <a:buFont typeface="Arial" panose="020B0604020202020204" pitchFamily="34" charset="0"/>
              <a:buNone/>
            </a:pPr>
            <a:r>
              <a:rPr lang="pt-BR" sz="2000" b="1" dirty="0">
                <a:latin typeface="Merriweather" panose="00000500000000000000" pitchFamily="2" charset="0"/>
              </a:rPr>
              <a:t>MOV D, A</a:t>
            </a:r>
          </a:p>
          <a:p>
            <a:pPr marL="0" indent="0">
              <a:buFont typeface="Arial" panose="020B0604020202020204" pitchFamily="34" charset="0"/>
              <a:buNone/>
            </a:pPr>
            <a:r>
              <a:rPr lang="pt-BR" sz="2000" b="1" dirty="0">
                <a:latin typeface="Merriweather" panose="00000500000000000000" pitchFamily="2" charset="0"/>
              </a:rPr>
              <a:t>MVI C, 07H	</a:t>
            </a:r>
          </a:p>
          <a:p>
            <a:pPr marL="0" indent="0">
              <a:buFont typeface="Arial" panose="020B0604020202020204" pitchFamily="34" charset="0"/>
              <a:buNone/>
            </a:pPr>
            <a:r>
              <a:rPr lang="pt-BR" sz="2000" b="1" dirty="0">
                <a:solidFill>
                  <a:srgbClr val="FF0000"/>
                </a:solidFill>
                <a:latin typeface="Merriweather" panose="00000500000000000000" pitchFamily="2" charset="0"/>
              </a:rPr>
              <a:t>Up</a:t>
            </a:r>
            <a:r>
              <a:rPr lang="pt-BR" sz="2000" b="1" dirty="0">
                <a:latin typeface="Merriweather" panose="00000500000000000000" pitchFamily="2" charset="0"/>
              </a:rPr>
              <a:t>: STC</a:t>
            </a:r>
          </a:p>
          <a:p>
            <a:pPr marL="0" indent="0">
              <a:buFont typeface="Arial" panose="020B0604020202020204" pitchFamily="34" charset="0"/>
              <a:buNone/>
            </a:pPr>
            <a:r>
              <a:rPr lang="pt-BR" sz="2000" b="1" dirty="0">
                <a:latin typeface="Merriweather" panose="00000500000000000000" pitchFamily="2" charset="0"/>
              </a:rPr>
              <a:t>CMC</a:t>
            </a:r>
          </a:p>
          <a:p>
            <a:pPr marL="0" indent="0">
              <a:buFont typeface="Arial" panose="020B0604020202020204" pitchFamily="34" charset="0"/>
              <a:buNone/>
            </a:pPr>
            <a:r>
              <a:rPr lang="pt-BR" sz="2000" b="1" dirty="0">
                <a:latin typeface="Merriweather" panose="00000500000000000000" pitchFamily="2" charset="0"/>
              </a:rPr>
              <a:t>RAR</a:t>
            </a:r>
          </a:p>
          <a:p>
            <a:pPr marL="0" indent="0">
              <a:buFont typeface="Arial" panose="020B0604020202020204" pitchFamily="34" charset="0"/>
              <a:buNone/>
            </a:pPr>
            <a:r>
              <a:rPr lang="pt-BR" sz="2000" b="1" dirty="0">
                <a:latin typeface="Merriweather" panose="00000500000000000000" pitchFamily="2" charset="0"/>
              </a:rPr>
              <a:t>XRA D</a:t>
            </a:r>
          </a:p>
          <a:p>
            <a:pPr marL="0" indent="0">
              <a:buFont typeface="Arial" panose="020B0604020202020204" pitchFamily="34" charset="0"/>
              <a:buNone/>
            </a:pPr>
            <a:r>
              <a:rPr lang="pt-BR" sz="2000" b="1" dirty="0">
                <a:latin typeface="Merriweather" panose="00000500000000000000" pitchFamily="2" charset="0"/>
              </a:rPr>
              <a:t>DCR C</a:t>
            </a:r>
          </a:p>
          <a:p>
            <a:pPr marL="0" indent="0">
              <a:buFont typeface="Arial" panose="020B0604020202020204" pitchFamily="34" charset="0"/>
              <a:buNone/>
            </a:pPr>
            <a:r>
              <a:rPr lang="pt-BR" sz="2000" b="1" dirty="0">
                <a:latin typeface="Merriweather" panose="00000500000000000000" pitchFamily="2" charset="0"/>
              </a:rPr>
              <a:t>JNZ </a:t>
            </a:r>
            <a:r>
              <a:rPr lang="pt-BR" sz="2000" b="1" dirty="0">
                <a:solidFill>
                  <a:srgbClr val="FF0000"/>
                </a:solidFill>
                <a:latin typeface="Merriweather" panose="00000500000000000000" pitchFamily="2" charset="0"/>
              </a:rPr>
              <a:t>Up</a:t>
            </a:r>
          </a:p>
          <a:p>
            <a:pPr marL="0" indent="0">
              <a:buFont typeface="Arial" panose="020B0604020202020204" pitchFamily="34" charset="0"/>
              <a:buNone/>
            </a:pPr>
            <a:r>
              <a:rPr lang="pt-BR" sz="2000" b="1" dirty="0">
                <a:latin typeface="Merriweather" panose="00000500000000000000" pitchFamily="2" charset="0"/>
              </a:rPr>
              <a:t>STA C051H</a:t>
            </a:r>
          </a:p>
          <a:p>
            <a:pPr marL="0" indent="0">
              <a:buFont typeface="Arial" panose="020B0604020202020204" pitchFamily="34" charset="0"/>
              <a:buNone/>
            </a:pPr>
            <a:r>
              <a:rPr lang="pt-BR" sz="2000" b="1" dirty="0">
                <a:latin typeface="Merriweather" panose="00000500000000000000" pitchFamily="2" charset="0"/>
              </a:rPr>
              <a:t>HLT</a:t>
            </a:r>
          </a:p>
        </p:txBody>
      </p:sp>
      <p:sp>
        <p:nvSpPr>
          <p:cNvPr id="7" name="TextBox 6">
            <a:extLst>
              <a:ext uri="{FF2B5EF4-FFF2-40B4-BE49-F238E27FC236}">
                <a16:creationId xmlns:a16="http://schemas.microsoft.com/office/drawing/2014/main" id="{2EC3BEB5-3672-F37A-849F-0AD3FB1A250F}"/>
              </a:ext>
            </a:extLst>
          </p:cNvPr>
          <p:cNvSpPr txBox="1"/>
          <p:nvPr/>
        </p:nvSpPr>
        <p:spPr>
          <a:xfrm>
            <a:off x="3888378" y="1380125"/>
            <a:ext cx="3361508" cy="4203587"/>
          </a:xfrm>
          <a:prstGeom prst="rect">
            <a:avLst/>
          </a:prstGeom>
          <a:noFill/>
        </p:spPr>
        <p:txBody>
          <a:bodyPr wrap="square">
            <a:spAutoFit/>
          </a:bodyPr>
          <a:lstStyle/>
          <a:p>
            <a:pPr>
              <a:lnSpc>
                <a:spcPct val="150000"/>
              </a:lnSpc>
            </a:pPr>
            <a:r>
              <a:rPr lang="en-US" b="1" dirty="0">
                <a:latin typeface="Merriweather" panose="00000500000000000000" pitchFamily="2" charset="0"/>
              </a:rPr>
              <a:t>	   LDA C050</a:t>
            </a:r>
          </a:p>
          <a:p>
            <a:pPr>
              <a:lnSpc>
                <a:spcPct val="150000"/>
              </a:lnSpc>
            </a:pPr>
            <a:r>
              <a:rPr lang="en-US" b="1" dirty="0">
                <a:latin typeface="Merriweather" panose="00000500000000000000" pitchFamily="2" charset="0"/>
              </a:rPr>
              <a:t>	   MOV D,A</a:t>
            </a:r>
          </a:p>
          <a:p>
            <a:pPr>
              <a:lnSpc>
                <a:spcPct val="150000"/>
              </a:lnSpc>
            </a:pPr>
            <a:r>
              <a:rPr lang="en-US" b="1" dirty="0">
                <a:latin typeface="Merriweather" panose="00000500000000000000" pitchFamily="2" charset="0"/>
              </a:rPr>
              <a:t>	   MVI C,07</a:t>
            </a:r>
          </a:p>
          <a:p>
            <a:pPr>
              <a:lnSpc>
                <a:spcPct val="150000"/>
              </a:lnSpc>
            </a:pPr>
            <a:endParaRPr lang="en-US" b="1" dirty="0">
              <a:latin typeface="Merriweather" panose="00000500000000000000" pitchFamily="2" charset="0"/>
            </a:endParaRPr>
          </a:p>
          <a:p>
            <a:pPr>
              <a:lnSpc>
                <a:spcPct val="150000"/>
              </a:lnSpc>
            </a:pPr>
            <a:r>
              <a:rPr lang="en-US" b="1" dirty="0">
                <a:solidFill>
                  <a:srgbClr val="92D050"/>
                </a:solidFill>
                <a:latin typeface="Merriweather" panose="00000500000000000000" pitchFamily="2" charset="0"/>
              </a:rPr>
              <a:t>UP:</a:t>
            </a:r>
            <a:r>
              <a:rPr lang="en-US" b="1" dirty="0">
                <a:latin typeface="Merriweather" panose="00000500000000000000" pitchFamily="2" charset="0"/>
              </a:rPr>
              <a:t>	   RAR</a:t>
            </a:r>
          </a:p>
          <a:p>
            <a:pPr>
              <a:lnSpc>
                <a:spcPct val="150000"/>
              </a:lnSpc>
            </a:pPr>
            <a:r>
              <a:rPr lang="en-US" b="1" dirty="0">
                <a:latin typeface="Merriweather" panose="00000500000000000000" pitchFamily="2" charset="0"/>
              </a:rPr>
              <a:t>	   XRA D</a:t>
            </a:r>
          </a:p>
          <a:p>
            <a:pPr>
              <a:lnSpc>
                <a:spcPct val="150000"/>
              </a:lnSpc>
            </a:pPr>
            <a:r>
              <a:rPr lang="en-US" b="1" dirty="0">
                <a:latin typeface="Merriweather" panose="00000500000000000000" pitchFamily="2" charset="0"/>
              </a:rPr>
              <a:t>	   DCR C</a:t>
            </a:r>
          </a:p>
          <a:p>
            <a:pPr>
              <a:lnSpc>
                <a:spcPct val="150000"/>
              </a:lnSpc>
            </a:pPr>
            <a:r>
              <a:rPr lang="en-US" b="1" dirty="0">
                <a:latin typeface="Merriweather" panose="00000500000000000000" pitchFamily="2" charset="0"/>
              </a:rPr>
              <a:t>	   JNZ </a:t>
            </a:r>
            <a:r>
              <a:rPr lang="en-US" b="1" dirty="0">
                <a:solidFill>
                  <a:srgbClr val="92D050"/>
                </a:solidFill>
                <a:latin typeface="Merriweather" panose="00000500000000000000" pitchFamily="2" charset="0"/>
              </a:rPr>
              <a:t>UP</a:t>
            </a:r>
          </a:p>
          <a:p>
            <a:pPr>
              <a:lnSpc>
                <a:spcPct val="150000"/>
              </a:lnSpc>
            </a:pPr>
            <a:r>
              <a:rPr lang="en-US" b="1" dirty="0">
                <a:latin typeface="Merriweather" panose="00000500000000000000" pitchFamily="2" charset="0"/>
              </a:rPr>
              <a:t>	   STA C051</a:t>
            </a:r>
          </a:p>
          <a:p>
            <a:pPr>
              <a:lnSpc>
                <a:spcPct val="150000"/>
              </a:lnSpc>
            </a:pPr>
            <a:r>
              <a:rPr lang="en-US" b="1" dirty="0">
                <a:latin typeface="Merriweather" panose="00000500000000000000" pitchFamily="2" charset="0"/>
              </a:rPr>
              <a:t>	   HLT</a:t>
            </a:r>
          </a:p>
        </p:txBody>
      </p:sp>
    </p:spTree>
    <p:extLst>
      <p:ext uri="{BB962C8B-B14F-4D97-AF65-F5344CB8AC3E}">
        <p14:creationId xmlns:p14="http://schemas.microsoft.com/office/powerpoint/2010/main" val="342087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 calcmode="lin" valueType="num">
                                      <p:cBhvr additive="base">
                                        <p:cTn id="3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 calcmode="lin" valueType="num">
                                      <p:cBhvr additive="base">
                                        <p:cTn id="4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 calcmode="lin" valueType="num">
                                      <p:cBhvr additive="base">
                                        <p:cTn id="4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GB" b="1" dirty="0">
                <a:latin typeface="Merriweather" panose="00000500000000000000" pitchFamily="2" charset="0"/>
              </a:rPr>
              <a:t>Branching group Instructions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89100"/>
            <a:ext cx="10515600" cy="4667250"/>
          </a:xfrm>
        </p:spPr>
        <p:txBody>
          <a:bodyPr>
            <a:normAutofit/>
          </a:bodyPr>
          <a:lstStyle/>
          <a:p>
            <a:pPr>
              <a:buFont typeface="Wingdings" panose="05000000000000000000" pitchFamily="2" charset="2"/>
              <a:buChar char="v"/>
            </a:pPr>
            <a:r>
              <a:rPr lang="en-GB" sz="2400" dirty="0">
                <a:latin typeface="Merriweather" panose="00000500000000000000" pitchFamily="2" charset="0"/>
              </a:rPr>
              <a:t>The branching instructions instruct the microprocessor to go to a </a:t>
            </a:r>
            <a:r>
              <a:rPr lang="en-GB" sz="2400" b="1" dirty="0">
                <a:latin typeface="Merriweather" panose="00000500000000000000" pitchFamily="2" charset="0"/>
              </a:rPr>
              <a:t>different memory location</a:t>
            </a:r>
            <a:r>
              <a:rPr lang="en-GB" sz="2400" dirty="0">
                <a:latin typeface="Merriweather" panose="00000500000000000000" pitchFamily="2" charset="0"/>
              </a:rPr>
              <a:t> and the microprocessor continues executing machine codes </a:t>
            </a:r>
            <a:r>
              <a:rPr lang="en-GB" sz="2400" b="1" dirty="0">
                <a:latin typeface="Merriweather" panose="00000500000000000000" pitchFamily="2" charset="0"/>
              </a:rPr>
              <a:t>from that new location</a:t>
            </a:r>
            <a:r>
              <a:rPr lang="en-GB" sz="2400" dirty="0">
                <a:latin typeface="Merriweather" panose="00000500000000000000" pitchFamily="2" charset="0"/>
              </a:rPr>
              <a:t>.</a:t>
            </a:r>
          </a:p>
          <a:p>
            <a:pPr>
              <a:buFont typeface="Wingdings" panose="05000000000000000000" pitchFamily="2" charset="2"/>
              <a:buChar char="v"/>
            </a:pPr>
            <a:r>
              <a:rPr lang="en-GB" sz="2400" dirty="0">
                <a:latin typeface="Merriweather" panose="00000500000000000000" pitchFamily="2" charset="0"/>
              </a:rPr>
              <a:t>The branching instructions are the most powerful instructions because they allow the microprocessor to change the sequence of a program, either unconditionally or under certain test conditions.</a:t>
            </a:r>
          </a:p>
          <a:p>
            <a:pPr>
              <a:buFont typeface="Wingdings" panose="05000000000000000000" pitchFamily="2" charset="2"/>
              <a:buChar char="v"/>
            </a:pPr>
            <a:r>
              <a:rPr lang="en-GB" sz="2400" dirty="0">
                <a:latin typeface="Merriweather" panose="00000500000000000000" pitchFamily="2" charset="0"/>
              </a:rPr>
              <a:t>The branching instruction code categorized in following three groups:</a:t>
            </a:r>
          </a:p>
          <a:p>
            <a:pPr lvl="1">
              <a:buFont typeface="Wingdings" panose="05000000000000000000" pitchFamily="2" charset="2"/>
              <a:buChar char="q"/>
            </a:pPr>
            <a:r>
              <a:rPr lang="en-GB" sz="2000" b="1" dirty="0">
                <a:latin typeface="Merriweather" panose="00000500000000000000" pitchFamily="2" charset="0"/>
              </a:rPr>
              <a:t>Jump instructions</a:t>
            </a:r>
          </a:p>
          <a:p>
            <a:pPr lvl="1">
              <a:buFont typeface="Wingdings" panose="05000000000000000000" pitchFamily="2" charset="2"/>
              <a:buChar char="q"/>
            </a:pPr>
            <a:r>
              <a:rPr lang="en-GB" sz="2000" b="1" dirty="0">
                <a:latin typeface="Merriweather" panose="00000500000000000000" pitchFamily="2" charset="0"/>
              </a:rPr>
              <a:t>Call and return instruction</a:t>
            </a:r>
          </a:p>
          <a:p>
            <a:pPr lvl="1">
              <a:buFont typeface="Wingdings" panose="05000000000000000000" pitchFamily="2" charset="2"/>
              <a:buChar char="q"/>
            </a:pPr>
            <a:r>
              <a:rPr lang="en-GB" sz="2000" b="1" dirty="0">
                <a:latin typeface="Merriweather" panose="00000500000000000000" pitchFamily="2" charset="0"/>
              </a:rPr>
              <a:t>Restart instruction</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87</a:t>
            </a:fld>
            <a:endParaRPr lang="en-US"/>
          </a:p>
        </p:txBody>
      </p:sp>
    </p:spTree>
    <p:extLst>
      <p:ext uri="{BB962C8B-B14F-4D97-AF65-F5344CB8AC3E}">
        <p14:creationId xmlns:p14="http://schemas.microsoft.com/office/powerpoint/2010/main" val="1240529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F84449-9950-8AC4-6ECD-70C8FBAF6A81}"/>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1D80AF1E-9FA0-7D9F-8240-15314366744B}"/>
              </a:ext>
            </a:extLst>
          </p:cNvPr>
          <p:cNvSpPr>
            <a:spLocks noGrp="1"/>
          </p:cNvSpPr>
          <p:nvPr>
            <p:ph type="sldNum" sz="quarter" idx="12"/>
          </p:nvPr>
        </p:nvSpPr>
        <p:spPr/>
        <p:txBody>
          <a:bodyPr/>
          <a:lstStyle/>
          <a:p>
            <a:fld id="{8051FE7D-4AED-441C-958A-52748DFD726C}" type="slidenum">
              <a:rPr lang="en-US" smtClean="0"/>
              <a:t>88</a:t>
            </a:fld>
            <a:endParaRPr lang="en-US"/>
          </a:p>
        </p:txBody>
      </p:sp>
      <p:pic>
        <p:nvPicPr>
          <p:cNvPr id="6" name="Picture 5">
            <a:extLst>
              <a:ext uri="{FF2B5EF4-FFF2-40B4-BE49-F238E27FC236}">
                <a16:creationId xmlns:a16="http://schemas.microsoft.com/office/drawing/2014/main" id="{D9339A03-119C-6B4F-B670-E4041DA74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0455452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F84449-9950-8AC4-6ECD-70C8FBAF6A81}"/>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1D80AF1E-9FA0-7D9F-8240-15314366744B}"/>
              </a:ext>
            </a:extLst>
          </p:cNvPr>
          <p:cNvSpPr>
            <a:spLocks noGrp="1"/>
          </p:cNvSpPr>
          <p:nvPr>
            <p:ph type="sldNum" sz="quarter" idx="12"/>
          </p:nvPr>
        </p:nvSpPr>
        <p:spPr/>
        <p:txBody>
          <a:bodyPr/>
          <a:lstStyle/>
          <a:p>
            <a:fld id="{8051FE7D-4AED-441C-958A-52748DFD726C}" type="slidenum">
              <a:rPr lang="en-US" smtClean="0"/>
              <a:t>89</a:t>
            </a:fld>
            <a:endParaRPr lang="en-US"/>
          </a:p>
        </p:txBody>
      </p:sp>
      <p:pic>
        <p:nvPicPr>
          <p:cNvPr id="3" name="Picture 2">
            <a:extLst>
              <a:ext uri="{FF2B5EF4-FFF2-40B4-BE49-F238E27FC236}">
                <a16:creationId xmlns:a16="http://schemas.microsoft.com/office/drawing/2014/main" id="{5F1EC890-E0B4-900A-FB0C-DC75ABCBE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308411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083E-F47D-4C7E-AE88-7B6FE1390606}"/>
              </a:ext>
            </a:extLst>
          </p:cNvPr>
          <p:cNvSpPr>
            <a:spLocks noGrp="1"/>
          </p:cNvSpPr>
          <p:nvPr>
            <p:ph type="title"/>
          </p:nvPr>
        </p:nvSpPr>
        <p:spPr>
          <a:xfrm>
            <a:off x="838200" y="365125"/>
            <a:ext cx="3416300" cy="1044575"/>
          </a:xfrm>
        </p:spPr>
        <p:txBody>
          <a:bodyPr>
            <a:normAutofit/>
          </a:bodyPr>
          <a:lstStyle/>
          <a:p>
            <a:r>
              <a:rPr lang="en-US" sz="4000" b="1" dirty="0">
                <a:highlight>
                  <a:srgbClr val="C0C0C0"/>
                </a:highlight>
                <a:latin typeface="Merriweather" panose="00000500000000000000" pitchFamily="2" charset="0"/>
              </a:rPr>
              <a:t>1. Registers</a:t>
            </a:r>
          </a:p>
        </p:txBody>
      </p:sp>
      <p:sp>
        <p:nvSpPr>
          <p:cNvPr id="3" name="Content Placeholder 2">
            <a:extLst>
              <a:ext uri="{FF2B5EF4-FFF2-40B4-BE49-F238E27FC236}">
                <a16:creationId xmlns:a16="http://schemas.microsoft.com/office/drawing/2014/main" id="{EF55C74F-7230-476C-9E4A-481D1E2502BD}"/>
              </a:ext>
            </a:extLst>
          </p:cNvPr>
          <p:cNvSpPr>
            <a:spLocks noGrp="1"/>
          </p:cNvSpPr>
          <p:nvPr>
            <p:ph idx="1"/>
          </p:nvPr>
        </p:nvSpPr>
        <p:spPr>
          <a:xfrm>
            <a:off x="838199" y="1409700"/>
            <a:ext cx="10515600" cy="5270500"/>
          </a:xfrm>
        </p:spPr>
        <p:txBody>
          <a:bodyPr>
            <a:normAutofit/>
          </a:bodyPr>
          <a:lstStyle/>
          <a:p>
            <a:pPr marL="514350" indent="-514350">
              <a:buFont typeface="+mj-lt"/>
              <a:buAutoNum type="romanUcPeriod"/>
            </a:pPr>
            <a:r>
              <a:rPr lang="en-GB" sz="2000" b="1" u="sng" dirty="0">
                <a:latin typeface="Merriweather" panose="00000500000000000000" pitchFamily="2" charset="0"/>
              </a:rPr>
              <a:t>Program Counter (PC, 16-bits):</a:t>
            </a:r>
          </a:p>
          <a:p>
            <a:pPr lvl="1">
              <a:buFont typeface="Wingdings" panose="05000000000000000000" pitchFamily="2" charset="2"/>
              <a:buChar char="v"/>
            </a:pPr>
            <a:r>
              <a:rPr lang="en-GB" sz="1800" dirty="0">
                <a:latin typeface="Merriweather" panose="00000500000000000000" pitchFamily="2" charset="0"/>
              </a:rPr>
              <a:t>It is a 16-bit Special-Purpose register. It holds </a:t>
            </a:r>
            <a:r>
              <a:rPr lang="en-GB" sz="1800" b="1" dirty="0">
                <a:latin typeface="Merriweather" panose="00000500000000000000" pitchFamily="2" charset="0"/>
              </a:rPr>
              <a:t>address </a:t>
            </a:r>
            <a:r>
              <a:rPr lang="en-GB" sz="1800" dirty="0">
                <a:latin typeface="Merriweather" panose="00000500000000000000" pitchFamily="2" charset="0"/>
              </a:rPr>
              <a:t>of the </a:t>
            </a:r>
            <a:r>
              <a:rPr lang="en-GB" sz="1800" b="1" dirty="0">
                <a:latin typeface="Merriweather" panose="00000500000000000000" pitchFamily="2" charset="0"/>
              </a:rPr>
              <a:t>next instruction</a:t>
            </a:r>
            <a:r>
              <a:rPr lang="en-GB" sz="1800" dirty="0">
                <a:latin typeface="Merriweather" panose="00000500000000000000" pitchFamily="2" charset="0"/>
              </a:rPr>
              <a:t>. PC is incremented by the INR/DCR after every instruction byte is fetched.</a:t>
            </a:r>
          </a:p>
          <a:p>
            <a:pPr marL="514350" indent="-514350">
              <a:buFont typeface="+mj-lt"/>
              <a:buAutoNum type="romanUcPeriod"/>
            </a:pPr>
            <a:r>
              <a:rPr lang="en-GB" sz="2000" b="1" u="sng" dirty="0">
                <a:latin typeface="Merriweather" panose="00000500000000000000" pitchFamily="2" charset="0"/>
              </a:rPr>
              <a:t>Stack Pointer (SP, 16-bits):</a:t>
            </a:r>
          </a:p>
          <a:p>
            <a:pPr lvl="1">
              <a:buFont typeface="Wingdings" panose="05000000000000000000" pitchFamily="2" charset="2"/>
              <a:buChar char="v"/>
            </a:pPr>
            <a:r>
              <a:rPr lang="en-GB" sz="1800" dirty="0">
                <a:latin typeface="Merriweather" panose="00000500000000000000" pitchFamily="2" charset="0"/>
              </a:rPr>
              <a:t>It is a 16-bit Special-Purpose register. It holds </a:t>
            </a:r>
            <a:r>
              <a:rPr lang="en-GB" sz="1800" b="1" dirty="0">
                <a:latin typeface="Merriweather" panose="00000500000000000000" pitchFamily="2" charset="0"/>
              </a:rPr>
              <a:t>address </a:t>
            </a:r>
            <a:r>
              <a:rPr lang="en-GB" sz="1800" dirty="0">
                <a:latin typeface="Merriweather" panose="00000500000000000000" pitchFamily="2" charset="0"/>
              </a:rPr>
              <a:t>of the </a:t>
            </a:r>
            <a:r>
              <a:rPr lang="en-GB" sz="1800" b="1" dirty="0">
                <a:latin typeface="Merriweather" panose="00000500000000000000" pitchFamily="2" charset="0"/>
              </a:rPr>
              <a:t>top of the Stack</a:t>
            </a:r>
            <a:r>
              <a:rPr lang="en-GB" sz="1800" dirty="0">
                <a:latin typeface="Merriweather" panose="00000500000000000000" pitchFamily="2" charset="0"/>
              </a:rPr>
              <a:t>.</a:t>
            </a:r>
          </a:p>
          <a:p>
            <a:pPr lvl="1">
              <a:buFont typeface="Wingdings" panose="05000000000000000000" pitchFamily="2" charset="2"/>
              <a:buChar char="v"/>
            </a:pPr>
            <a:r>
              <a:rPr lang="en-GB" sz="1800" dirty="0">
                <a:latin typeface="Merriweather" panose="00000500000000000000" pitchFamily="2" charset="0"/>
              </a:rPr>
              <a:t>Stack is a set of memory locations operating in LIFO manner.</a:t>
            </a:r>
          </a:p>
          <a:p>
            <a:pPr lvl="1">
              <a:buFont typeface="Wingdings" panose="05000000000000000000" pitchFamily="2" charset="2"/>
              <a:buChar char="v"/>
            </a:pPr>
            <a:r>
              <a:rPr lang="en-GB" sz="1800" dirty="0">
                <a:latin typeface="Merriweather" panose="00000500000000000000" pitchFamily="2" charset="0"/>
              </a:rPr>
              <a:t>SP is </a:t>
            </a:r>
            <a:r>
              <a:rPr lang="en-GB" sz="1800" b="1" dirty="0">
                <a:latin typeface="Merriweather" panose="00000500000000000000" pitchFamily="2" charset="0"/>
              </a:rPr>
              <a:t>decremented </a:t>
            </a:r>
            <a:r>
              <a:rPr lang="en-GB" sz="1800" dirty="0">
                <a:latin typeface="Merriweather" panose="00000500000000000000" pitchFamily="2" charset="0"/>
              </a:rPr>
              <a:t>on every </a:t>
            </a:r>
            <a:r>
              <a:rPr lang="en-GB" sz="1800" b="1" dirty="0">
                <a:latin typeface="Merriweather" panose="00000500000000000000" pitchFamily="2" charset="0"/>
              </a:rPr>
              <a:t>PUSH </a:t>
            </a:r>
            <a:r>
              <a:rPr lang="en-GB" sz="1800" dirty="0">
                <a:latin typeface="Merriweather" panose="00000500000000000000" pitchFamily="2" charset="0"/>
              </a:rPr>
              <a:t>operation and </a:t>
            </a:r>
            <a:r>
              <a:rPr lang="en-GB" sz="1800" b="1" dirty="0">
                <a:latin typeface="Merriweather" panose="00000500000000000000" pitchFamily="2" charset="0"/>
              </a:rPr>
              <a:t>incremented </a:t>
            </a:r>
            <a:r>
              <a:rPr lang="en-GB" sz="1800" dirty="0">
                <a:latin typeface="Merriweather" panose="00000500000000000000" pitchFamily="2" charset="0"/>
              </a:rPr>
              <a:t>on every </a:t>
            </a:r>
            <a:r>
              <a:rPr lang="en-GB" sz="1800" b="1" dirty="0">
                <a:latin typeface="Merriweather" panose="00000500000000000000" pitchFamily="2" charset="0"/>
              </a:rPr>
              <a:t>POP</a:t>
            </a:r>
            <a:r>
              <a:rPr lang="en-GB" sz="1800" dirty="0">
                <a:latin typeface="Merriweather" panose="00000500000000000000" pitchFamily="2" charset="0"/>
              </a:rPr>
              <a:t>.</a:t>
            </a:r>
          </a:p>
          <a:p>
            <a:pPr marL="514350" indent="-514350">
              <a:buFont typeface="+mj-lt"/>
              <a:buAutoNum type="romanUcPeriod"/>
            </a:pPr>
            <a:r>
              <a:rPr lang="en-GB" sz="2000" b="1" u="sng" dirty="0">
                <a:latin typeface="Merriweather" panose="00000500000000000000" pitchFamily="2" charset="0"/>
              </a:rPr>
              <a:t>B, C, D, E, H, L registers 8-bits each:</a:t>
            </a:r>
          </a:p>
          <a:p>
            <a:pPr lvl="1">
              <a:buFont typeface="Wingdings" panose="05000000000000000000" pitchFamily="2" charset="2"/>
              <a:buChar char="v"/>
            </a:pPr>
            <a:r>
              <a:rPr lang="en-GB" sz="1800" dirty="0">
                <a:latin typeface="Merriweather" panose="00000500000000000000" pitchFamily="2" charset="0"/>
              </a:rPr>
              <a:t>These are 8-bit General-Purpose registers.</a:t>
            </a:r>
          </a:p>
          <a:p>
            <a:pPr lvl="1">
              <a:buFont typeface="Wingdings" panose="05000000000000000000" pitchFamily="2" charset="2"/>
              <a:buChar char="v"/>
            </a:pPr>
            <a:r>
              <a:rPr lang="en-GB" sz="1800" dirty="0">
                <a:latin typeface="Merriweather" panose="00000500000000000000" pitchFamily="2" charset="0"/>
              </a:rPr>
              <a:t>They can also be used to store 16-bit data in register pairs.</a:t>
            </a:r>
          </a:p>
          <a:p>
            <a:pPr lvl="1">
              <a:buFont typeface="Wingdings" panose="05000000000000000000" pitchFamily="2" charset="2"/>
              <a:buChar char="v"/>
            </a:pPr>
            <a:r>
              <a:rPr lang="en-GB" sz="1800" dirty="0">
                <a:latin typeface="Merriweather" panose="00000500000000000000" pitchFamily="2" charset="0"/>
              </a:rPr>
              <a:t>The possible register </a:t>
            </a:r>
            <a:r>
              <a:rPr lang="en-GB" sz="1800" b="1" dirty="0">
                <a:latin typeface="Merriweather" panose="00000500000000000000" pitchFamily="2" charset="0"/>
              </a:rPr>
              <a:t>pairs </a:t>
            </a:r>
            <a:r>
              <a:rPr lang="en-GB" sz="1800" dirty="0">
                <a:latin typeface="Merriweather" panose="00000500000000000000" pitchFamily="2" charset="0"/>
              </a:rPr>
              <a:t>are </a:t>
            </a:r>
            <a:r>
              <a:rPr lang="en-GB" sz="1800" b="1" dirty="0">
                <a:latin typeface="Merriweather" panose="00000500000000000000" pitchFamily="2" charset="0"/>
              </a:rPr>
              <a:t>BC </a:t>
            </a:r>
            <a:r>
              <a:rPr lang="en-GB" sz="1800" dirty="0">
                <a:latin typeface="Merriweather" panose="00000500000000000000" pitchFamily="2" charset="0"/>
              </a:rPr>
              <a:t>pair, </a:t>
            </a:r>
            <a:r>
              <a:rPr lang="en-GB" sz="1800" b="1" dirty="0">
                <a:latin typeface="Merriweather" panose="00000500000000000000" pitchFamily="2" charset="0"/>
              </a:rPr>
              <a:t>DE </a:t>
            </a:r>
            <a:r>
              <a:rPr lang="en-GB" sz="1800" dirty="0">
                <a:latin typeface="Merriweather" panose="00000500000000000000" pitchFamily="2" charset="0"/>
              </a:rPr>
              <a:t>pair and pair.</a:t>
            </a:r>
          </a:p>
          <a:p>
            <a:pPr lvl="1">
              <a:buFont typeface="Wingdings" panose="05000000000000000000" pitchFamily="2" charset="2"/>
              <a:buChar char="v"/>
            </a:pPr>
            <a:r>
              <a:rPr lang="en-GB" sz="1800" dirty="0">
                <a:latin typeface="Merriweather" panose="00000500000000000000" pitchFamily="2" charset="0"/>
              </a:rPr>
              <a:t>The </a:t>
            </a:r>
            <a:r>
              <a:rPr lang="en-GB" sz="1800" b="1" dirty="0">
                <a:latin typeface="Merriweather" panose="00000500000000000000" pitchFamily="2" charset="0"/>
              </a:rPr>
              <a:t>HL </a:t>
            </a:r>
            <a:r>
              <a:rPr lang="en-GB" sz="1800" dirty="0">
                <a:latin typeface="Merriweather" panose="00000500000000000000" pitchFamily="2" charset="0"/>
              </a:rPr>
              <a:t>pair also holds the </a:t>
            </a:r>
            <a:r>
              <a:rPr lang="en-GB" sz="1800" b="1" dirty="0">
                <a:latin typeface="Merriweather" panose="00000500000000000000" pitchFamily="2" charset="0"/>
              </a:rPr>
              <a:t>address </a:t>
            </a:r>
            <a:r>
              <a:rPr lang="en-GB" sz="1800" dirty="0">
                <a:latin typeface="Merriweather" panose="00000500000000000000" pitchFamily="2" charset="0"/>
              </a:rPr>
              <a:t>for the Memory Pointer "</a:t>
            </a:r>
            <a:r>
              <a:rPr lang="en-GB" sz="1800" b="1" dirty="0">
                <a:latin typeface="Merriweather" panose="00000500000000000000" pitchFamily="2" charset="0"/>
              </a:rPr>
              <a:t>M</a:t>
            </a:r>
            <a:r>
              <a:rPr lang="en-GB" sz="1800" dirty="0">
                <a:latin typeface="Merriweather" panose="00000500000000000000" pitchFamily="2" charset="0"/>
              </a:rPr>
              <a:t>".</a:t>
            </a:r>
          </a:p>
          <a:p>
            <a:pPr marL="514350" indent="-514350">
              <a:buFont typeface="+mj-lt"/>
              <a:buAutoNum type="romanUcPeriod"/>
            </a:pPr>
            <a:r>
              <a:rPr lang="en-GB" sz="2000" b="1" u="sng" dirty="0">
                <a:latin typeface="Merriweather" panose="00000500000000000000" pitchFamily="2" charset="0"/>
              </a:rPr>
              <a:t>Temporary Registers (WZ, 16-bits):</a:t>
            </a:r>
          </a:p>
          <a:p>
            <a:pPr lvl="1">
              <a:buFont typeface="Wingdings" panose="05000000000000000000" pitchFamily="2" charset="2"/>
              <a:buChar char="v"/>
            </a:pPr>
            <a:r>
              <a:rPr lang="en-GB" sz="1800" dirty="0">
                <a:latin typeface="Merriweather" panose="00000500000000000000" pitchFamily="2" charset="0"/>
              </a:rPr>
              <a:t>This is a 16-bit register pair.</a:t>
            </a:r>
          </a:p>
          <a:p>
            <a:pPr lvl="1">
              <a:buFont typeface="Wingdings" panose="05000000000000000000" pitchFamily="2" charset="2"/>
              <a:buChar char="v"/>
            </a:pPr>
            <a:r>
              <a:rPr lang="en-GB" sz="1800" dirty="0">
                <a:latin typeface="Merriweather" panose="00000500000000000000" pitchFamily="2" charset="0"/>
              </a:rPr>
              <a:t>It is </a:t>
            </a:r>
            <a:r>
              <a:rPr lang="en-GB" sz="1800" b="1" dirty="0">
                <a:latin typeface="Merriweather" panose="00000500000000000000" pitchFamily="2" charset="0"/>
              </a:rPr>
              <a:t>used by </a:t>
            </a:r>
            <a:r>
              <a:rPr lang="en-GB" sz="1800" b="1" dirty="0" err="1">
                <a:latin typeface="Merriweather" panose="00000500000000000000" pitchFamily="2" charset="0"/>
              </a:rPr>
              <a:t>μP</a:t>
            </a:r>
            <a:r>
              <a:rPr lang="en-GB" sz="1800" b="1" dirty="0">
                <a:latin typeface="Merriweather" panose="00000500000000000000" pitchFamily="2" charset="0"/>
              </a:rPr>
              <a:t> </a:t>
            </a:r>
            <a:r>
              <a:rPr lang="en-GB" sz="1800" dirty="0">
                <a:latin typeface="Merriweather" panose="00000500000000000000" pitchFamily="2" charset="0"/>
              </a:rPr>
              <a:t>to hold </a:t>
            </a:r>
            <a:r>
              <a:rPr lang="en-GB" sz="1800" b="1" dirty="0">
                <a:latin typeface="Merriweather" panose="00000500000000000000" pitchFamily="2" charset="0"/>
              </a:rPr>
              <a:t>temporary </a:t>
            </a:r>
            <a:r>
              <a:rPr lang="en-GB" sz="1800" dirty="0">
                <a:latin typeface="Merriweather" panose="00000500000000000000" pitchFamily="2" charset="0"/>
              </a:rPr>
              <a:t>values in some instructions like XCHG,CALL/JMP etc. The </a:t>
            </a:r>
            <a:r>
              <a:rPr lang="en-GB" sz="1800" b="1" dirty="0">
                <a:latin typeface="Merriweather" panose="00000500000000000000" pitchFamily="2" charset="0"/>
              </a:rPr>
              <a:t>programmer</a:t>
            </a:r>
            <a:r>
              <a:rPr lang="en-GB" sz="1800" dirty="0">
                <a:latin typeface="Merriweather" panose="00000500000000000000" pitchFamily="2" charset="0"/>
              </a:rPr>
              <a:t> has </a:t>
            </a:r>
            <a:r>
              <a:rPr lang="en-GB" sz="1800" b="1" dirty="0">
                <a:latin typeface="Merriweather" panose="00000500000000000000" pitchFamily="2" charset="0"/>
              </a:rPr>
              <a:t>no access</a:t>
            </a:r>
            <a:r>
              <a:rPr lang="en-GB" sz="1800" dirty="0">
                <a:latin typeface="Merriweather" panose="00000500000000000000" pitchFamily="2" charset="0"/>
              </a:rPr>
              <a:t> to this register pair.</a:t>
            </a:r>
          </a:p>
        </p:txBody>
      </p:sp>
      <p:pic>
        <p:nvPicPr>
          <p:cNvPr id="5" name="Picture 4">
            <a:extLst>
              <a:ext uri="{FF2B5EF4-FFF2-40B4-BE49-F238E27FC236}">
                <a16:creationId xmlns:a16="http://schemas.microsoft.com/office/drawing/2014/main" id="{C6CE1E32-6B89-4F2E-9C29-7907275195B8}"/>
              </a:ext>
            </a:extLst>
          </p:cNvPr>
          <p:cNvPicPr>
            <a:picLocks noChangeAspect="1"/>
          </p:cNvPicPr>
          <p:nvPr/>
        </p:nvPicPr>
        <p:blipFill>
          <a:blip r:embed="rId2"/>
          <a:stretch>
            <a:fillRect/>
          </a:stretch>
        </p:blipFill>
        <p:spPr>
          <a:xfrm>
            <a:off x="6079671" y="3420908"/>
            <a:ext cx="32657" cy="16184"/>
          </a:xfrm>
          <a:prstGeom prst="rect">
            <a:avLst/>
          </a:prstGeom>
        </p:spPr>
      </p:pic>
      <p:pic>
        <p:nvPicPr>
          <p:cNvPr id="7" name="Picture 6">
            <a:extLst>
              <a:ext uri="{FF2B5EF4-FFF2-40B4-BE49-F238E27FC236}">
                <a16:creationId xmlns:a16="http://schemas.microsoft.com/office/drawing/2014/main" id="{B9A0606D-7EB2-4D17-8E35-0592A994A2E3}"/>
              </a:ext>
            </a:extLst>
          </p:cNvPr>
          <p:cNvPicPr>
            <a:picLocks noChangeAspect="1"/>
          </p:cNvPicPr>
          <p:nvPr/>
        </p:nvPicPr>
        <p:blipFill>
          <a:blip r:embed="rId2"/>
          <a:stretch>
            <a:fillRect/>
          </a:stretch>
        </p:blipFill>
        <p:spPr>
          <a:xfrm>
            <a:off x="6079671" y="3420908"/>
            <a:ext cx="32657" cy="16184"/>
          </a:xfrm>
          <a:prstGeom prst="rect">
            <a:avLst/>
          </a:prstGeom>
        </p:spPr>
      </p:pic>
      <p:sp>
        <p:nvSpPr>
          <p:cNvPr id="4" name="Date Placeholder 3">
            <a:extLst>
              <a:ext uri="{FF2B5EF4-FFF2-40B4-BE49-F238E27FC236}">
                <a16:creationId xmlns:a16="http://schemas.microsoft.com/office/drawing/2014/main" id="{FA0B6343-5F25-CF92-C400-9698EF8CA939}"/>
              </a:ext>
            </a:extLst>
          </p:cNvPr>
          <p:cNvSpPr>
            <a:spLocks noGrp="1"/>
          </p:cNvSpPr>
          <p:nvPr>
            <p:ph type="dt" sz="half" idx="10"/>
          </p:nvPr>
        </p:nvSpPr>
        <p:spPr/>
        <p:txBody>
          <a:bodyPr/>
          <a:lstStyle/>
          <a:p>
            <a:fld id="{C9164140-0AEE-4635-B9A4-95288938570E}" type="datetime1">
              <a:rPr lang="en-US" smtClean="0"/>
              <a:t>10/2/2023</a:t>
            </a:fld>
            <a:endParaRPr lang="en-US"/>
          </a:p>
        </p:txBody>
      </p:sp>
      <p:sp>
        <p:nvSpPr>
          <p:cNvPr id="6" name="Slide Number Placeholder 5">
            <a:extLst>
              <a:ext uri="{FF2B5EF4-FFF2-40B4-BE49-F238E27FC236}">
                <a16:creationId xmlns:a16="http://schemas.microsoft.com/office/drawing/2014/main" id="{38BDACA5-D976-9CC6-1FB1-AA1C87CA2B43}"/>
              </a:ext>
            </a:extLst>
          </p:cNvPr>
          <p:cNvSpPr>
            <a:spLocks noGrp="1"/>
          </p:cNvSpPr>
          <p:nvPr>
            <p:ph type="sldNum" sz="quarter" idx="12"/>
          </p:nvPr>
        </p:nvSpPr>
        <p:spPr/>
        <p:txBody>
          <a:bodyPr/>
          <a:lstStyle/>
          <a:p>
            <a:fld id="{8051FE7D-4AED-441C-958A-52748DFD726C}" type="slidenum">
              <a:rPr lang="en-US" smtClean="0"/>
              <a:t>9</a:t>
            </a:fld>
            <a:endParaRPr lang="en-US"/>
          </a:p>
        </p:txBody>
      </p:sp>
    </p:spTree>
    <p:extLst>
      <p:ext uri="{BB962C8B-B14F-4D97-AF65-F5344CB8AC3E}">
        <p14:creationId xmlns:p14="http://schemas.microsoft.com/office/powerpoint/2010/main" val="3562394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F84449-9950-8AC4-6ECD-70C8FBAF6A81}"/>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1D80AF1E-9FA0-7D9F-8240-15314366744B}"/>
              </a:ext>
            </a:extLst>
          </p:cNvPr>
          <p:cNvSpPr>
            <a:spLocks noGrp="1"/>
          </p:cNvSpPr>
          <p:nvPr>
            <p:ph type="sldNum" sz="quarter" idx="12"/>
          </p:nvPr>
        </p:nvSpPr>
        <p:spPr/>
        <p:txBody>
          <a:bodyPr/>
          <a:lstStyle/>
          <a:p>
            <a:fld id="{8051FE7D-4AED-441C-958A-52748DFD726C}" type="slidenum">
              <a:rPr lang="en-US" smtClean="0"/>
              <a:t>90</a:t>
            </a:fld>
            <a:endParaRPr lang="en-US"/>
          </a:p>
        </p:txBody>
      </p:sp>
      <p:pic>
        <p:nvPicPr>
          <p:cNvPr id="3" name="Picture 2">
            <a:extLst>
              <a:ext uri="{FF2B5EF4-FFF2-40B4-BE49-F238E27FC236}">
                <a16:creationId xmlns:a16="http://schemas.microsoft.com/office/drawing/2014/main" id="{24112D02-D845-4785-5AE6-F02DA0408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037773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0" y="0"/>
            <a:ext cx="12191999" cy="1149532"/>
          </a:xfrm>
        </p:spPr>
        <p:txBody>
          <a:bodyPr>
            <a:normAutofit fontScale="90000"/>
          </a:bodyPr>
          <a:lstStyle/>
          <a:p>
            <a:r>
              <a:rPr lang="en-GB" sz="4400" b="1" dirty="0">
                <a:latin typeface="Merriweather" panose="00000500000000000000" pitchFamily="2" charset="0"/>
              </a:rPr>
              <a:t>8085 program to add two 8 bit numbers with Carry</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1234440" y="1342208"/>
            <a:ext cx="5372100" cy="5050065"/>
          </a:xfrm>
        </p:spPr>
        <p:txBody>
          <a:bodyPr>
            <a:normAutofit lnSpcReduction="10000"/>
          </a:bodyPr>
          <a:lstStyle/>
          <a:p>
            <a:pPr marL="0" indent="0">
              <a:buNone/>
            </a:pPr>
            <a:r>
              <a:rPr lang="en-GB" sz="2000" dirty="0">
                <a:solidFill>
                  <a:srgbClr val="FF0000"/>
                </a:solidFill>
                <a:latin typeface="Merriweather" panose="00000500000000000000" pitchFamily="2" charset="0"/>
              </a:rPr>
              <a:t>MVI C, 00H</a:t>
            </a:r>
          </a:p>
          <a:p>
            <a:pPr marL="0" indent="0">
              <a:buNone/>
            </a:pPr>
            <a:r>
              <a:rPr lang="en-GB" sz="2000" dirty="0">
                <a:solidFill>
                  <a:srgbClr val="FF0000"/>
                </a:solidFill>
                <a:latin typeface="Merriweather" panose="00000500000000000000" pitchFamily="2" charset="0"/>
              </a:rPr>
              <a:t>LDA 4300H</a:t>
            </a:r>
          </a:p>
          <a:p>
            <a:pPr marL="0" indent="0">
              <a:buNone/>
            </a:pPr>
            <a:r>
              <a:rPr lang="en-GB" sz="2000" dirty="0">
                <a:solidFill>
                  <a:srgbClr val="FF0000"/>
                </a:solidFill>
                <a:latin typeface="Merriweather" panose="00000500000000000000" pitchFamily="2" charset="0"/>
              </a:rPr>
              <a:t>MOV B, A</a:t>
            </a:r>
          </a:p>
          <a:p>
            <a:pPr marL="0" indent="0">
              <a:buNone/>
            </a:pPr>
            <a:r>
              <a:rPr lang="en-GB" sz="2000" dirty="0">
                <a:solidFill>
                  <a:srgbClr val="FF0000"/>
                </a:solidFill>
                <a:latin typeface="Merriweather" panose="00000500000000000000" pitchFamily="2" charset="0"/>
              </a:rPr>
              <a:t>LDA 4301H</a:t>
            </a:r>
          </a:p>
          <a:p>
            <a:pPr marL="0" indent="0">
              <a:buNone/>
            </a:pPr>
            <a:r>
              <a:rPr lang="en-GB" sz="2000" dirty="0">
                <a:solidFill>
                  <a:srgbClr val="FF0000"/>
                </a:solidFill>
                <a:latin typeface="Merriweather" panose="00000500000000000000" pitchFamily="2" charset="0"/>
              </a:rPr>
              <a:t>ADD B</a:t>
            </a:r>
          </a:p>
          <a:p>
            <a:pPr marL="0" indent="0">
              <a:buNone/>
            </a:pPr>
            <a:r>
              <a:rPr lang="en-GB" sz="2000" dirty="0">
                <a:solidFill>
                  <a:srgbClr val="FF0000"/>
                </a:solidFill>
                <a:latin typeface="Merriweather" panose="00000500000000000000" pitchFamily="2" charset="0"/>
              </a:rPr>
              <a:t>JNC </a:t>
            </a:r>
            <a:r>
              <a:rPr lang="en-GB" sz="2000" dirty="0">
                <a:solidFill>
                  <a:schemeClr val="tx2"/>
                </a:solidFill>
                <a:latin typeface="Merriweather" panose="00000500000000000000" pitchFamily="2" charset="0"/>
              </a:rPr>
              <a:t>loop</a:t>
            </a:r>
          </a:p>
          <a:p>
            <a:pPr marL="0" indent="0">
              <a:buNone/>
            </a:pPr>
            <a:r>
              <a:rPr lang="en-GB" sz="2000" dirty="0">
                <a:solidFill>
                  <a:srgbClr val="FF0000"/>
                </a:solidFill>
                <a:latin typeface="Merriweather" panose="00000500000000000000" pitchFamily="2" charset="0"/>
              </a:rPr>
              <a:t>INR C</a:t>
            </a:r>
          </a:p>
          <a:p>
            <a:pPr marL="0" indent="0">
              <a:buNone/>
            </a:pPr>
            <a:r>
              <a:rPr lang="en-GB" sz="2000" dirty="0">
                <a:solidFill>
                  <a:schemeClr val="tx2"/>
                </a:solidFill>
                <a:latin typeface="Merriweather" panose="00000500000000000000" pitchFamily="2" charset="0"/>
              </a:rPr>
              <a:t>Loop</a:t>
            </a:r>
            <a:r>
              <a:rPr lang="en-GB" sz="2000" dirty="0">
                <a:solidFill>
                  <a:srgbClr val="FF0000"/>
                </a:solidFill>
                <a:latin typeface="Merriweather" panose="00000500000000000000" pitchFamily="2" charset="0"/>
              </a:rPr>
              <a:t>: STA 4302</a:t>
            </a:r>
          </a:p>
          <a:p>
            <a:pPr marL="0" indent="0">
              <a:buNone/>
            </a:pPr>
            <a:r>
              <a:rPr lang="en-GB" sz="2000" dirty="0">
                <a:solidFill>
                  <a:srgbClr val="FF0000"/>
                </a:solidFill>
                <a:latin typeface="Merriweather" panose="00000500000000000000" pitchFamily="2" charset="0"/>
              </a:rPr>
              <a:t>MOV A, C</a:t>
            </a:r>
          </a:p>
          <a:p>
            <a:pPr marL="0" indent="0">
              <a:buNone/>
            </a:pPr>
            <a:r>
              <a:rPr lang="en-GB" sz="2000" dirty="0">
                <a:solidFill>
                  <a:srgbClr val="FF0000"/>
                </a:solidFill>
                <a:latin typeface="Merriweather" panose="00000500000000000000" pitchFamily="2" charset="0"/>
              </a:rPr>
              <a:t>STA 4302</a:t>
            </a:r>
          </a:p>
          <a:p>
            <a:pPr marL="0" indent="0">
              <a:buNone/>
            </a:pPr>
            <a:r>
              <a:rPr lang="en-GB" sz="2000" dirty="0">
                <a:solidFill>
                  <a:srgbClr val="FF0000"/>
                </a:solidFill>
                <a:latin typeface="Merriweather" panose="00000500000000000000" pitchFamily="2" charset="0"/>
              </a:rPr>
              <a:t>MOV A, C</a:t>
            </a:r>
          </a:p>
          <a:p>
            <a:pPr marL="0" indent="0">
              <a:buNone/>
            </a:pPr>
            <a:r>
              <a:rPr lang="en-GB" sz="2000" dirty="0">
                <a:solidFill>
                  <a:srgbClr val="FF0000"/>
                </a:solidFill>
                <a:latin typeface="Merriweather" panose="00000500000000000000" pitchFamily="2" charset="0"/>
              </a:rPr>
              <a:t>STA 4303</a:t>
            </a:r>
          </a:p>
          <a:p>
            <a:pPr marL="0" indent="0">
              <a:buNone/>
            </a:pPr>
            <a:r>
              <a:rPr lang="en-GB" sz="2000" dirty="0">
                <a:solidFill>
                  <a:srgbClr val="FF0000"/>
                </a:solidFill>
                <a:latin typeface="Merriweather" panose="00000500000000000000" pitchFamily="2" charset="0"/>
              </a:rPr>
              <a:t>HLT</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91</a:t>
            </a:fld>
            <a:endParaRPr lang="en-US"/>
          </a:p>
        </p:txBody>
      </p:sp>
      <p:sp>
        <p:nvSpPr>
          <p:cNvPr id="7" name="Content Placeholder 2">
            <a:extLst>
              <a:ext uri="{FF2B5EF4-FFF2-40B4-BE49-F238E27FC236}">
                <a16:creationId xmlns:a16="http://schemas.microsoft.com/office/drawing/2014/main" id="{91B3FD4A-1501-86C8-47FC-123EBE756591}"/>
              </a:ext>
            </a:extLst>
          </p:cNvPr>
          <p:cNvSpPr txBox="1">
            <a:spLocks/>
          </p:cNvSpPr>
          <p:nvPr/>
        </p:nvSpPr>
        <p:spPr>
          <a:xfrm>
            <a:off x="5644627" y="1506809"/>
            <a:ext cx="5372100" cy="50500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FF0000"/>
                </a:solidFill>
                <a:latin typeface="Merriweather" panose="00000500000000000000" pitchFamily="2" charset="0"/>
              </a:rPr>
              <a:t>LXI H, 2000H</a:t>
            </a:r>
          </a:p>
          <a:p>
            <a:pPr marL="0" indent="0">
              <a:buFont typeface="Arial" panose="020B0604020202020204" pitchFamily="34" charset="0"/>
              <a:buNone/>
            </a:pPr>
            <a:r>
              <a:rPr lang="en-GB" sz="2000" dirty="0">
                <a:solidFill>
                  <a:srgbClr val="FF0000"/>
                </a:solidFill>
                <a:latin typeface="Merriweather" panose="00000500000000000000" pitchFamily="2" charset="0"/>
              </a:rPr>
              <a:t>MOV A,  M</a:t>
            </a:r>
          </a:p>
          <a:p>
            <a:pPr marL="0" indent="0">
              <a:buFont typeface="Arial" panose="020B0604020202020204" pitchFamily="34" charset="0"/>
              <a:buNone/>
            </a:pPr>
            <a:r>
              <a:rPr lang="en-GB" sz="2000" dirty="0">
                <a:solidFill>
                  <a:srgbClr val="FF0000"/>
                </a:solidFill>
                <a:latin typeface="Merriweather" panose="00000500000000000000" pitchFamily="2" charset="0"/>
              </a:rPr>
              <a:t>INX H</a:t>
            </a:r>
          </a:p>
          <a:p>
            <a:pPr marL="0" indent="0">
              <a:buFont typeface="Arial" panose="020B0604020202020204" pitchFamily="34" charset="0"/>
              <a:buNone/>
            </a:pPr>
            <a:r>
              <a:rPr lang="en-GB" sz="2000" dirty="0">
                <a:solidFill>
                  <a:srgbClr val="FF0000"/>
                </a:solidFill>
                <a:latin typeface="Merriweather" panose="00000500000000000000" pitchFamily="2" charset="0"/>
              </a:rPr>
              <a:t>MOV B, M</a:t>
            </a:r>
          </a:p>
          <a:p>
            <a:pPr marL="0" indent="0">
              <a:buFont typeface="Arial" panose="020B0604020202020204" pitchFamily="34" charset="0"/>
              <a:buNone/>
            </a:pPr>
            <a:r>
              <a:rPr lang="en-GB" sz="2000" dirty="0">
                <a:solidFill>
                  <a:srgbClr val="FF0000"/>
                </a:solidFill>
                <a:latin typeface="Merriweather" panose="00000500000000000000" pitchFamily="2" charset="0"/>
              </a:rPr>
              <a:t>MVI C, 00H</a:t>
            </a:r>
          </a:p>
          <a:p>
            <a:pPr marL="0" indent="0">
              <a:buFont typeface="Arial" panose="020B0604020202020204" pitchFamily="34" charset="0"/>
              <a:buNone/>
            </a:pPr>
            <a:r>
              <a:rPr lang="en-GB" sz="2000" dirty="0">
                <a:solidFill>
                  <a:srgbClr val="FF0000"/>
                </a:solidFill>
                <a:latin typeface="Merriweather" panose="00000500000000000000" pitchFamily="2" charset="0"/>
              </a:rPr>
              <a:t>ADD B</a:t>
            </a:r>
          </a:p>
          <a:p>
            <a:pPr marL="0" indent="0">
              <a:buFont typeface="Arial" panose="020B0604020202020204" pitchFamily="34" charset="0"/>
              <a:buNone/>
            </a:pPr>
            <a:r>
              <a:rPr lang="en-GB" sz="2000" dirty="0">
                <a:solidFill>
                  <a:srgbClr val="FF0000"/>
                </a:solidFill>
                <a:latin typeface="Merriweather" panose="00000500000000000000" pitchFamily="2" charset="0"/>
              </a:rPr>
              <a:t>JNC  </a:t>
            </a:r>
            <a:r>
              <a:rPr lang="en-GB" sz="2000" dirty="0">
                <a:solidFill>
                  <a:schemeClr val="tx2"/>
                </a:solidFill>
                <a:latin typeface="Merriweather" panose="00000500000000000000" pitchFamily="2" charset="0"/>
              </a:rPr>
              <a:t>down</a:t>
            </a:r>
          </a:p>
          <a:p>
            <a:pPr marL="0" indent="0">
              <a:buFont typeface="Arial" panose="020B0604020202020204" pitchFamily="34" charset="0"/>
              <a:buNone/>
            </a:pPr>
            <a:r>
              <a:rPr lang="en-GB" sz="2000" dirty="0">
                <a:solidFill>
                  <a:srgbClr val="FF0000"/>
                </a:solidFill>
                <a:latin typeface="Merriweather" panose="00000500000000000000" pitchFamily="2" charset="0"/>
              </a:rPr>
              <a:t>INR C</a:t>
            </a:r>
          </a:p>
          <a:p>
            <a:pPr marL="0" indent="0">
              <a:buFont typeface="Arial" panose="020B0604020202020204" pitchFamily="34" charset="0"/>
              <a:buNone/>
            </a:pPr>
            <a:r>
              <a:rPr lang="en-GB" sz="2000" dirty="0">
                <a:solidFill>
                  <a:srgbClr val="FF0000"/>
                </a:solidFill>
                <a:latin typeface="Merriweather" panose="00000500000000000000" pitchFamily="2" charset="0"/>
              </a:rPr>
              <a:t>INX H</a:t>
            </a:r>
          </a:p>
          <a:p>
            <a:pPr marL="0" indent="0">
              <a:buFont typeface="Arial" panose="020B0604020202020204" pitchFamily="34" charset="0"/>
              <a:buNone/>
            </a:pPr>
            <a:r>
              <a:rPr lang="en-GB" sz="2000" dirty="0">
                <a:solidFill>
                  <a:schemeClr val="tx2"/>
                </a:solidFill>
                <a:latin typeface="Merriweather" panose="00000500000000000000" pitchFamily="2" charset="0"/>
              </a:rPr>
              <a:t>down</a:t>
            </a:r>
            <a:r>
              <a:rPr lang="en-GB" sz="2000" dirty="0">
                <a:solidFill>
                  <a:srgbClr val="FF0000"/>
                </a:solidFill>
                <a:latin typeface="Merriweather" panose="00000500000000000000" pitchFamily="2" charset="0"/>
              </a:rPr>
              <a:t>: MOV M, A </a:t>
            </a:r>
          </a:p>
          <a:p>
            <a:pPr marL="0" indent="0">
              <a:buFont typeface="Arial" panose="020B0604020202020204" pitchFamily="34" charset="0"/>
              <a:buNone/>
            </a:pPr>
            <a:r>
              <a:rPr lang="en-GB" sz="2000" dirty="0">
                <a:solidFill>
                  <a:srgbClr val="FF0000"/>
                </a:solidFill>
                <a:latin typeface="Merriweather" panose="00000500000000000000" pitchFamily="2" charset="0"/>
              </a:rPr>
              <a:t>INX H</a:t>
            </a:r>
          </a:p>
          <a:p>
            <a:pPr marL="0" indent="0">
              <a:buFont typeface="Arial" panose="020B0604020202020204" pitchFamily="34" charset="0"/>
              <a:buNone/>
            </a:pPr>
            <a:r>
              <a:rPr lang="en-GB" sz="2000" dirty="0">
                <a:solidFill>
                  <a:srgbClr val="FF0000"/>
                </a:solidFill>
                <a:latin typeface="Merriweather" panose="00000500000000000000" pitchFamily="2" charset="0"/>
              </a:rPr>
              <a:t>MOV M, C</a:t>
            </a:r>
          </a:p>
          <a:p>
            <a:pPr marL="0" indent="0">
              <a:buFont typeface="Arial" panose="020B0604020202020204" pitchFamily="34" charset="0"/>
              <a:buNone/>
            </a:pPr>
            <a:r>
              <a:rPr lang="en-GB" sz="2000" dirty="0">
                <a:solidFill>
                  <a:srgbClr val="FF0000"/>
                </a:solidFill>
                <a:latin typeface="Merriweather" panose="00000500000000000000" pitchFamily="2" charset="0"/>
              </a:rPr>
              <a:t>HLT</a:t>
            </a:r>
          </a:p>
          <a:p>
            <a:pPr marL="0" indent="0">
              <a:buFont typeface="Arial" panose="020B0604020202020204" pitchFamily="34" charset="0"/>
              <a:buNone/>
            </a:pPr>
            <a:endParaRPr lang="en-GB" sz="2000" dirty="0">
              <a:solidFill>
                <a:srgbClr val="FF0000"/>
              </a:solidFill>
              <a:latin typeface="Merriweather" panose="00000500000000000000" pitchFamily="2" charset="0"/>
            </a:endParaRPr>
          </a:p>
        </p:txBody>
      </p:sp>
    </p:spTree>
    <p:extLst>
      <p:ext uri="{BB962C8B-B14F-4D97-AF65-F5344CB8AC3E}">
        <p14:creationId xmlns:p14="http://schemas.microsoft.com/office/powerpoint/2010/main" val="109900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 calcmode="lin" valueType="num">
                                      <p:cBhvr additive="base">
                                        <p:cTn id="5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additive="base">
                                        <p:cTn id="5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
                                            <p:txEl>
                                              <p:pRg st="0" end="0"/>
                                            </p:txEl>
                                          </p:spTgt>
                                        </p:tgtEl>
                                        <p:attrNameLst>
                                          <p:attrName>style.visibility</p:attrName>
                                        </p:attrNameLst>
                                      </p:cBhvr>
                                      <p:to>
                                        <p:strVal val="visible"/>
                                      </p:to>
                                    </p:set>
                                    <p:anim calcmode="lin" valueType="num">
                                      <p:cBhvr additive="base">
                                        <p:cTn id="6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
                                            <p:txEl>
                                              <p:pRg st="1" end="1"/>
                                            </p:txEl>
                                          </p:spTgt>
                                        </p:tgtEl>
                                        <p:attrNameLst>
                                          <p:attrName>style.visibility</p:attrName>
                                        </p:attrNameLst>
                                      </p:cBhvr>
                                      <p:to>
                                        <p:strVal val="visible"/>
                                      </p:to>
                                    </p:set>
                                    <p:anim calcmode="lin" valueType="num">
                                      <p:cBhvr additive="base">
                                        <p:cTn id="6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
                                            <p:txEl>
                                              <p:pRg st="2" end="2"/>
                                            </p:txEl>
                                          </p:spTgt>
                                        </p:tgtEl>
                                        <p:attrNameLst>
                                          <p:attrName>style.visibility</p:attrName>
                                        </p:attrNameLst>
                                      </p:cBhvr>
                                      <p:to>
                                        <p:strVal val="visible"/>
                                      </p:to>
                                    </p:set>
                                    <p:anim calcmode="lin" valueType="num">
                                      <p:cBhvr additive="base">
                                        <p:cTn id="7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7">
                                            <p:txEl>
                                              <p:pRg st="3" end="3"/>
                                            </p:txEl>
                                          </p:spTgt>
                                        </p:tgtEl>
                                        <p:attrNameLst>
                                          <p:attrName>style.visibility</p:attrName>
                                        </p:attrNameLst>
                                      </p:cBhvr>
                                      <p:to>
                                        <p:strVal val="visible"/>
                                      </p:to>
                                    </p:set>
                                    <p:anim calcmode="lin" valueType="num">
                                      <p:cBhvr additive="base">
                                        <p:cTn id="7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7">
                                            <p:txEl>
                                              <p:pRg st="4" end="4"/>
                                            </p:txEl>
                                          </p:spTgt>
                                        </p:tgtEl>
                                        <p:attrNameLst>
                                          <p:attrName>style.visibility</p:attrName>
                                        </p:attrNameLst>
                                      </p:cBhvr>
                                      <p:to>
                                        <p:strVal val="visible"/>
                                      </p:to>
                                    </p:set>
                                    <p:anim calcmode="lin" valueType="num">
                                      <p:cBhvr additive="base">
                                        <p:cTn id="8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7">
                                            <p:txEl>
                                              <p:pRg st="5" end="5"/>
                                            </p:txEl>
                                          </p:spTgt>
                                        </p:tgtEl>
                                        <p:attrNameLst>
                                          <p:attrName>style.visibility</p:attrName>
                                        </p:attrNameLst>
                                      </p:cBhvr>
                                      <p:to>
                                        <p:strVal val="visible"/>
                                      </p:to>
                                    </p:set>
                                    <p:anim calcmode="lin" valueType="num">
                                      <p:cBhvr additive="base">
                                        <p:cTn id="9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7">
                                            <p:txEl>
                                              <p:pRg st="6" end="6"/>
                                            </p:txEl>
                                          </p:spTgt>
                                        </p:tgtEl>
                                        <p:attrNameLst>
                                          <p:attrName>style.visibility</p:attrName>
                                        </p:attrNameLst>
                                      </p:cBhvr>
                                      <p:to>
                                        <p:strVal val="visible"/>
                                      </p:to>
                                    </p:set>
                                    <p:anim calcmode="lin" valueType="num">
                                      <p:cBhvr additive="base">
                                        <p:cTn id="9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7">
                                            <p:txEl>
                                              <p:pRg st="7" end="7"/>
                                            </p:txEl>
                                          </p:spTgt>
                                        </p:tgtEl>
                                        <p:attrNameLst>
                                          <p:attrName>style.visibility</p:attrName>
                                        </p:attrNameLst>
                                      </p:cBhvr>
                                      <p:to>
                                        <p:strVal val="visible"/>
                                      </p:to>
                                    </p:set>
                                    <p:anim calcmode="lin" valueType="num">
                                      <p:cBhvr additive="base">
                                        <p:cTn id="10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7">
                                            <p:txEl>
                                              <p:pRg st="8" end="8"/>
                                            </p:txEl>
                                          </p:spTgt>
                                        </p:tgtEl>
                                        <p:attrNameLst>
                                          <p:attrName>style.visibility</p:attrName>
                                        </p:attrNameLst>
                                      </p:cBhvr>
                                      <p:to>
                                        <p:strVal val="visible"/>
                                      </p:to>
                                    </p:set>
                                    <p:anim calcmode="lin" valueType="num">
                                      <p:cBhvr additive="base">
                                        <p:cTn id="10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7">
                                            <p:txEl>
                                              <p:pRg st="9" end="9"/>
                                            </p:txEl>
                                          </p:spTgt>
                                        </p:tgtEl>
                                        <p:attrNameLst>
                                          <p:attrName>style.visibility</p:attrName>
                                        </p:attrNameLst>
                                      </p:cBhvr>
                                      <p:to>
                                        <p:strVal val="visible"/>
                                      </p:to>
                                    </p:set>
                                    <p:anim calcmode="lin" valueType="num">
                                      <p:cBhvr additive="base">
                                        <p:cTn id="11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7">
                                            <p:txEl>
                                              <p:pRg st="10" end="10"/>
                                            </p:txEl>
                                          </p:spTgt>
                                        </p:tgtEl>
                                        <p:attrNameLst>
                                          <p:attrName>style.visibility</p:attrName>
                                        </p:attrNameLst>
                                      </p:cBhvr>
                                      <p:to>
                                        <p:strVal val="visible"/>
                                      </p:to>
                                    </p:set>
                                    <p:anim calcmode="lin" valueType="num">
                                      <p:cBhvr additive="base">
                                        <p:cTn id="121"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7">
                                            <p:txEl>
                                              <p:pRg st="11" end="11"/>
                                            </p:txEl>
                                          </p:spTgt>
                                        </p:tgtEl>
                                        <p:attrNameLst>
                                          <p:attrName>style.visibility</p:attrName>
                                        </p:attrNameLst>
                                      </p:cBhvr>
                                      <p:to>
                                        <p:strVal val="visible"/>
                                      </p:to>
                                    </p:set>
                                    <p:anim calcmode="lin" valueType="num">
                                      <p:cBhvr additive="base">
                                        <p:cTn id="127"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7">
                                            <p:txEl>
                                              <p:pRg st="12" end="12"/>
                                            </p:txEl>
                                          </p:spTgt>
                                        </p:tgtEl>
                                        <p:attrNameLst>
                                          <p:attrName>style.visibility</p:attrName>
                                        </p:attrNameLst>
                                      </p:cBhvr>
                                      <p:to>
                                        <p:strVal val="visible"/>
                                      </p:to>
                                    </p:set>
                                    <p:anim calcmode="lin" valueType="num">
                                      <p:cBhvr additive="base">
                                        <p:cTn id="133"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1234440" y="136525"/>
            <a:ext cx="8490857" cy="1149532"/>
          </a:xfrm>
        </p:spPr>
        <p:txBody>
          <a:bodyPr>
            <a:normAutofit/>
          </a:bodyPr>
          <a:lstStyle/>
          <a:p>
            <a:r>
              <a:rPr lang="en-GB" sz="4400" b="1" dirty="0">
                <a:latin typeface="Merriweather" panose="00000500000000000000" pitchFamily="2" charset="0"/>
              </a:rPr>
              <a:t>Packing of BCD Numbers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1234440" y="1342209"/>
            <a:ext cx="2743200" cy="532311"/>
          </a:xfrm>
        </p:spPr>
        <p:txBody>
          <a:bodyPr>
            <a:normAutofit/>
          </a:bodyPr>
          <a:lstStyle/>
          <a:p>
            <a:pPr marL="0" indent="0">
              <a:buNone/>
            </a:pPr>
            <a:r>
              <a:rPr lang="en-GB" sz="2000" dirty="0">
                <a:solidFill>
                  <a:srgbClr val="FF0000"/>
                </a:solidFill>
                <a:latin typeface="Merriweather" panose="00000500000000000000" pitchFamily="2" charset="0"/>
              </a:rPr>
              <a:t>Input Data</a:t>
            </a:r>
          </a:p>
          <a:p>
            <a:pPr marL="0" indent="0">
              <a:buNone/>
            </a:pPr>
            <a:endParaRPr lang="en-GB" sz="2000" dirty="0">
              <a:solidFill>
                <a:srgbClr val="FF0000"/>
              </a:solidFill>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92</a:t>
            </a:fld>
            <a:endParaRPr lang="en-US"/>
          </a:p>
        </p:txBody>
      </p:sp>
      <p:graphicFrame>
        <p:nvGraphicFramePr>
          <p:cNvPr id="6" name="Table 6">
            <a:extLst>
              <a:ext uri="{FF2B5EF4-FFF2-40B4-BE49-F238E27FC236}">
                <a16:creationId xmlns:a16="http://schemas.microsoft.com/office/drawing/2014/main" id="{BB2FAAB2-9A9A-CCD9-EADB-8E58485E587E}"/>
              </a:ext>
            </a:extLst>
          </p:cNvPr>
          <p:cNvGraphicFramePr>
            <a:graphicFrameLocks noGrp="1"/>
          </p:cNvGraphicFramePr>
          <p:nvPr>
            <p:extLst>
              <p:ext uri="{D42A27DB-BD31-4B8C-83A1-F6EECF244321}">
                <p14:modId xmlns:p14="http://schemas.microsoft.com/office/powerpoint/2010/main" val="3201027120"/>
              </p:ext>
            </p:extLst>
          </p:nvPr>
        </p:nvGraphicFramePr>
        <p:xfrm>
          <a:off x="1243511" y="2041708"/>
          <a:ext cx="5468258" cy="1729619"/>
        </p:xfrm>
        <a:graphic>
          <a:graphicData uri="http://schemas.openxmlformats.org/drawingml/2006/table">
            <a:tbl>
              <a:tblPr firstRow="1" bandRow="1">
                <a:tableStyleId>{F2DE63D5-997A-4646-A377-4702673A728D}</a:tableStyleId>
              </a:tblPr>
              <a:tblGrid>
                <a:gridCol w="2734129">
                  <a:extLst>
                    <a:ext uri="{9D8B030D-6E8A-4147-A177-3AD203B41FA5}">
                      <a16:colId xmlns:a16="http://schemas.microsoft.com/office/drawing/2014/main" val="1404851288"/>
                    </a:ext>
                  </a:extLst>
                </a:gridCol>
                <a:gridCol w="2734129">
                  <a:extLst>
                    <a:ext uri="{9D8B030D-6E8A-4147-A177-3AD203B41FA5}">
                      <a16:colId xmlns:a16="http://schemas.microsoft.com/office/drawing/2014/main" val="5722222"/>
                    </a:ext>
                  </a:extLst>
                </a:gridCol>
              </a:tblGrid>
              <a:tr h="674745">
                <a:tc>
                  <a:txBody>
                    <a:bodyPr/>
                    <a:lstStyle/>
                    <a:p>
                      <a:pPr algn="ctr"/>
                      <a:r>
                        <a:rPr lang="en-US" dirty="0">
                          <a:latin typeface="Merriweather" panose="00000500000000000000" pitchFamily="2" charset="0"/>
                        </a:rPr>
                        <a:t>Memory Address(H)</a:t>
                      </a:r>
                    </a:p>
                  </a:txBody>
                  <a:tcPr anchor="ctr"/>
                </a:tc>
                <a:tc>
                  <a:txBody>
                    <a:bodyPr/>
                    <a:lstStyle/>
                    <a:p>
                      <a:pPr algn="ctr"/>
                      <a:r>
                        <a:rPr lang="en-US" dirty="0">
                          <a:latin typeface="Merriweather" panose="00000500000000000000" pitchFamily="2" charset="0"/>
                        </a:rPr>
                        <a:t>Data(H)</a:t>
                      </a:r>
                    </a:p>
                  </a:txBody>
                  <a:tcPr anchor="ctr"/>
                </a:tc>
                <a:extLst>
                  <a:ext uri="{0D108BD9-81ED-4DB2-BD59-A6C34878D82A}">
                    <a16:rowId xmlns:a16="http://schemas.microsoft.com/office/drawing/2014/main" val="360564451"/>
                  </a:ext>
                </a:extLst>
              </a:tr>
              <a:tr h="527437">
                <a:tc>
                  <a:txBody>
                    <a:bodyPr/>
                    <a:lstStyle/>
                    <a:p>
                      <a:pPr algn="ctr"/>
                      <a:r>
                        <a:rPr lang="en-US" dirty="0">
                          <a:latin typeface="Merriweather" panose="00000500000000000000" pitchFamily="2" charset="0"/>
                        </a:rPr>
                        <a:t>C200</a:t>
                      </a:r>
                    </a:p>
                  </a:txBody>
                  <a:tcPr anchor="ctr"/>
                </a:tc>
                <a:tc>
                  <a:txBody>
                    <a:bodyPr/>
                    <a:lstStyle/>
                    <a:p>
                      <a:pPr algn="ctr"/>
                      <a:r>
                        <a:rPr lang="en-US" dirty="0">
                          <a:latin typeface="Merriweather" panose="00000500000000000000" pitchFamily="2" charset="0"/>
                        </a:rPr>
                        <a:t>04</a:t>
                      </a:r>
                    </a:p>
                  </a:txBody>
                  <a:tcPr anchor="ctr"/>
                </a:tc>
                <a:extLst>
                  <a:ext uri="{0D108BD9-81ED-4DB2-BD59-A6C34878D82A}">
                    <a16:rowId xmlns:a16="http://schemas.microsoft.com/office/drawing/2014/main" val="3096719298"/>
                  </a:ext>
                </a:extLst>
              </a:tr>
              <a:tr h="527437">
                <a:tc>
                  <a:txBody>
                    <a:bodyPr/>
                    <a:lstStyle/>
                    <a:p>
                      <a:pPr algn="ctr"/>
                      <a:r>
                        <a:rPr lang="en-US" dirty="0">
                          <a:latin typeface="Merriweather" panose="00000500000000000000" pitchFamily="2" charset="0"/>
                        </a:rPr>
                        <a:t>C201</a:t>
                      </a:r>
                    </a:p>
                  </a:txBody>
                  <a:tcPr anchor="ctr"/>
                </a:tc>
                <a:tc>
                  <a:txBody>
                    <a:bodyPr/>
                    <a:lstStyle/>
                    <a:p>
                      <a:pPr algn="ctr"/>
                      <a:r>
                        <a:rPr lang="en-US" dirty="0">
                          <a:latin typeface="Merriweather" panose="00000500000000000000" pitchFamily="2" charset="0"/>
                        </a:rPr>
                        <a:t>09</a:t>
                      </a:r>
                    </a:p>
                  </a:txBody>
                  <a:tcPr anchor="ctr"/>
                </a:tc>
                <a:extLst>
                  <a:ext uri="{0D108BD9-81ED-4DB2-BD59-A6C34878D82A}">
                    <a16:rowId xmlns:a16="http://schemas.microsoft.com/office/drawing/2014/main" val="865371958"/>
                  </a:ext>
                </a:extLst>
              </a:tr>
            </a:tbl>
          </a:graphicData>
        </a:graphic>
      </p:graphicFrame>
      <p:sp>
        <p:nvSpPr>
          <p:cNvPr id="7" name="TextBox 6">
            <a:extLst>
              <a:ext uri="{FF2B5EF4-FFF2-40B4-BE49-F238E27FC236}">
                <a16:creationId xmlns:a16="http://schemas.microsoft.com/office/drawing/2014/main" id="{64A30C1D-9C4D-536C-00A1-4853460549D5}"/>
              </a:ext>
            </a:extLst>
          </p:cNvPr>
          <p:cNvSpPr txBox="1"/>
          <p:nvPr/>
        </p:nvSpPr>
        <p:spPr>
          <a:xfrm>
            <a:off x="7222308" y="1432394"/>
            <a:ext cx="3201852" cy="3416320"/>
          </a:xfrm>
          <a:prstGeom prst="rect">
            <a:avLst/>
          </a:prstGeom>
          <a:noFill/>
        </p:spPr>
        <p:txBody>
          <a:bodyPr wrap="square" rtlCol="0">
            <a:spAutoFit/>
          </a:bodyPr>
          <a:lstStyle/>
          <a:p>
            <a:r>
              <a:rPr lang="en-US" b="1" u="sng" dirty="0">
                <a:solidFill>
                  <a:srgbClr val="FF0000"/>
                </a:solidFill>
                <a:latin typeface="Merriweather" panose="00000500000000000000" pitchFamily="2" charset="0"/>
              </a:rPr>
              <a:t>PROGRAM:</a:t>
            </a:r>
          </a:p>
          <a:p>
            <a:r>
              <a:rPr lang="en-US" dirty="0">
                <a:latin typeface="Merriweather" panose="00000500000000000000" pitchFamily="2" charset="0"/>
              </a:rPr>
              <a:t>LDA C201H</a:t>
            </a:r>
          </a:p>
          <a:p>
            <a:r>
              <a:rPr lang="en-US" dirty="0">
                <a:latin typeface="Merriweather" panose="00000500000000000000" pitchFamily="2" charset="0"/>
              </a:rPr>
              <a:t>RLC</a:t>
            </a:r>
          </a:p>
          <a:p>
            <a:r>
              <a:rPr lang="en-US" dirty="0">
                <a:latin typeface="Merriweather" panose="00000500000000000000" pitchFamily="2" charset="0"/>
              </a:rPr>
              <a:t>RLC</a:t>
            </a:r>
          </a:p>
          <a:p>
            <a:r>
              <a:rPr lang="en-US" dirty="0">
                <a:latin typeface="Merriweather" panose="00000500000000000000" pitchFamily="2" charset="0"/>
              </a:rPr>
              <a:t>RLC</a:t>
            </a:r>
          </a:p>
          <a:p>
            <a:r>
              <a:rPr lang="en-US" dirty="0">
                <a:latin typeface="Merriweather" panose="00000500000000000000" pitchFamily="2" charset="0"/>
              </a:rPr>
              <a:t>RLC</a:t>
            </a:r>
          </a:p>
          <a:p>
            <a:r>
              <a:rPr lang="en-US" dirty="0">
                <a:latin typeface="Merriweather" panose="00000500000000000000" pitchFamily="2" charset="0"/>
              </a:rPr>
              <a:t>ANI F0H</a:t>
            </a:r>
          </a:p>
          <a:p>
            <a:r>
              <a:rPr lang="en-US" dirty="0">
                <a:latin typeface="Merriweather" panose="00000500000000000000" pitchFamily="2" charset="0"/>
              </a:rPr>
              <a:t>MOV C, A</a:t>
            </a:r>
          </a:p>
          <a:p>
            <a:r>
              <a:rPr lang="en-US" dirty="0">
                <a:latin typeface="Merriweather" panose="00000500000000000000" pitchFamily="2" charset="0"/>
              </a:rPr>
              <a:t>LDA C200H</a:t>
            </a:r>
          </a:p>
          <a:p>
            <a:r>
              <a:rPr lang="en-US" dirty="0">
                <a:latin typeface="Merriweather" panose="00000500000000000000" pitchFamily="2" charset="0"/>
              </a:rPr>
              <a:t>ADD C</a:t>
            </a:r>
          </a:p>
          <a:p>
            <a:r>
              <a:rPr lang="en-US" dirty="0">
                <a:latin typeface="Merriweather" panose="00000500000000000000" pitchFamily="2" charset="0"/>
              </a:rPr>
              <a:t>STA C300H</a:t>
            </a:r>
          </a:p>
          <a:p>
            <a:r>
              <a:rPr lang="en-US" dirty="0">
                <a:latin typeface="Merriweather" panose="00000500000000000000" pitchFamily="2" charset="0"/>
              </a:rPr>
              <a:t>HLT</a:t>
            </a:r>
          </a:p>
        </p:txBody>
      </p:sp>
      <p:graphicFrame>
        <p:nvGraphicFramePr>
          <p:cNvPr id="8" name="Table 6">
            <a:extLst>
              <a:ext uri="{FF2B5EF4-FFF2-40B4-BE49-F238E27FC236}">
                <a16:creationId xmlns:a16="http://schemas.microsoft.com/office/drawing/2014/main" id="{992FF338-BEAF-BDE4-2FF2-6094CA95EEAF}"/>
              </a:ext>
            </a:extLst>
          </p:cNvPr>
          <p:cNvGraphicFramePr>
            <a:graphicFrameLocks noGrp="1"/>
          </p:cNvGraphicFramePr>
          <p:nvPr>
            <p:extLst>
              <p:ext uri="{D42A27DB-BD31-4B8C-83A1-F6EECF244321}">
                <p14:modId xmlns:p14="http://schemas.microsoft.com/office/powerpoint/2010/main" val="1562717458"/>
              </p:ext>
            </p:extLst>
          </p:nvPr>
        </p:nvGraphicFramePr>
        <p:xfrm>
          <a:off x="1234440" y="5154168"/>
          <a:ext cx="5468258" cy="1202182"/>
        </p:xfrm>
        <a:graphic>
          <a:graphicData uri="http://schemas.openxmlformats.org/drawingml/2006/table">
            <a:tbl>
              <a:tblPr firstRow="1" bandRow="1">
                <a:tableStyleId>{F2DE63D5-997A-4646-A377-4702673A728D}</a:tableStyleId>
              </a:tblPr>
              <a:tblGrid>
                <a:gridCol w="2734129">
                  <a:extLst>
                    <a:ext uri="{9D8B030D-6E8A-4147-A177-3AD203B41FA5}">
                      <a16:colId xmlns:a16="http://schemas.microsoft.com/office/drawing/2014/main" val="1404851288"/>
                    </a:ext>
                  </a:extLst>
                </a:gridCol>
                <a:gridCol w="2734129">
                  <a:extLst>
                    <a:ext uri="{9D8B030D-6E8A-4147-A177-3AD203B41FA5}">
                      <a16:colId xmlns:a16="http://schemas.microsoft.com/office/drawing/2014/main" val="5722222"/>
                    </a:ext>
                  </a:extLst>
                </a:gridCol>
              </a:tblGrid>
              <a:tr h="674745">
                <a:tc>
                  <a:txBody>
                    <a:bodyPr/>
                    <a:lstStyle/>
                    <a:p>
                      <a:pPr algn="ctr"/>
                      <a:r>
                        <a:rPr lang="en-US" dirty="0">
                          <a:latin typeface="Merriweather" panose="00000500000000000000" pitchFamily="2" charset="0"/>
                        </a:rPr>
                        <a:t>Memory Address(H)</a:t>
                      </a:r>
                    </a:p>
                  </a:txBody>
                  <a:tcPr anchor="ctr"/>
                </a:tc>
                <a:tc>
                  <a:txBody>
                    <a:bodyPr/>
                    <a:lstStyle/>
                    <a:p>
                      <a:pPr algn="ctr"/>
                      <a:r>
                        <a:rPr lang="en-US" dirty="0">
                          <a:latin typeface="Merriweather" panose="00000500000000000000" pitchFamily="2" charset="0"/>
                        </a:rPr>
                        <a:t>Data(H)</a:t>
                      </a:r>
                    </a:p>
                  </a:txBody>
                  <a:tcPr anchor="ctr"/>
                </a:tc>
                <a:extLst>
                  <a:ext uri="{0D108BD9-81ED-4DB2-BD59-A6C34878D82A}">
                    <a16:rowId xmlns:a16="http://schemas.microsoft.com/office/drawing/2014/main" val="360564451"/>
                  </a:ext>
                </a:extLst>
              </a:tr>
              <a:tr h="527437">
                <a:tc>
                  <a:txBody>
                    <a:bodyPr/>
                    <a:lstStyle/>
                    <a:p>
                      <a:pPr algn="ctr"/>
                      <a:r>
                        <a:rPr lang="en-US" dirty="0">
                          <a:latin typeface="Merriweather" panose="00000500000000000000" pitchFamily="2" charset="0"/>
                        </a:rPr>
                        <a:t>C300</a:t>
                      </a:r>
                    </a:p>
                  </a:txBody>
                  <a:tcPr anchor="ctr"/>
                </a:tc>
                <a:tc>
                  <a:txBody>
                    <a:bodyPr/>
                    <a:lstStyle/>
                    <a:p>
                      <a:pPr algn="ctr"/>
                      <a:r>
                        <a:rPr lang="en-US" dirty="0">
                          <a:latin typeface="Merriweather" panose="00000500000000000000" pitchFamily="2" charset="0"/>
                        </a:rPr>
                        <a:t>94</a:t>
                      </a:r>
                    </a:p>
                  </a:txBody>
                  <a:tcPr anchor="ctr"/>
                </a:tc>
                <a:extLst>
                  <a:ext uri="{0D108BD9-81ED-4DB2-BD59-A6C34878D82A}">
                    <a16:rowId xmlns:a16="http://schemas.microsoft.com/office/drawing/2014/main" val="3096719298"/>
                  </a:ext>
                </a:extLst>
              </a:tr>
            </a:tbl>
          </a:graphicData>
        </a:graphic>
      </p:graphicFrame>
      <p:sp>
        <p:nvSpPr>
          <p:cNvPr id="9" name="Content Placeholder 2">
            <a:extLst>
              <a:ext uri="{FF2B5EF4-FFF2-40B4-BE49-F238E27FC236}">
                <a16:creationId xmlns:a16="http://schemas.microsoft.com/office/drawing/2014/main" id="{F59DE255-0998-3428-1BE4-9A676A9F1031}"/>
              </a:ext>
            </a:extLst>
          </p:cNvPr>
          <p:cNvSpPr txBox="1">
            <a:spLocks/>
          </p:cNvSpPr>
          <p:nvPr/>
        </p:nvSpPr>
        <p:spPr>
          <a:xfrm>
            <a:off x="1225369" y="4526978"/>
            <a:ext cx="2743200" cy="532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solidFill>
                  <a:srgbClr val="FF0000"/>
                </a:solidFill>
                <a:latin typeface="Merriweather" panose="00000500000000000000" pitchFamily="2" charset="0"/>
              </a:rPr>
              <a:t>RESULT</a:t>
            </a:r>
          </a:p>
        </p:txBody>
      </p:sp>
    </p:spTree>
    <p:extLst>
      <p:ext uri="{BB962C8B-B14F-4D97-AF65-F5344CB8AC3E}">
        <p14:creationId xmlns:p14="http://schemas.microsoft.com/office/powerpoint/2010/main" val="192798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1234440" y="136525"/>
            <a:ext cx="8490857" cy="1149532"/>
          </a:xfrm>
        </p:spPr>
        <p:txBody>
          <a:bodyPr>
            <a:normAutofit/>
          </a:bodyPr>
          <a:lstStyle/>
          <a:p>
            <a:r>
              <a:rPr lang="en-GB" sz="4400" b="1" dirty="0">
                <a:latin typeface="Merriweather" panose="00000500000000000000" pitchFamily="2" charset="0"/>
              </a:rPr>
              <a:t>Unpacking of BCD Numbers</a:t>
            </a: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1234440" y="1342209"/>
            <a:ext cx="2743200" cy="532311"/>
          </a:xfrm>
        </p:spPr>
        <p:txBody>
          <a:bodyPr>
            <a:normAutofit/>
          </a:bodyPr>
          <a:lstStyle/>
          <a:p>
            <a:pPr marL="0" indent="0">
              <a:buNone/>
            </a:pPr>
            <a:r>
              <a:rPr lang="en-GB" sz="2000" dirty="0">
                <a:solidFill>
                  <a:srgbClr val="FF0000"/>
                </a:solidFill>
                <a:latin typeface="Merriweather" panose="00000500000000000000" pitchFamily="2" charset="0"/>
              </a:rPr>
              <a:t>Input Data</a:t>
            </a:r>
          </a:p>
          <a:p>
            <a:pPr marL="0" indent="0">
              <a:buNone/>
            </a:pPr>
            <a:endParaRPr lang="en-GB" sz="2000" dirty="0">
              <a:solidFill>
                <a:srgbClr val="FF0000"/>
              </a:solidFill>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93</a:t>
            </a:fld>
            <a:endParaRPr lang="en-US"/>
          </a:p>
        </p:txBody>
      </p:sp>
      <p:graphicFrame>
        <p:nvGraphicFramePr>
          <p:cNvPr id="6" name="Table 6">
            <a:extLst>
              <a:ext uri="{FF2B5EF4-FFF2-40B4-BE49-F238E27FC236}">
                <a16:creationId xmlns:a16="http://schemas.microsoft.com/office/drawing/2014/main" id="{BB2FAAB2-9A9A-CCD9-EADB-8E58485E587E}"/>
              </a:ext>
            </a:extLst>
          </p:cNvPr>
          <p:cNvGraphicFramePr>
            <a:graphicFrameLocks noGrp="1"/>
          </p:cNvGraphicFramePr>
          <p:nvPr>
            <p:extLst>
              <p:ext uri="{D42A27DB-BD31-4B8C-83A1-F6EECF244321}">
                <p14:modId xmlns:p14="http://schemas.microsoft.com/office/powerpoint/2010/main" val="559940925"/>
              </p:ext>
            </p:extLst>
          </p:nvPr>
        </p:nvGraphicFramePr>
        <p:xfrm>
          <a:off x="1243511" y="2041708"/>
          <a:ext cx="5468258" cy="1202182"/>
        </p:xfrm>
        <a:graphic>
          <a:graphicData uri="http://schemas.openxmlformats.org/drawingml/2006/table">
            <a:tbl>
              <a:tblPr firstRow="1" bandRow="1">
                <a:tableStyleId>{F2DE63D5-997A-4646-A377-4702673A728D}</a:tableStyleId>
              </a:tblPr>
              <a:tblGrid>
                <a:gridCol w="2734129">
                  <a:extLst>
                    <a:ext uri="{9D8B030D-6E8A-4147-A177-3AD203B41FA5}">
                      <a16:colId xmlns:a16="http://schemas.microsoft.com/office/drawing/2014/main" val="1404851288"/>
                    </a:ext>
                  </a:extLst>
                </a:gridCol>
                <a:gridCol w="2734129">
                  <a:extLst>
                    <a:ext uri="{9D8B030D-6E8A-4147-A177-3AD203B41FA5}">
                      <a16:colId xmlns:a16="http://schemas.microsoft.com/office/drawing/2014/main" val="5722222"/>
                    </a:ext>
                  </a:extLst>
                </a:gridCol>
              </a:tblGrid>
              <a:tr h="674745">
                <a:tc>
                  <a:txBody>
                    <a:bodyPr/>
                    <a:lstStyle/>
                    <a:p>
                      <a:pPr algn="ctr"/>
                      <a:r>
                        <a:rPr lang="en-US" dirty="0">
                          <a:latin typeface="Merriweather" panose="00000500000000000000" pitchFamily="2" charset="0"/>
                        </a:rPr>
                        <a:t>Memory Address(H)</a:t>
                      </a:r>
                    </a:p>
                  </a:txBody>
                  <a:tcPr anchor="ctr"/>
                </a:tc>
                <a:tc>
                  <a:txBody>
                    <a:bodyPr/>
                    <a:lstStyle/>
                    <a:p>
                      <a:pPr algn="ctr"/>
                      <a:r>
                        <a:rPr lang="en-US" dirty="0">
                          <a:latin typeface="Merriweather" panose="00000500000000000000" pitchFamily="2" charset="0"/>
                        </a:rPr>
                        <a:t>Data(H)</a:t>
                      </a:r>
                    </a:p>
                  </a:txBody>
                  <a:tcPr anchor="ctr"/>
                </a:tc>
                <a:extLst>
                  <a:ext uri="{0D108BD9-81ED-4DB2-BD59-A6C34878D82A}">
                    <a16:rowId xmlns:a16="http://schemas.microsoft.com/office/drawing/2014/main" val="360564451"/>
                  </a:ext>
                </a:extLst>
              </a:tr>
              <a:tr h="527437">
                <a:tc>
                  <a:txBody>
                    <a:bodyPr/>
                    <a:lstStyle/>
                    <a:p>
                      <a:pPr algn="ctr"/>
                      <a:r>
                        <a:rPr lang="en-US" dirty="0">
                          <a:latin typeface="Merriweather" panose="00000500000000000000" pitchFamily="2" charset="0"/>
                        </a:rPr>
                        <a:t>C200</a:t>
                      </a:r>
                    </a:p>
                  </a:txBody>
                  <a:tcPr anchor="ctr"/>
                </a:tc>
                <a:tc>
                  <a:txBody>
                    <a:bodyPr/>
                    <a:lstStyle/>
                    <a:p>
                      <a:pPr algn="ctr"/>
                      <a:r>
                        <a:rPr lang="en-US" dirty="0">
                          <a:latin typeface="Merriweather" panose="00000500000000000000" pitchFamily="2" charset="0"/>
                        </a:rPr>
                        <a:t>58</a:t>
                      </a:r>
                    </a:p>
                  </a:txBody>
                  <a:tcPr anchor="ctr"/>
                </a:tc>
                <a:extLst>
                  <a:ext uri="{0D108BD9-81ED-4DB2-BD59-A6C34878D82A}">
                    <a16:rowId xmlns:a16="http://schemas.microsoft.com/office/drawing/2014/main" val="3096719298"/>
                  </a:ext>
                </a:extLst>
              </a:tr>
            </a:tbl>
          </a:graphicData>
        </a:graphic>
      </p:graphicFrame>
      <p:sp>
        <p:nvSpPr>
          <p:cNvPr id="7" name="TextBox 6">
            <a:extLst>
              <a:ext uri="{FF2B5EF4-FFF2-40B4-BE49-F238E27FC236}">
                <a16:creationId xmlns:a16="http://schemas.microsoft.com/office/drawing/2014/main" id="{64A30C1D-9C4D-536C-00A1-4853460549D5}"/>
              </a:ext>
            </a:extLst>
          </p:cNvPr>
          <p:cNvSpPr txBox="1"/>
          <p:nvPr/>
        </p:nvSpPr>
        <p:spPr>
          <a:xfrm>
            <a:off x="7143931" y="1874520"/>
            <a:ext cx="3201852" cy="3416320"/>
          </a:xfrm>
          <a:prstGeom prst="rect">
            <a:avLst/>
          </a:prstGeom>
          <a:noFill/>
        </p:spPr>
        <p:txBody>
          <a:bodyPr wrap="square" rtlCol="0">
            <a:spAutoFit/>
          </a:bodyPr>
          <a:lstStyle/>
          <a:p>
            <a:r>
              <a:rPr lang="en-US" b="1" u="sng" dirty="0">
                <a:solidFill>
                  <a:srgbClr val="FF0000"/>
                </a:solidFill>
                <a:latin typeface="Merriweather" panose="00000500000000000000" pitchFamily="2" charset="0"/>
              </a:rPr>
              <a:t>PROGRAM:</a:t>
            </a:r>
          </a:p>
          <a:p>
            <a:r>
              <a:rPr lang="en-US" dirty="0">
                <a:latin typeface="Merriweather" panose="00000500000000000000" pitchFamily="2" charset="0"/>
              </a:rPr>
              <a:t>LDA C200H</a:t>
            </a:r>
          </a:p>
          <a:p>
            <a:r>
              <a:rPr lang="en-US" dirty="0">
                <a:latin typeface="Merriweather" panose="00000500000000000000" pitchFamily="2" charset="0"/>
              </a:rPr>
              <a:t>ANI F0H </a:t>
            </a:r>
          </a:p>
          <a:p>
            <a:r>
              <a:rPr lang="en-US" dirty="0">
                <a:latin typeface="Merriweather" panose="00000500000000000000" pitchFamily="2" charset="0"/>
              </a:rPr>
              <a:t>RLC</a:t>
            </a:r>
          </a:p>
          <a:p>
            <a:r>
              <a:rPr lang="en-US" dirty="0">
                <a:latin typeface="Merriweather" panose="00000500000000000000" pitchFamily="2" charset="0"/>
              </a:rPr>
              <a:t>RLC</a:t>
            </a:r>
          </a:p>
          <a:p>
            <a:r>
              <a:rPr lang="en-US" dirty="0">
                <a:latin typeface="Merriweather" panose="00000500000000000000" pitchFamily="2" charset="0"/>
              </a:rPr>
              <a:t>RLC</a:t>
            </a:r>
          </a:p>
          <a:p>
            <a:r>
              <a:rPr lang="en-US" dirty="0">
                <a:latin typeface="Merriweather" panose="00000500000000000000" pitchFamily="2" charset="0"/>
              </a:rPr>
              <a:t>RLC</a:t>
            </a:r>
          </a:p>
          <a:p>
            <a:r>
              <a:rPr lang="en-US" dirty="0">
                <a:latin typeface="Merriweather" panose="00000500000000000000" pitchFamily="2" charset="0"/>
              </a:rPr>
              <a:t>STA C300H</a:t>
            </a:r>
          </a:p>
          <a:p>
            <a:r>
              <a:rPr lang="en-US" dirty="0">
                <a:latin typeface="Merriweather" panose="00000500000000000000" pitchFamily="2" charset="0"/>
              </a:rPr>
              <a:t>LDA C200H</a:t>
            </a:r>
          </a:p>
          <a:p>
            <a:r>
              <a:rPr lang="en-US" dirty="0">
                <a:latin typeface="Merriweather" panose="00000500000000000000" pitchFamily="2" charset="0"/>
              </a:rPr>
              <a:t>ANI 0FH</a:t>
            </a:r>
          </a:p>
          <a:p>
            <a:r>
              <a:rPr lang="en-US" dirty="0">
                <a:latin typeface="Merriweather" panose="00000500000000000000" pitchFamily="2" charset="0"/>
              </a:rPr>
              <a:t>STA C301H</a:t>
            </a:r>
          </a:p>
          <a:p>
            <a:r>
              <a:rPr lang="en-US" dirty="0">
                <a:latin typeface="Merriweather" panose="00000500000000000000" pitchFamily="2" charset="0"/>
              </a:rPr>
              <a:t>HLT</a:t>
            </a:r>
          </a:p>
        </p:txBody>
      </p:sp>
      <p:graphicFrame>
        <p:nvGraphicFramePr>
          <p:cNvPr id="8" name="Table 6">
            <a:extLst>
              <a:ext uri="{FF2B5EF4-FFF2-40B4-BE49-F238E27FC236}">
                <a16:creationId xmlns:a16="http://schemas.microsoft.com/office/drawing/2014/main" id="{992FF338-BEAF-BDE4-2FF2-6094CA95EEAF}"/>
              </a:ext>
            </a:extLst>
          </p:cNvPr>
          <p:cNvGraphicFramePr>
            <a:graphicFrameLocks noGrp="1"/>
          </p:cNvGraphicFramePr>
          <p:nvPr>
            <p:extLst>
              <p:ext uri="{D42A27DB-BD31-4B8C-83A1-F6EECF244321}">
                <p14:modId xmlns:p14="http://schemas.microsoft.com/office/powerpoint/2010/main" val="1955169861"/>
              </p:ext>
            </p:extLst>
          </p:nvPr>
        </p:nvGraphicFramePr>
        <p:xfrm>
          <a:off x="1167311" y="4451080"/>
          <a:ext cx="5468258" cy="1729619"/>
        </p:xfrm>
        <a:graphic>
          <a:graphicData uri="http://schemas.openxmlformats.org/drawingml/2006/table">
            <a:tbl>
              <a:tblPr firstRow="1" bandRow="1">
                <a:tableStyleId>{F2DE63D5-997A-4646-A377-4702673A728D}</a:tableStyleId>
              </a:tblPr>
              <a:tblGrid>
                <a:gridCol w="2734129">
                  <a:extLst>
                    <a:ext uri="{9D8B030D-6E8A-4147-A177-3AD203B41FA5}">
                      <a16:colId xmlns:a16="http://schemas.microsoft.com/office/drawing/2014/main" val="1404851288"/>
                    </a:ext>
                  </a:extLst>
                </a:gridCol>
                <a:gridCol w="2734129">
                  <a:extLst>
                    <a:ext uri="{9D8B030D-6E8A-4147-A177-3AD203B41FA5}">
                      <a16:colId xmlns:a16="http://schemas.microsoft.com/office/drawing/2014/main" val="5722222"/>
                    </a:ext>
                  </a:extLst>
                </a:gridCol>
              </a:tblGrid>
              <a:tr h="674745">
                <a:tc>
                  <a:txBody>
                    <a:bodyPr/>
                    <a:lstStyle/>
                    <a:p>
                      <a:pPr algn="ctr"/>
                      <a:r>
                        <a:rPr lang="en-US" dirty="0">
                          <a:latin typeface="Merriweather" panose="00000500000000000000" pitchFamily="2" charset="0"/>
                        </a:rPr>
                        <a:t>Memory Address(H)</a:t>
                      </a:r>
                    </a:p>
                  </a:txBody>
                  <a:tcPr anchor="ctr"/>
                </a:tc>
                <a:tc>
                  <a:txBody>
                    <a:bodyPr/>
                    <a:lstStyle/>
                    <a:p>
                      <a:pPr algn="ctr"/>
                      <a:r>
                        <a:rPr lang="en-US" dirty="0">
                          <a:latin typeface="Merriweather" panose="00000500000000000000" pitchFamily="2" charset="0"/>
                        </a:rPr>
                        <a:t>Data(H)</a:t>
                      </a:r>
                    </a:p>
                  </a:txBody>
                  <a:tcPr anchor="ctr"/>
                </a:tc>
                <a:extLst>
                  <a:ext uri="{0D108BD9-81ED-4DB2-BD59-A6C34878D82A}">
                    <a16:rowId xmlns:a16="http://schemas.microsoft.com/office/drawing/2014/main" val="360564451"/>
                  </a:ext>
                </a:extLst>
              </a:tr>
              <a:tr h="527437">
                <a:tc>
                  <a:txBody>
                    <a:bodyPr/>
                    <a:lstStyle/>
                    <a:p>
                      <a:pPr algn="ctr"/>
                      <a:r>
                        <a:rPr lang="en-US" dirty="0">
                          <a:latin typeface="Merriweather" panose="00000500000000000000" pitchFamily="2" charset="0"/>
                        </a:rPr>
                        <a:t>C300</a:t>
                      </a:r>
                    </a:p>
                  </a:txBody>
                  <a:tcPr anchor="ctr"/>
                </a:tc>
                <a:tc>
                  <a:txBody>
                    <a:bodyPr/>
                    <a:lstStyle/>
                    <a:p>
                      <a:pPr algn="ctr"/>
                      <a:r>
                        <a:rPr lang="en-US" dirty="0">
                          <a:latin typeface="Merriweather" panose="00000500000000000000" pitchFamily="2" charset="0"/>
                        </a:rPr>
                        <a:t>08</a:t>
                      </a:r>
                    </a:p>
                  </a:txBody>
                  <a:tcPr anchor="ctr"/>
                </a:tc>
                <a:extLst>
                  <a:ext uri="{0D108BD9-81ED-4DB2-BD59-A6C34878D82A}">
                    <a16:rowId xmlns:a16="http://schemas.microsoft.com/office/drawing/2014/main" val="3096719298"/>
                  </a:ext>
                </a:extLst>
              </a:tr>
              <a:tr h="527437">
                <a:tc>
                  <a:txBody>
                    <a:bodyPr/>
                    <a:lstStyle/>
                    <a:p>
                      <a:pPr algn="ctr"/>
                      <a:r>
                        <a:rPr lang="en-US" dirty="0">
                          <a:latin typeface="Merriweather" panose="00000500000000000000" pitchFamily="2" charset="0"/>
                        </a:rPr>
                        <a:t>C301</a:t>
                      </a:r>
                    </a:p>
                  </a:txBody>
                  <a:tcPr anchor="ctr"/>
                </a:tc>
                <a:tc>
                  <a:txBody>
                    <a:bodyPr/>
                    <a:lstStyle/>
                    <a:p>
                      <a:pPr algn="ctr"/>
                      <a:r>
                        <a:rPr lang="en-US" dirty="0">
                          <a:latin typeface="Merriweather" panose="00000500000000000000" pitchFamily="2" charset="0"/>
                        </a:rPr>
                        <a:t>05</a:t>
                      </a:r>
                    </a:p>
                  </a:txBody>
                  <a:tcPr anchor="ctr"/>
                </a:tc>
                <a:extLst>
                  <a:ext uri="{0D108BD9-81ED-4DB2-BD59-A6C34878D82A}">
                    <a16:rowId xmlns:a16="http://schemas.microsoft.com/office/drawing/2014/main" val="2200045263"/>
                  </a:ext>
                </a:extLst>
              </a:tr>
            </a:tbl>
          </a:graphicData>
        </a:graphic>
      </p:graphicFrame>
      <p:sp>
        <p:nvSpPr>
          <p:cNvPr id="9" name="Content Placeholder 2">
            <a:extLst>
              <a:ext uri="{FF2B5EF4-FFF2-40B4-BE49-F238E27FC236}">
                <a16:creationId xmlns:a16="http://schemas.microsoft.com/office/drawing/2014/main" id="{F59DE255-0998-3428-1BE4-9A676A9F1031}"/>
              </a:ext>
            </a:extLst>
          </p:cNvPr>
          <p:cNvSpPr txBox="1">
            <a:spLocks/>
          </p:cNvSpPr>
          <p:nvPr/>
        </p:nvSpPr>
        <p:spPr>
          <a:xfrm>
            <a:off x="1243511" y="3999541"/>
            <a:ext cx="2743200" cy="532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solidFill>
                  <a:srgbClr val="FF0000"/>
                </a:solidFill>
                <a:latin typeface="Merriweather" panose="00000500000000000000" pitchFamily="2" charset="0"/>
              </a:rPr>
              <a:t>RESULT</a:t>
            </a:r>
          </a:p>
        </p:txBody>
      </p:sp>
    </p:spTree>
    <p:extLst>
      <p:ext uri="{BB962C8B-B14F-4D97-AF65-F5344CB8AC3E}">
        <p14:creationId xmlns:p14="http://schemas.microsoft.com/office/powerpoint/2010/main" val="27422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GB" sz="4400" b="1" dirty="0">
                <a:latin typeface="Merriweather" panose="00000500000000000000" pitchFamily="2" charset="0"/>
              </a:rPr>
              <a:t>Assignment</a:t>
            </a:r>
            <a:endParaRPr lang="en-GB" b="1" dirty="0">
              <a:latin typeface="Merriweather" panose="00000500000000000000" pitchFamily="2" charset="0"/>
            </a:endParaRP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89100"/>
            <a:ext cx="10515600" cy="4667250"/>
          </a:xfrm>
        </p:spPr>
        <p:txBody>
          <a:bodyPr>
            <a:normAutofit/>
          </a:bodyPr>
          <a:lstStyle/>
          <a:p>
            <a:pPr marL="0" indent="0">
              <a:buNone/>
            </a:pPr>
            <a:r>
              <a:rPr lang="en-GB" sz="2000" b="1" dirty="0">
                <a:solidFill>
                  <a:srgbClr val="FF0000"/>
                </a:solidFill>
                <a:latin typeface="Merriweather" panose="00000500000000000000" pitchFamily="2" charset="0"/>
              </a:rPr>
              <a:t>Q) Explain the instructions that fall in data transfer, arithmetic and logical groups with example. Show how the flags are affected by each instruction. [10]</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94</a:t>
            </a:fld>
            <a:endParaRPr lang="en-US"/>
          </a:p>
        </p:txBody>
      </p:sp>
    </p:spTree>
    <p:extLst>
      <p:ext uri="{BB962C8B-B14F-4D97-AF65-F5344CB8AC3E}">
        <p14:creationId xmlns:p14="http://schemas.microsoft.com/office/powerpoint/2010/main" val="9030982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GB" sz="4400" b="1" dirty="0">
                <a:latin typeface="Merriweather" panose="00000500000000000000" pitchFamily="2" charset="0"/>
              </a:rPr>
              <a:t>ALP with 8085</a:t>
            </a:r>
            <a:endParaRPr lang="en-GB" b="1" dirty="0">
              <a:latin typeface="Merriweather" panose="00000500000000000000" pitchFamily="2" charset="0"/>
            </a:endParaRP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410190"/>
            <a:ext cx="9194074" cy="637550"/>
          </a:xfrm>
        </p:spPr>
        <p:txBody>
          <a:bodyPr>
            <a:normAutofit/>
          </a:bodyPr>
          <a:lstStyle/>
          <a:p>
            <a:pPr marL="0" indent="0">
              <a:buNone/>
            </a:pPr>
            <a:r>
              <a:rPr lang="en-GB" sz="1800" b="0" i="0" u="none" strike="noStrike" baseline="0" dirty="0">
                <a:solidFill>
                  <a:srgbClr val="000000"/>
                </a:solidFill>
                <a:latin typeface="Merriweather" panose="00000500000000000000" pitchFamily="2" charset="0"/>
              </a:rPr>
              <a:t>Q1) WAP to move 10 bytes of data from starting address 9500 H to 9600H.</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95</a:t>
            </a:fld>
            <a:endParaRPr lang="en-US"/>
          </a:p>
        </p:txBody>
      </p:sp>
      <p:graphicFrame>
        <p:nvGraphicFramePr>
          <p:cNvPr id="6" name="Table 6">
            <a:extLst>
              <a:ext uri="{FF2B5EF4-FFF2-40B4-BE49-F238E27FC236}">
                <a16:creationId xmlns:a16="http://schemas.microsoft.com/office/drawing/2014/main" id="{7EC75C83-E10E-B295-F1E3-C9FAA50A0DF9}"/>
              </a:ext>
            </a:extLst>
          </p:cNvPr>
          <p:cNvGraphicFramePr>
            <a:graphicFrameLocks noGrp="1"/>
          </p:cNvGraphicFramePr>
          <p:nvPr>
            <p:extLst>
              <p:ext uri="{D42A27DB-BD31-4B8C-83A1-F6EECF244321}">
                <p14:modId xmlns:p14="http://schemas.microsoft.com/office/powerpoint/2010/main" val="125851898"/>
              </p:ext>
            </p:extLst>
          </p:nvPr>
        </p:nvGraphicFramePr>
        <p:xfrm>
          <a:off x="3254103" y="2108048"/>
          <a:ext cx="1756229" cy="3708400"/>
        </p:xfrm>
        <a:graphic>
          <a:graphicData uri="http://schemas.openxmlformats.org/drawingml/2006/table">
            <a:tbl>
              <a:tblPr firstRow="1" bandRow="1">
                <a:tableStyleId>{5940675A-B579-460E-94D1-54222C63F5DA}</a:tableStyleId>
              </a:tblPr>
              <a:tblGrid>
                <a:gridCol w="1756229">
                  <a:extLst>
                    <a:ext uri="{9D8B030D-6E8A-4147-A177-3AD203B41FA5}">
                      <a16:colId xmlns:a16="http://schemas.microsoft.com/office/drawing/2014/main" val="2386542487"/>
                    </a:ext>
                  </a:extLst>
                </a:gridCol>
              </a:tblGrid>
              <a:tr h="370840">
                <a:tc>
                  <a:txBody>
                    <a:bodyPr/>
                    <a:lstStyle/>
                    <a:p>
                      <a:endParaRPr lang="en-US" dirty="0"/>
                    </a:p>
                  </a:txBody>
                  <a:tcPr/>
                </a:tc>
                <a:extLst>
                  <a:ext uri="{0D108BD9-81ED-4DB2-BD59-A6C34878D82A}">
                    <a16:rowId xmlns:a16="http://schemas.microsoft.com/office/drawing/2014/main" val="44079932"/>
                  </a:ext>
                </a:extLst>
              </a:tr>
              <a:tr h="370840">
                <a:tc>
                  <a:txBody>
                    <a:bodyPr/>
                    <a:lstStyle/>
                    <a:p>
                      <a:endParaRPr lang="en-US" dirty="0"/>
                    </a:p>
                  </a:txBody>
                  <a:tcPr/>
                </a:tc>
                <a:extLst>
                  <a:ext uri="{0D108BD9-81ED-4DB2-BD59-A6C34878D82A}">
                    <a16:rowId xmlns:a16="http://schemas.microsoft.com/office/drawing/2014/main" val="414711385"/>
                  </a:ext>
                </a:extLst>
              </a:tr>
              <a:tr h="370840">
                <a:tc>
                  <a:txBody>
                    <a:bodyPr/>
                    <a:lstStyle/>
                    <a:p>
                      <a:endParaRPr lang="en-US"/>
                    </a:p>
                  </a:txBody>
                  <a:tcPr/>
                </a:tc>
                <a:extLst>
                  <a:ext uri="{0D108BD9-81ED-4DB2-BD59-A6C34878D82A}">
                    <a16:rowId xmlns:a16="http://schemas.microsoft.com/office/drawing/2014/main" val="2811895254"/>
                  </a:ext>
                </a:extLst>
              </a:tr>
              <a:tr h="370840">
                <a:tc>
                  <a:txBody>
                    <a:bodyPr/>
                    <a:lstStyle/>
                    <a:p>
                      <a:endParaRPr lang="en-US"/>
                    </a:p>
                  </a:txBody>
                  <a:tcPr/>
                </a:tc>
                <a:extLst>
                  <a:ext uri="{0D108BD9-81ED-4DB2-BD59-A6C34878D82A}">
                    <a16:rowId xmlns:a16="http://schemas.microsoft.com/office/drawing/2014/main" val="997504315"/>
                  </a:ext>
                </a:extLst>
              </a:tr>
              <a:tr h="370840">
                <a:tc>
                  <a:txBody>
                    <a:bodyPr/>
                    <a:lstStyle/>
                    <a:p>
                      <a:endParaRPr lang="en-US"/>
                    </a:p>
                  </a:txBody>
                  <a:tcPr/>
                </a:tc>
                <a:extLst>
                  <a:ext uri="{0D108BD9-81ED-4DB2-BD59-A6C34878D82A}">
                    <a16:rowId xmlns:a16="http://schemas.microsoft.com/office/drawing/2014/main" val="87646309"/>
                  </a:ext>
                </a:extLst>
              </a:tr>
              <a:tr h="370840">
                <a:tc>
                  <a:txBody>
                    <a:bodyPr/>
                    <a:lstStyle/>
                    <a:p>
                      <a:endParaRPr lang="en-US"/>
                    </a:p>
                  </a:txBody>
                  <a:tcPr/>
                </a:tc>
                <a:extLst>
                  <a:ext uri="{0D108BD9-81ED-4DB2-BD59-A6C34878D82A}">
                    <a16:rowId xmlns:a16="http://schemas.microsoft.com/office/drawing/2014/main" val="3385644686"/>
                  </a:ext>
                </a:extLst>
              </a:tr>
              <a:tr h="370840">
                <a:tc>
                  <a:txBody>
                    <a:bodyPr/>
                    <a:lstStyle/>
                    <a:p>
                      <a:endParaRPr lang="en-US"/>
                    </a:p>
                  </a:txBody>
                  <a:tcPr/>
                </a:tc>
                <a:extLst>
                  <a:ext uri="{0D108BD9-81ED-4DB2-BD59-A6C34878D82A}">
                    <a16:rowId xmlns:a16="http://schemas.microsoft.com/office/drawing/2014/main" val="2860159358"/>
                  </a:ext>
                </a:extLst>
              </a:tr>
              <a:tr h="370840">
                <a:tc>
                  <a:txBody>
                    <a:bodyPr/>
                    <a:lstStyle/>
                    <a:p>
                      <a:endParaRPr lang="en-US"/>
                    </a:p>
                  </a:txBody>
                  <a:tcPr/>
                </a:tc>
                <a:extLst>
                  <a:ext uri="{0D108BD9-81ED-4DB2-BD59-A6C34878D82A}">
                    <a16:rowId xmlns:a16="http://schemas.microsoft.com/office/drawing/2014/main" val="2602997245"/>
                  </a:ext>
                </a:extLst>
              </a:tr>
              <a:tr h="370840">
                <a:tc>
                  <a:txBody>
                    <a:bodyPr/>
                    <a:lstStyle/>
                    <a:p>
                      <a:endParaRPr lang="en-US"/>
                    </a:p>
                  </a:txBody>
                  <a:tcPr/>
                </a:tc>
                <a:extLst>
                  <a:ext uri="{0D108BD9-81ED-4DB2-BD59-A6C34878D82A}">
                    <a16:rowId xmlns:a16="http://schemas.microsoft.com/office/drawing/2014/main" val="2568940097"/>
                  </a:ext>
                </a:extLst>
              </a:tr>
              <a:tr h="370840">
                <a:tc>
                  <a:txBody>
                    <a:bodyPr/>
                    <a:lstStyle/>
                    <a:p>
                      <a:endParaRPr lang="en-US" dirty="0"/>
                    </a:p>
                  </a:txBody>
                  <a:tcPr/>
                </a:tc>
                <a:extLst>
                  <a:ext uri="{0D108BD9-81ED-4DB2-BD59-A6C34878D82A}">
                    <a16:rowId xmlns:a16="http://schemas.microsoft.com/office/drawing/2014/main" val="1056349478"/>
                  </a:ext>
                </a:extLst>
              </a:tr>
            </a:tbl>
          </a:graphicData>
        </a:graphic>
      </p:graphicFrame>
      <p:graphicFrame>
        <p:nvGraphicFramePr>
          <p:cNvPr id="7" name="Table 6">
            <a:extLst>
              <a:ext uri="{FF2B5EF4-FFF2-40B4-BE49-F238E27FC236}">
                <a16:creationId xmlns:a16="http://schemas.microsoft.com/office/drawing/2014/main" id="{6D2BD4C6-A33D-D827-107F-8A4172C7BA50}"/>
              </a:ext>
            </a:extLst>
          </p:cNvPr>
          <p:cNvGraphicFramePr>
            <a:graphicFrameLocks noGrp="1"/>
          </p:cNvGraphicFramePr>
          <p:nvPr>
            <p:extLst>
              <p:ext uri="{D42A27DB-BD31-4B8C-83A1-F6EECF244321}">
                <p14:modId xmlns:p14="http://schemas.microsoft.com/office/powerpoint/2010/main" val="3348146209"/>
              </p:ext>
            </p:extLst>
          </p:nvPr>
        </p:nvGraphicFramePr>
        <p:xfrm>
          <a:off x="6384834" y="2108048"/>
          <a:ext cx="1756229" cy="3708400"/>
        </p:xfrm>
        <a:graphic>
          <a:graphicData uri="http://schemas.openxmlformats.org/drawingml/2006/table">
            <a:tbl>
              <a:tblPr firstRow="1" bandRow="1">
                <a:tableStyleId>{5940675A-B579-460E-94D1-54222C63F5DA}</a:tableStyleId>
              </a:tblPr>
              <a:tblGrid>
                <a:gridCol w="1756229">
                  <a:extLst>
                    <a:ext uri="{9D8B030D-6E8A-4147-A177-3AD203B41FA5}">
                      <a16:colId xmlns:a16="http://schemas.microsoft.com/office/drawing/2014/main" val="2386542487"/>
                    </a:ext>
                  </a:extLst>
                </a:gridCol>
              </a:tblGrid>
              <a:tr h="370840">
                <a:tc>
                  <a:txBody>
                    <a:bodyPr/>
                    <a:lstStyle/>
                    <a:p>
                      <a:endParaRPr lang="en-US" dirty="0"/>
                    </a:p>
                  </a:txBody>
                  <a:tcPr/>
                </a:tc>
                <a:extLst>
                  <a:ext uri="{0D108BD9-81ED-4DB2-BD59-A6C34878D82A}">
                    <a16:rowId xmlns:a16="http://schemas.microsoft.com/office/drawing/2014/main" val="44079932"/>
                  </a:ext>
                </a:extLst>
              </a:tr>
              <a:tr h="370840">
                <a:tc>
                  <a:txBody>
                    <a:bodyPr/>
                    <a:lstStyle/>
                    <a:p>
                      <a:endParaRPr lang="en-US" dirty="0"/>
                    </a:p>
                  </a:txBody>
                  <a:tcPr/>
                </a:tc>
                <a:extLst>
                  <a:ext uri="{0D108BD9-81ED-4DB2-BD59-A6C34878D82A}">
                    <a16:rowId xmlns:a16="http://schemas.microsoft.com/office/drawing/2014/main" val="414711385"/>
                  </a:ext>
                </a:extLst>
              </a:tr>
              <a:tr h="370840">
                <a:tc>
                  <a:txBody>
                    <a:bodyPr/>
                    <a:lstStyle/>
                    <a:p>
                      <a:endParaRPr lang="en-US"/>
                    </a:p>
                  </a:txBody>
                  <a:tcPr/>
                </a:tc>
                <a:extLst>
                  <a:ext uri="{0D108BD9-81ED-4DB2-BD59-A6C34878D82A}">
                    <a16:rowId xmlns:a16="http://schemas.microsoft.com/office/drawing/2014/main" val="2811895254"/>
                  </a:ext>
                </a:extLst>
              </a:tr>
              <a:tr h="370840">
                <a:tc>
                  <a:txBody>
                    <a:bodyPr/>
                    <a:lstStyle/>
                    <a:p>
                      <a:endParaRPr lang="en-US" dirty="0"/>
                    </a:p>
                  </a:txBody>
                  <a:tcPr/>
                </a:tc>
                <a:extLst>
                  <a:ext uri="{0D108BD9-81ED-4DB2-BD59-A6C34878D82A}">
                    <a16:rowId xmlns:a16="http://schemas.microsoft.com/office/drawing/2014/main" val="997504315"/>
                  </a:ext>
                </a:extLst>
              </a:tr>
              <a:tr h="370840">
                <a:tc>
                  <a:txBody>
                    <a:bodyPr/>
                    <a:lstStyle/>
                    <a:p>
                      <a:endParaRPr lang="en-US"/>
                    </a:p>
                  </a:txBody>
                  <a:tcPr/>
                </a:tc>
                <a:extLst>
                  <a:ext uri="{0D108BD9-81ED-4DB2-BD59-A6C34878D82A}">
                    <a16:rowId xmlns:a16="http://schemas.microsoft.com/office/drawing/2014/main" val="87646309"/>
                  </a:ext>
                </a:extLst>
              </a:tr>
              <a:tr h="370840">
                <a:tc>
                  <a:txBody>
                    <a:bodyPr/>
                    <a:lstStyle/>
                    <a:p>
                      <a:endParaRPr lang="en-US"/>
                    </a:p>
                  </a:txBody>
                  <a:tcPr/>
                </a:tc>
                <a:extLst>
                  <a:ext uri="{0D108BD9-81ED-4DB2-BD59-A6C34878D82A}">
                    <a16:rowId xmlns:a16="http://schemas.microsoft.com/office/drawing/2014/main" val="3385644686"/>
                  </a:ext>
                </a:extLst>
              </a:tr>
              <a:tr h="370840">
                <a:tc>
                  <a:txBody>
                    <a:bodyPr/>
                    <a:lstStyle/>
                    <a:p>
                      <a:endParaRPr lang="en-US"/>
                    </a:p>
                  </a:txBody>
                  <a:tcPr/>
                </a:tc>
                <a:extLst>
                  <a:ext uri="{0D108BD9-81ED-4DB2-BD59-A6C34878D82A}">
                    <a16:rowId xmlns:a16="http://schemas.microsoft.com/office/drawing/2014/main" val="2860159358"/>
                  </a:ext>
                </a:extLst>
              </a:tr>
              <a:tr h="370840">
                <a:tc>
                  <a:txBody>
                    <a:bodyPr/>
                    <a:lstStyle/>
                    <a:p>
                      <a:endParaRPr lang="en-US"/>
                    </a:p>
                  </a:txBody>
                  <a:tcPr/>
                </a:tc>
                <a:extLst>
                  <a:ext uri="{0D108BD9-81ED-4DB2-BD59-A6C34878D82A}">
                    <a16:rowId xmlns:a16="http://schemas.microsoft.com/office/drawing/2014/main" val="2602997245"/>
                  </a:ext>
                </a:extLst>
              </a:tr>
              <a:tr h="370840">
                <a:tc>
                  <a:txBody>
                    <a:bodyPr/>
                    <a:lstStyle/>
                    <a:p>
                      <a:endParaRPr lang="en-US"/>
                    </a:p>
                  </a:txBody>
                  <a:tcPr/>
                </a:tc>
                <a:extLst>
                  <a:ext uri="{0D108BD9-81ED-4DB2-BD59-A6C34878D82A}">
                    <a16:rowId xmlns:a16="http://schemas.microsoft.com/office/drawing/2014/main" val="2568940097"/>
                  </a:ext>
                </a:extLst>
              </a:tr>
              <a:tr h="370840">
                <a:tc>
                  <a:txBody>
                    <a:bodyPr/>
                    <a:lstStyle/>
                    <a:p>
                      <a:endParaRPr lang="en-US" dirty="0"/>
                    </a:p>
                  </a:txBody>
                  <a:tcPr/>
                </a:tc>
                <a:extLst>
                  <a:ext uri="{0D108BD9-81ED-4DB2-BD59-A6C34878D82A}">
                    <a16:rowId xmlns:a16="http://schemas.microsoft.com/office/drawing/2014/main" val="1056349478"/>
                  </a:ext>
                </a:extLst>
              </a:tr>
            </a:tbl>
          </a:graphicData>
        </a:graphic>
      </p:graphicFrame>
      <p:cxnSp>
        <p:nvCxnSpPr>
          <p:cNvPr id="9" name="Straight Arrow Connector 8">
            <a:extLst>
              <a:ext uri="{FF2B5EF4-FFF2-40B4-BE49-F238E27FC236}">
                <a16:creationId xmlns:a16="http://schemas.microsoft.com/office/drawing/2014/main" id="{5439D3C6-7C8E-AFB8-FD3A-466257EA5F6D}"/>
              </a:ext>
            </a:extLst>
          </p:cNvPr>
          <p:cNvCxnSpPr/>
          <p:nvPr/>
        </p:nvCxnSpPr>
        <p:spPr>
          <a:xfrm>
            <a:off x="5007429" y="2294591"/>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8A16A520-47E0-7FD5-0A1E-816981933E02}"/>
              </a:ext>
            </a:extLst>
          </p:cNvPr>
          <p:cNvCxnSpPr/>
          <p:nvPr/>
        </p:nvCxnSpPr>
        <p:spPr>
          <a:xfrm>
            <a:off x="5007429" y="2695784"/>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D0E2B45B-A71A-1074-68DE-77956D381798}"/>
              </a:ext>
            </a:extLst>
          </p:cNvPr>
          <p:cNvCxnSpPr/>
          <p:nvPr/>
        </p:nvCxnSpPr>
        <p:spPr>
          <a:xfrm>
            <a:off x="5007429" y="3405533"/>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2BE59FB5-0905-C7F8-5C5D-DB940CDFAC01}"/>
              </a:ext>
            </a:extLst>
          </p:cNvPr>
          <p:cNvCxnSpPr/>
          <p:nvPr/>
        </p:nvCxnSpPr>
        <p:spPr>
          <a:xfrm>
            <a:off x="5010332" y="5634928"/>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15FACF8-1906-09BB-AAD7-F421EF4960B1}"/>
              </a:ext>
            </a:extLst>
          </p:cNvPr>
          <p:cNvCxnSpPr/>
          <p:nvPr/>
        </p:nvCxnSpPr>
        <p:spPr>
          <a:xfrm>
            <a:off x="5010332" y="4520230"/>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105013BD-5AA4-6330-0D44-9F4BC5DE589E}"/>
              </a:ext>
            </a:extLst>
          </p:cNvPr>
          <p:cNvCxnSpPr/>
          <p:nvPr/>
        </p:nvCxnSpPr>
        <p:spPr>
          <a:xfrm>
            <a:off x="5007429" y="3792430"/>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AC7C47A2-124D-15D8-B021-0138999A00B1}"/>
              </a:ext>
            </a:extLst>
          </p:cNvPr>
          <p:cNvCxnSpPr/>
          <p:nvPr/>
        </p:nvCxnSpPr>
        <p:spPr>
          <a:xfrm>
            <a:off x="5007429" y="4158824"/>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8A375DE-8D38-8BE0-EE7B-AC09DB559D4D}"/>
              </a:ext>
            </a:extLst>
          </p:cNvPr>
          <p:cNvCxnSpPr/>
          <p:nvPr/>
        </p:nvCxnSpPr>
        <p:spPr>
          <a:xfrm>
            <a:off x="5010332" y="5277876"/>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0D03495C-EF68-5500-9792-9E618E908203}"/>
              </a:ext>
            </a:extLst>
          </p:cNvPr>
          <p:cNvCxnSpPr/>
          <p:nvPr/>
        </p:nvCxnSpPr>
        <p:spPr>
          <a:xfrm>
            <a:off x="5010332" y="4907762"/>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BB6BE368-E408-79D4-B190-CCE6A05C1B0B}"/>
              </a:ext>
            </a:extLst>
          </p:cNvPr>
          <p:cNvCxnSpPr/>
          <p:nvPr/>
        </p:nvCxnSpPr>
        <p:spPr>
          <a:xfrm>
            <a:off x="5007429" y="3070253"/>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94D53282-EC5B-D8DC-FD94-B97F7D740B45}"/>
              </a:ext>
            </a:extLst>
          </p:cNvPr>
          <p:cNvSpPr txBox="1"/>
          <p:nvPr/>
        </p:nvSpPr>
        <p:spPr>
          <a:xfrm flipH="1">
            <a:off x="2341155" y="2121202"/>
            <a:ext cx="989874" cy="369332"/>
          </a:xfrm>
          <a:prstGeom prst="rect">
            <a:avLst/>
          </a:prstGeom>
          <a:noFill/>
        </p:spPr>
        <p:txBody>
          <a:bodyPr wrap="square" rtlCol="0">
            <a:spAutoFit/>
          </a:bodyPr>
          <a:lstStyle/>
          <a:p>
            <a:r>
              <a:rPr lang="en-US" b="1" dirty="0">
                <a:latin typeface="Merriweather" panose="00000500000000000000" pitchFamily="2" charset="0"/>
              </a:rPr>
              <a:t>9500H</a:t>
            </a:r>
          </a:p>
        </p:txBody>
      </p:sp>
      <p:sp>
        <p:nvSpPr>
          <p:cNvPr id="23" name="TextBox 22">
            <a:extLst>
              <a:ext uri="{FF2B5EF4-FFF2-40B4-BE49-F238E27FC236}">
                <a16:creationId xmlns:a16="http://schemas.microsoft.com/office/drawing/2014/main" id="{27A3A89E-2A69-927C-84DD-AF5DC4742C16}"/>
              </a:ext>
            </a:extLst>
          </p:cNvPr>
          <p:cNvSpPr txBox="1"/>
          <p:nvPr/>
        </p:nvSpPr>
        <p:spPr>
          <a:xfrm flipH="1">
            <a:off x="8083006" y="2070737"/>
            <a:ext cx="989874" cy="369332"/>
          </a:xfrm>
          <a:prstGeom prst="rect">
            <a:avLst/>
          </a:prstGeom>
          <a:noFill/>
        </p:spPr>
        <p:txBody>
          <a:bodyPr wrap="square" rtlCol="0">
            <a:spAutoFit/>
          </a:bodyPr>
          <a:lstStyle/>
          <a:p>
            <a:r>
              <a:rPr lang="en-US" b="1" dirty="0">
                <a:latin typeface="Merriweather" panose="00000500000000000000" pitchFamily="2" charset="0"/>
              </a:rPr>
              <a:t>9600H</a:t>
            </a:r>
          </a:p>
        </p:txBody>
      </p:sp>
      <p:sp>
        <p:nvSpPr>
          <p:cNvPr id="24" name="TextBox 23">
            <a:extLst>
              <a:ext uri="{FF2B5EF4-FFF2-40B4-BE49-F238E27FC236}">
                <a16:creationId xmlns:a16="http://schemas.microsoft.com/office/drawing/2014/main" id="{18BBBAB2-480E-B8AE-9B84-113588CF1DF6}"/>
              </a:ext>
            </a:extLst>
          </p:cNvPr>
          <p:cNvSpPr txBox="1"/>
          <p:nvPr/>
        </p:nvSpPr>
        <p:spPr>
          <a:xfrm flipH="1">
            <a:off x="8083006" y="5450262"/>
            <a:ext cx="989874" cy="369332"/>
          </a:xfrm>
          <a:prstGeom prst="rect">
            <a:avLst/>
          </a:prstGeom>
          <a:noFill/>
        </p:spPr>
        <p:txBody>
          <a:bodyPr wrap="square" rtlCol="0">
            <a:spAutoFit/>
          </a:bodyPr>
          <a:lstStyle/>
          <a:p>
            <a:r>
              <a:rPr lang="en-US" b="1" dirty="0">
                <a:latin typeface="Merriweather" panose="00000500000000000000" pitchFamily="2" charset="0"/>
              </a:rPr>
              <a:t>9609</a:t>
            </a:r>
          </a:p>
        </p:txBody>
      </p:sp>
      <p:sp>
        <p:nvSpPr>
          <p:cNvPr id="25" name="TextBox 24">
            <a:extLst>
              <a:ext uri="{FF2B5EF4-FFF2-40B4-BE49-F238E27FC236}">
                <a16:creationId xmlns:a16="http://schemas.microsoft.com/office/drawing/2014/main" id="{0DFD4B49-39E6-CEC4-60B9-ECC6CA683B13}"/>
              </a:ext>
            </a:extLst>
          </p:cNvPr>
          <p:cNvSpPr txBox="1"/>
          <p:nvPr/>
        </p:nvSpPr>
        <p:spPr>
          <a:xfrm flipH="1">
            <a:off x="2341155" y="5417254"/>
            <a:ext cx="989874" cy="369332"/>
          </a:xfrm>
          <a:prstGeom prst="rect">
            <a:avLst/>
          </a:prstGeom>
          <a:noFill/>
        </p:spPr>
        <p:txBody>
          <a:bodyPr wrap="square" rtlCol="0">
            <a:spAutoFit/>
          </a:bodyPr>
          <a:lstStyle/>
          <a:p>
            <a:r>
              <a:rPr lang="en-US" b="1" dirty="0">
                <a:latin typeface="Merriweather" panose="00000500000000000000" pitchFamily="2" charset="0"/>
              </a:rPr>
              <a:t>9509H</a:t>
            </a:r>
          </a:p>
        </p:txBody>
      </p:sp>
      <p:cxnSp>
        <p:nvCxnSpPr>
          <p:cNvPr id="26" name="Straight Arrow Connector 25">
            <a:extLst>
              <a:ext uri="{FF2B5EF4-FFF2-40B4-BE49-F238E27FC236}">
                <a16:creationId xmlns:a16="http://schemas.microsoft.com/office/drawing/2014/main" id="{939511BE-9937-E005-F556-7FC61C84E15A}"/>
              </a:ext>
            </a:extLst>
          </p:cNvPr>
          <p:cNvCxnSpPr/>
          <p:nvPr/>
        </p:nvCxnSpPr>
        <p:spPr>
          <a:xfrm>
            <a:off x="5007429" y="4520230"/>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695136DB-08BF-B837-81C9-525FD85EDA7B}"/>
              </a:ext>
            </a:extLst>
          </p:cNvPr>
          <p:cNvCxnSpPr/>
          <p:nvPr/>
        </p:nvCxnSpPr>
        <p:spPr>
          <a:xfrm>
            <a:off x="5007429" y="4158824"/>
            <a:ext cx="137450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9485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ppt_x"/>
                                          </p:val>
                                        </p:tav>
                                        <p:tav tm="100000">
                                          <p:val>
                                            <p:strVal val="#ppt_x"/>
                                          </p:val>
                                        </p:tav>
                                      </p:tavLst>
                                    </p:anim>
                                    <p:anim calcmode="lin" valueType="num">
                                      <p:cBhvr additive="base">
                                        <p:cTn id="72" dur="500" fill="hold"/>
                                        <p:tgtEl>
                                          <p:spTgt spid="2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p:txBody>
          <a:bodyPr/>
          <a:lstStyle/>
          <a:p>
            <a:r>
              <a:rPr lang="en-GB" sz="4400" b="1" dirty="0">
                <a:latin typeface="Merriweather" panose="00000500000000000000" pitchFamily="2" charset="0"/>
              </a:rPr>
              <a:t>ALP with 8085</a:t>
            </a:r>
            <a:endParaRPr lang="en-GB" b="1" dirty="0">
              <a:latin typeface="Merriweather" panose="00000500000000000000" pitchFamily="2" charset="0"/>
            </a:endParaRP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689100"/>
            <a:ext cx="10515600" cy="4667250"/>
          </a:xfrm>
        </p:spPr>
        <p:txBody>
          <a:bodyPr>
            <a:normAutofit/>
          </a:bodyPr>
          <a:lstStyle/>
          <a:p>
            <a:pPr marL="0" indent="0">
              <a:buNone/>
            </a:pPr>
            <a:r>
              <a:rPr lang="en-GB" sz="1800" b="1" i="0" u="none" strike="noStrike" baseline="0" dirty="0">
                <a:solidFill>
                  <a:srgbClr val="000000"/>
                </a:solidFill>
                <a:latin typeface="Merriweather" panose="00000500000000000000" pitchFamily="2" charset="0"/>
              </a:rPr>
              <a:t>Q1) WAP to move 10 bytes of data from starting address 9500 H to 9600H.</a:t>
            </a:r>
          </a:p>
          <a:p>
            <a:pPr marL="0" indent="0">
              <a:buNone/>
            </a:pPr>
            <a:r>
              <a:rPr lang="en-GB" sz="1800" b="1" dirty="0">
                <a:solidFill>
                  <a:srgbClr val="000000"/>
                </a:solidFill>
                <a:latin typeface="Merriweather" panose="00000500000000000000" pitchFamily="2" charset="0"/>
              </a:rPr>
              <a:t>Solution:</a:t>
            </a:r>
          </a:p>
          <a:p>
            <a:pPr marL="0" indent="0">
              <a:buNone/>
            </a:pPr>
            <a:r>
              <a:rPr lang="en-GB" sz="1800" b="1" i="0" u="none" strike="noStrike" baseline="0" dirty="0">
                <a:solidFill>
                  <a:srgbClr val="000000"/>
                </a:solidFill>
                <a:latin typeface="Merriweather" panose="00000500000000000000" pitchFamily="2" charset="0"/>
              </a:rPr>
              <a:t>	</a:t>
            </a:r>
            <a:r>
              <a:rPr lang="pt-BR" sz="1800" b="0" i="0" u="none" strike="noStrike" baseline="0" dirty="0">
                <a:solidFill>
                  <a:srgbClr val="000000"/>
                </a:solidFill>
                <a:latin typeface="Merriweather" panose="00000500000000000000" pitchFamily="2" charset="0"/>
              </a:rPr>
              <a:t>MVI C, 0AH</a:t>
            </a:r>
          </a:p>
          <a:p>
            <a:pPr marL="0" indent="0">
              <a:buNone/>
            </a:pPr>
            <a:r>
              <a:rPr lang="pt-BR" sz="1800" dirty="0">
                <a:solidFill>
                  <a:srgbClr val="000000"/>
                </a:solidFill>
                <a:latin typeface="Merriweather" panose="00000500000000000000" pitchFamily="2" charset="0"/>
              </a:rPr>
              <a:t>	</a:t>
            </a:r>
            <a:r>
              <a:rPr lang="pt-BR" sz="1800" b="0" i="0" u="none" strike="noStrike" baseline="0" dirty="0">
                <a:solidFill>
                  <a:srgbClr val="000000"/>
                </a:solidFill>
                <a:latin typeface="Merriweather" panose="00000500000000000000" pitchFamily="2" charset="0"/>
              </a:rPr>
              <a:t>LXI H, 9500H </a:t>
            </a:r>
          </a:p>
          <a:p>
            <a:pPr marL="0" indent="0">
              <a:buNone/>
            </a:pPr>
            <a:r>
              <a:rPr lang="pt-BR" sz="1800" dirty="0">
                <a:solidFill>
                  <a:srgbClr val="000000"/>
                </a:solidFill>
                <a:latin typeface="Merriweather" panose="00000500000000000000" pitchFamily="2" charset="0"/>
              </a:rPr>
              <a:t>	</a:t>
            </a:r>
            <a:r>
              <a:rPr lang="pt-BR" sz="1800" b="0" i="0" u="none" strike="noStrike" baseline="0" dirty="0">
                <a:solidFill>
                  <a:srgbClr val="000000"/>
                </a:solidFill>
                <a:latin typeface="Merriweather" panose="00000500000000000000" pitchFamily="2" charset="0"/>
              </a:rPr>
              <a:t>LXI D, 9600H </a:t>
            </a:r>
          </a:p>
          <a:p>
            <a:pPr marL="0" indent="0">
              <a:buNone/>
            </a:pPr>
            <a:r>
              <a:rPr lang="en-US" sz="1800" dirty="0">
                <a:solidFill>
                  <a:srgbClr val="000000"/>
                </a:solidFill>
                <a:latin typeface="Merriweather" panose="00000500000000000000" pitchFamily="2" charset="0"/>
              </a:rPr>
              <a:t>	</a:t>
            </a:r>
            <a:r>
              <a:rPr lang="en-US" sz="1800" b="1" dirty="0">
                <a:solidFill>
                  <a:srgbClr val="000000"/>
                </a:solidFill>
                <a:latin typeface="Merriweather" panose="00000500000000000000" pitchFamily="2" charset="0"/>
              </a:rPr>
              <a:t>up</a:t>
            </a:r>
            <a:r>
              <a:rPr lang="en-US" sz="1800" dirty="0">
                <a:solidFill>
                  <a:srgbClr val="000000"/>
                </a:solidFill>
                <a:latin typeface="Merriweather" panose="00000500000000000000" pitchFamily="2" charset="0"/>
              </a:rPr>
              <a:t>: </a:t>
            </a:r>
            <a:r>
              <a:rPr lang="en-GB" sz="1800" b="0" i="0" u="none" strike="noStrike" baseline="0" dirty="0">
                <a:solidFill>
                  <a:srgbClr val="000000"/>
                </a:solidFill>
                <a:latin typeface="Merriweather" panose="00000500000000000000" pitchFamily="2" charset="0"/>
              </a:rPr>
              <a:t>MOV A, M </a:t>
            </a:r>
          </a:p>
          <a:p>
            <a:pPr marL="0" indent="0">
              <a:buNone/>
            </a:pPr>
            <a:r>
              <a:rPr lang="en-GB" sz="1800" dirty="0">
                <a:solidFill>
                  <a:srgbClr val="000000"/>
                </a:solidFill>
                <a:latin typeface="Merriweather" panose="00000500000000000000" pitchFamily="2" charset="0"/>
              </a:rPr>
              <a:t>	</a:t>
            </a:r>
            <a:r>
              <a:rPr lang="en-GB" sz="1800" b="0" i="0" u="none" strike="noStrike" baseline="0" dirty="0">
                <a:solidFill>
                  <a:srgbClr val="000000"/>
                </a:solidFill>
                <a:latin typeface="Merriweather" panose="00000500000000000000" pitchFamily="2" charset="0"/>
              </a:rPr>
              <a:t>STAX D ; Store the contents of accumulator to register pair. </a:t>
            </a:r>
          </a:p>
          <a:p>
            <a:pPr marL="0" indent="0">
              <a:buNone/>
            </a:pPr>
            <a:r>
              <a:rPr lang="en-GB" sz="1800" dirty="0">
                <a:solidFill>
                  <a:srgbClr val="000000"/>
                </a:solidFill>
                <a:latin typeface="Merriweather" panose="00000500000000000000" pitchFamily="2" charset="0"/>
              </a:rPr>
              <a:t>	</a:t>
            </a:r>
            <a:r>
              <a:rPr lang="en-GB" sz="1800" b="0" i="0" u="none" strike="noStrike" baseline="0" dirty="0">
                <a:solidFill>
                  <a:srgbClr val="000000"/>
                </a:solidFill>
                <a:latin typeface="Merriweather" panose="00000500000000000000" pitchFamily="2" charset="0"/>
              </a:rPr>
              <a:t>INX H ; Increment the register pair HL by 1 </a:t>
            </a:r>
          </a:p>
          <a:p>
            <a:pPr marL="0" indent="0">
              <a:buNone/>
            </a:pPr>
            <a:r>
              <a:rPr lang="en-GB" sz="1800" dirty="0">
                <a:solidFill>
                  <a:srgbClr val="000000"/>
                </a:solidFill>
                <a:latin typeface="Merriweather" panose="00000500000000000000" pitchFamily="2" charset="0"/>
              </a:rPr>
              <a:t>	</a:t>
            </a:r>
            <a:r>
              <a:rPr lang="en-GB" sz="1800" b="0" i="0" u="none" strike="noStrike" baseline="0" dirty="0">
                <a:solidFill>
                  <a:srgbClr val="000000"/>
                </a:solidFill>
                <a:latin typeface="Merriweather" panose="00000500000000000000" pitchFamily="2" charset="0"/>
              </a:rPr>
              <a:t>INX D </a:t>
            </a:r>
            <a:r>
              <a:rPr lang="en-GB" sz="1800" dirty="0">
                <a:solidFill>
                  <a:srgbClr val="000000"/>
                </a:solidFill>
                <a:latin typeface="Merriweather" panose="00000500000000000000" pitchFamily="2" charset="0"/>
              </a:rPr>
              <a:t>; Increment the register pair DE by 1 </a:t>
            </a:r>
            <a:endParaRPr lang="en-GB" sz="1800" b="0" i="0" u="none" strike="noStrike" baseline="0" dirty="0">
              <a:solidFill>
                <a:srgbClr val="000000"/>
              </a:solidFill>
              <a:latin typeface="Merriweather" panose="00000500000000000000" pitchFamily="2" charset="0"/>
            </a:endParaRPr>
          </a:p>
          <a:p>
            <a:pPr marL="0" indent="0">
              <a:buNone/>
            </a:pPr>
            <a:r>
              <a:rPr lang="en-GB" sz="1800" dirty="0">
                <a:solidFill>
                  <a:srgbClr val="000000"/>
                </a:solidFill>
                <a:latin typeface="Merriweather" panose="00000500000000000000" pitchFamily="2" charset="0"/>
              </a:rPr>
              <a:t>	</a:t>
            </a:r>
            <a:r>
              <a:rPr lang="en-GB" sz="1800" b="0" i="0" u="none" strike="noStrike" baseline="0" dirty="0">
                <a:solidFill>
                  <a:srgbClr val="000000"/>
                </a:solidFill>
                <a:latin typeface="Merriweather" panose="00000500000000000000" pitchFamily="2" charset="0"/>
              </a:rPr>
              <a:t>DCR C </a:t>
            </a:r>
          </a:p>
          <a:p>
            <a:pPr marL="0" indent="0">
              <a:buNone/>
            </a:pPr>
            <a:r>
              <a:rPr lang="en-GB" sz="1800" dirty="0">
                <a:solidFill>
                  <a:srgbClr val="000000"/>
                </a:solidFill>
                <a:latin typeface="Merriweather" panose="00000500000000000000" pitchFamily="2" charset="0"/>
              </a:rPr>
              <a:t>	</a:t>
            </a:r>
            <a:r>
              <a:rPr lang="en-GB" sz="1800" b="0" i="0" u="none" strike="noStrike" baseline="0" dirty="0">
                <a:solidFill>
                  <a:srgbClr val="000000"/>
                </a:solidFill>
                <a:latin typeface="Merriweather" panose="00000500000000000000" pitchFamily="2" charset="0"/>
              </a:rPr>
              <a:t>JNZ </a:t>
            </a:r>
            <a:r>
              <a:rPr lang="en-GB" sz="1800" b="1" i="0" u="none" strike="noStrike" baseline="0" dirty="0">
                <a:solidFill>
                  <a:srgbClr val="000000"/>
                </a:solidFill>
                <a:latin typeface="Merriweather" panose="00000500000000000000" pitchFamily="2" charset="0"/>
              </a:rPr>
              <a:t>up </a:t>
            </a:r>
          </a:p>
          <a:p>
            <a:pPr marL="0" indent="0">
              <a:buNone/>
            </a:pPr>
            <a:r>
              <a:rPr lang="en-GB" sz="1800" dirty="0">
                <a:solidFill>
                  <a:srgbClr val="000000"/>
                </a:solidFill>
                <a:latin typeface="Merriweather" panose="00000500000000000000" pitchFamily="2" charset="0"/>
              </a:rPr>
              <a:t>	</a:t>
            </a:r>
            <a:r>
              <a:rPr lang="en-GB" sz="1800" b="0" i="0" u="none" strike="noStrike" baseline="0" dirty="0">
                <a:solidFill>
                  <a:srgbClr val="000000"/>
                </a:solidFill>
                <a:latin typeface="Merriweather" panose="00000500000000000000" pitchFamily="2" charset="0"/>
              </a:rPr>
              <a:t>HLT </a:t>
            </a:r>
            <a:endParaRPr lang="en-GB" sz="2000" dirty="0">
              <a:latin typeface="Merriweather" panose="00000500000000000000" pitchFamily="2" charset="0"/>
            </a:endParaRP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96</a:t>
            </a:fld>
            <a:endParaRPr lang="en-US"/>
          </a:p>
        </p:txBody>
      </p:sp>
    </p:spTree>
    <p:extLst>
      <p:ext uri="{BB962C8B-B14F-4D97-AF65-F5344CB8AC3E}">
        <p14:creationId xmlns:p14="http://schemas.microsoft.com/office/powerpoint/2010/main" val="222043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 calcmode="lin" valueType="num">
                                      <p:cBhvr additive="base">
                                        <p:cTn id="3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838200" y="136526"/>
            <a:ext cx="4674326" cy="908540"/>
          </a:xfrm>
        </p:spPr>
        <p:txBody>
          <a:bodyPr/>
          <a:lstStyle/>
          <a:p>
            <a:r>
              <a:rPr lang="en-GB" sz="4400" b="1" dirty="0">
                <a:latin typeface="Merriweather" panose="00000500000000000000" pitchFamily="2" charset="0"/>
              </a:rPr>
              <a:t>ALP with 8085</a:t>
            </a:r>
            <a:endParaRPr lang="en-GB" b="1" dirty="0">
              <a:latin typeface="Merriweather" panose="00000500000000000000" pitchFamily="2" charset="0"/>
            </a:endParaRPr>
          </a:p>
        </p:txBody>
      </p:sp>
      <p:sp>
        <p:nvSpPr>
          <p:cNvPr id="3" name="Content Placeholder 2">
            <a:extLst>
              <a:ext uri="{FF2B5EF4-FFF2-40B4-BE49-F238E27FC236}">
                <a16:creationId xmlns:a16="http://schemas.microsoft.com/office/drawing/2014/main" id="{5FB0DD55-5D0A-4EA2-8CCB-3B1D572EE769}"/>
              </a:ext>
            </a:extLst>
          </p:cNvPr>
          <p:cNvSpPr>
            <a:spLocks noGrp="1"/>
          </p:cNvSpPr>
          <p:nvPr>
            <p:ph idx="1"/>
          </p:nvPr>
        </p:nvSpPr>
        <p:spPr>
          <a:xfrm>
            <a:off x="838200" y="1051550"/>
            <a:ext cx="10515600" cy="5304800"/>
          </a:xfrm>
        </p:spPr>
        <p:txBody>
          <a:bodyPr>
            <a:normAutofit/>
          </a:bodyPr>
          <a:lstStyle/>
          <a:p>
            <a:pPr marL="0" indent="0">
              <a:buNone/>
            </a:pPr>
            <a:r>
              <a:rPr lang="en-GB" sz="1800" b="1" i="0" u="none" strike="noStrike" baseline="0" dirty="0">
                <a:solidFill>
                  <a:srgbClr val="000000"/>
                </a:solidFill>
                <a:latin typeface="Merriweather" panose="00000500000000000000" pitchFamily="2" charset="0"/>
              </a:rPr>
              <a:t>Q2) Write to transfer 30 data starting from 8500 to 9500H if data is odd else store 00H.</a:t>
            </a:r>
          </a:p>
          <a:p>
            <a:pPr marL="0" indent="0">
              <a:buNone/>
            </a:pPr>
            <a:r>
              <a:rPr lang="en-GB" sz="1800" b="1" dirty="0">
                <a:solidFill>
                  <a:srgbClr val="000000"/>
                </a:solidFill>
                <a:latin typeface="Merriweather" panose="00000500000000000000" pitchFamily="2" charset="0"/>
              </a:rPr>
              <a:t>Solution:</a:t>
            </a:r>
          </a:p>
          <a:p>
            <a:pPr marL="457200" lvl="1" indent="0">
              <a:buNone/>
            </a:pPr>
            <a:r>
              <a:rPr lang="en-GB" sz="1600" dirty="0">
                <a:solidFill>
                  <a:srgbClr val="000000"/>
                </a:solidFill>
                <a:latin typeface="Merriweather" panose="00000500000000000000" pitchFamily="2" charset="0"/>
              </a:rPr>
              <a:t>MVI B, 1EH </a:t>
            </a:r>
          </a:p>
          <a:p>
            <a:pPr marL="457200" lvl="1" indent="0">
              <a:buNone/>
            </a:pPr>
            <a:r>
              <a:rPr lang="en-GB" sz="1600" dirty="0">
                <a:solidFill>
                  <a:srgbClr val="000000"/>
                </a:solidFill>
                <a:latin typeface="Merriweather" panose="00000500000000000000" pitchFamily="2" charset="0"/>
              </a:rPr>
              <a:t>LXI H, 8500H </a:t>
            </a:r>
          </a:p>
          <a:p>
            <a:pPr marL="457200" lvl="1" indent="0">
              <a:buNone/>
            </a:pPr>
            <a:r>
              <a:rPr lang="en-GB" sz="1600" dirty="0">
                <a:solidFill>
                  <a:srgbClr val="000000"/>
                </a:solidFill>
                <a:latin typeface="Merriweather" panose="00000500000000000000" pitchFamily="2" charset="0"/>
              </a:rPr>
              <a:t>LXI D, 9500H </a:t>
            </a:r>
          </a:p>
          <a:p>
            <a:pPr marL="457200" lvl="1" indent="0">
              <a:buNone/>
            </a:pPr>
            <a:r>
              <a:rPr lang="en-GB" sz="1600" b="1" dirty="0">
                <a:solidFill>
                  <a:srgbClr val="000000"/>
                </a:solidFill>
                <a:latin typeface="Merriweather" panose="00000500000000000000" pitchFamily="2" charset="0"/>
              </a:rPr>
              <a:t>L2:</a:t>
            </a:r>
            <a:r>
              <a:rPr lang="en-GB" sz="1600" dirty="0">
                <a:solidFill>
                  <a:srgbClr val="000000"/>
                </a:solidFill>
                <a:latin typeface="Merriweather" panose="00000500000000000000" pitchFamily="2" charset="0"/>
              </a:rPr>
              <a:t> MOV A, M </a:t>
            </a:r>
          </a:p>
          <a:p>
            <a:pPr marL="457200" lvl="1" indent="0">
              <a:buNone/>
            </a:pPr>
            <a:r>
              <a:rPr lang="en-GB" sz="1600" dirty="0">
                <a:solidFill>
                  <a:srgbClr val="000000"/>
                </a:solidFill>
                <a:latin typeface="Merriweather" panose="00000500000000000000" pitchFamily="2" charset="0"/>
              </a:rPr>
              <a:t>ANI 01H </a:t>
            </a:r>
          </a:p>
          <a:p>
            <a:pPr marL="457200" lvl="1" indent="0">
              <a:buNone/>
            </a:pPr>
            <a:r>
              <a:rPr lang="en-GB" sz="1600" dirty="0">
                <a:solidFill>
                  <a:srgbClr val="000000"/>
                </a:solidFill>
                <a:latin typeface="Merriweather" panose="00000500000000000000" pitchFamily="2" charset="0"/>
              </a:rPr>
              <a:t>JNZ </a:t>
            </a:r>
            <a:r>
              <a:rPr lang="en-GB" sz="1600" b="1" dirty="0">
                <a:solidFill>
                  <a:srgbClr val="000000"/>
                </a:solidFill>
                <a:latin typeface="Merriweather" panose="00000500000000000000" pitchFamily="2" charset="0"/>
              </a:rPr>
              <a:t>L1</a:t>
            </a:r>
            <a:r>
              <a:rPr lang="en-GB" sz="1600" dirty="0">
                <a:solidFill>
                  <a:srgbClr val="000000"/>
                </a:solidFill>
                <a:latin typeface="Merriweather" panose="00000500000000000000" pitchFamily="2" charset="0"/>
              </a:rPr>
              <a:t> ; If data is odd then go to L1. </a:t>
            </a:r>
          </a:p>
          <a:p>
            <a:pPr marL="457200" lvl="1" indent="0">
              <a:buNone/>
            </a:pPr>
            <a:r>
              <a:rPr lang="en-GB" sz="1600" dirty="0">
                <a:solidFill>
                  <a:srgbClr val="000000"/>
                </a:solidFill>
                <a:latin typeface="Merriweather" panose="00000500000000000000" pitchFamily="2" charset="0"/>
              </a:rPr>
              <a:t>MVI A, 00H </a:t>
            </a:r>
          </a:p>
          <a:p>
            <a:pPr marL="457200" lvl="1" indent="0">
              <a:buNone/>
            </a:pPr>
            <a:r>
              <a:rPr lang="en-GB" sz="1600" dirty="0">
                <a:solidFill>
                  <a:srgbClr val="000000"/>
                </a:solidFill>
                <a:latin typeface="Merriweather" panose="00000500000000000000" pitchFamily="2" charset="0"/>
              </a:rPr>
              <a:t>JMP </a:t>
            </a:r>
            <a:r>
              <a:rPr lang="en-GB" sz="1600" b="1" dirty="0">
                <a:solidFill>
                  <a:srgbClr val="000000"/>
                </a:solidFill>
                <a:latin typeface="Merriweather" panose="00000500000000000000" pitchFamily="2" charset="0"/>
              </a:rPr>
              <a:t>L3 </a:t>
            </a:r>
          </a:p>
          <a:p>
            <a:pPr marL="457200" lvl="1" indent="0">
              <a:buNone/>
            </a:pPr>
            <a:r>
              <a:rPr lang="en-GB" sz="1600" b="1" dirty="0">
                <a:solidFill>
                  <a:srgbClr val="000000"/>
                </a:solidFill>
                <a:latin typeface="Merriweather" panose="00000500000000000000" pitchFamily="2" charset="0"/>
              </a:rPr>
              <a:t>L1:</a:t>
            </a:r>
            <a:r>
              <a:rPr lang="en-GB" sz="1600" dirty="0">
                <a:solidFill>
                  <a:srgbClr val="000000"/>
                </a:solidFill>
                <a:latin typeface="Merriweather" panose="00000500000000000000" pitchFamily="2" charset="0"/>
              </a:rPr>
              <a:t> MOV A, M</a:t>
            </a:r>
          </a:p>
          <a:p>
            <a:pPr marL="457200" lvl="1" indent="0">
              <a:buNone/>
            </a:pPr>
            <a:r>
              <a:rPr lang="en-GB" sz="1600" b="1" dirty="0">
                <a:solidFill>
                  <a:srgbClr val="000000"/>
                </a:solidFill>
                <a:latin typeface="Merriweather" panose="00000500000000000000" pitchFamily="2" charset="0"/>
              </a:rPr>
              <a:t>L3</a:t>
            </a:r>
            <a:r>
              <a:rPr lang="en-GB" sz="1600" dirty="0">
                <a:solidFill>
                  <a:srgbClr val="000000"/>
                </a:solidFill>
                <a:latin typeface="Merriweather" panose="00000500000000000000" pitchFamily="2" charset="0"/>
              </a:rPr>
              <a:t>: STAX D </a:t>
            </a:r>
          </a:p>
          <a:p>
            <a:pPr marL="457200" lvl="1" indent="0">
              <a:buNone/>
            </a:pPr>
            <a:r>
              <a:rPr lang="en-GB" sz="1600" dirty="0">
                <a:solidFill>
                  <a:srgbClr val="000000"/>
                </a:solidFill>
                <a:latin typeface="Merriweather" panose="00000500000000000000" pitchFamily="2" charset="0"/>
              </a:rPr>
              <a:t>INX D </a:t>
            </a:r>
          </a:p>
          <a:p>
            <a:pPr marL="457200" lvl="1" indent="0">
              <a:buNone/>
            </a:pPr>
            <a:r>
              <a:rPr lang="en-GB" sz="1600" dirty="0">
                <a:solidFill>
                  <a:srgbClr val="000000"/>
                </a:solidFill>
                <a:latin typeface="Merriweather" panose="00000500000000000000" pitchFamily="2" charset="0"/>
              </a:rPr>
              <a:t>INX H </a:t>
            </a:r>
          </a:p>
          <a:p>
            <a:pPr marL="457200" lvl="1" indent="0">
              <a:buNone/>
            </a:pPr>
            <a:r>
              <a:rPr lang="en-GB" sz="1600" dirty="0">
                <a:solidFill>
                  <a:srgbClr val="000000"/>
                </a:solidFill>
                <a:latin typeface="Merriweather" panose="00000500000000000000" pitchFamily="2" charset="0"/>
              </a:rPr>
              <a:t>DCR B </a:t>
            </a:r>
          </a:p>
          <a:p>
            <a:pPr marL="457200" lvl="1" indent="0">
              <a:buNone/>
            </a:pPr>
            <a:r>
              <a:rPr lang="en-GB" sz="1600" dirty="0">
                <a:solidFill>
                  <a:srgbClr val="000000"/>
                </a:solidFill>
                <a:latin typeface="Merriweather" panose="00000500000000000000" pitchFamily="2" charset="0"/>
              </a:rPr>
              <a:t>JNZ </a:t>
            </a:r>
            <a:r>
              <a:rPr lang="en-GB" sz="1600" b="1" dirty="0">
                <a:solidFill>
                  <a:srgbClr val="000000"/>
                </a:solidFill>
                <a:latin typeface="Merriweather" panose="00000500000000000000" pitchFamily="2" charset="0"/>
              </a:rPr>
              <a:t>L2 </a:t>
            </a:r>
          </a:p>
          <a:p>
            <a:pPr marL="457200" lvl="1" indent="0">
              <a:buNone/>
            </a:pPr>
            <a:r>
              <a:rPr lang="en-GB" sz="1600" dirty="0">
                <a:solidFill>
                  <a:srgbClr val="000000"/>
                </a:solidFill>
                <a:latin typeface="Merriweather" panose="00000500000000000000" pitchFamily="2" charset="0"/>
              </a:rPr>
              <a:t>HLT</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97</a:t>
            </a:fld>
            <a:endParaRPr lang="en-US"/>
          </a:p>
        </p:txBody>
      </p:sp>
      <p:sp>
        <p:nvSpPr>
          <p:cNvPr id="7" name="TextBox 6">
            <a:extLst>
              <a:ext uri="{FF2B5EF4-FFF2-40B4-BE49-F238E27FC236}">
                <a16:creationId xmlns:a16="http://schemas.microsoft.com/office/drawing/2014/main" id="{42A3651D-01DA-25D7-270C-457E5FCD8C82}"/>
              </a:ext>
            </a:extLst>
          </p:cNvPr>
          <p:cNvSpPr txBox="1"/>
          <p:nvPr/>
        </p:nvSpPr>
        <p:spPr>
          <a:xfrm>
            <a:off x="5375564" y="1596091"/>
            <a:ext cx="5084618" cy="4801314"/>
          </a:xfrm>
          <a:prstGeom prst="rect">
            <a:avLst/>
          </a:prstGeom>
          <a:noFill/>
        </p:spPr>
        <p:txBody>
          <a:bodyPr wrap="square">
            <a:spAutoFit/>
          </a:bodyPr>
          <a:lstStyle/>
          <a:p>
            <a:r>
              <a:rPr lang="en-US" dirty="0"/>
              <a:t>	   MVI C,1E</a:t>
            </a:r>
          </a:p>
          <a:p>
            <a:r>
              <a:rPr lang="en-US" dirty="0"/>
              <a:t>	   LXI H,2500</a:t>
            </a:r>
          </a:p>
          <a:p>
            <a:r>
              <a:rPr lang="en-US" dirty="0"/>
              <a:t>	   LXI D,2600</a:t>
            </a:r>
          </a:p>
          <a:p>
            <a:endParaRPr lang="en-US" dirty="0"/>
          </a:p>
          <a:p>
            <a:r>
              <a:rPr lang="en-US" dirty="0"/>
              <a:t>UP:	   MOV A,M</a:t>
            </a:r>
          </a:p>
          <a:p>
            <a:r>
              <a:rPr lang="en-US" dirty="0"/>
              <a:t>	   MOV B,A</a:t>
            </a:r>
          </a:p>
          <a:p>
            <a:r>
              <a:rPr lang="en-US" dirty="0"/>
              <a:t>	   RRC</a:t>
            </a:r>
          </a:p>
          <a:p>
            <a:r>
              <a:rPr lang="en-US" dirty="0"/>
              <a:t>	   JC DOWN</a:t>
            </a:r>
          </a:p>
          <a:p>
            <a:r>
              <a:rPr lang="en-US" dirty="0"/>
              <a:t>	   MVI B,00</a:t>
            </a:r>
          </a:p>
          <a:p>
            <a:endParaRPr lang="en-US" dirty="0"/>
          </a:p>
          <a:p>
            <a:r>
              <a:rPr lang="en-US" dirty="0"/>
              <a:t>DOWN:	   MOV A,B</a:t>
            </a:r>
          </a:p>
          <a:p>
            <a:r>
              <a:rPr lang="en-US" dirty="0"/>
              <a:t>	   STAX D</a:t>
            </a:r>
          </a:p>
          <a:p>
            <a:r>
              <a:rPr lang="en-US" dirty="0"/>
              <a:t>	   INX H</a:t>
            </a:r>
          </a:p>
          <a:p>
            <a:r>
              <a:rPr lang="en-US" dirty="0"/>
              <a:t>	   INX D</a:t>
            </a:r>
          </a:p>
          <a:p>
            <a:r>
              <a:rPr lang="en-US" dirty="0"/>
              <a:t>	   DCR C</a:t>
            </a:r>
          </a:p>
          <a:p>
            <a:r>
              <a:rPr lang="en-US" dirty="0"/>
              <a:t>	   JNZ UP</a:t>
            </a:r>
          </a:p>
          <a:p>
            <a:r>
              <a:rPr lang="en-US" dirty="0"/>
              <a:t>	   HLT</a:t>
            </a:r>
          </a:p>
        </p:txBody>
      </p:sp>
    </p:spTree>
    <p:extLst>
      <p:ext uri="{BB962C8B-B14F-4D97-AF65-F5344CB8AC3E}">
        <p14:creationId xmlns:p14="http://schemas.microsoft.com/office/powerpoint/2010/main" val="24842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 calcmode="lin" valueType="num">
                                      <p:cBhvr additive="base">
                                        <p:cTn id="5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 calcmode="lin" valueType="num">
                                      <p:cBhvr additive="base">
                                        <p:cTn id="5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 calcmode="lin" valueType="num">
                                      <p:cBhvr additive="base">
                                        <p:cTn id="6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5" end="15"/>
                                            </p:txEl>
                                          </p:spTgt>
                                        </p:tgtEl>
                                        <p:attrNameLst>
                                          <p:attrName>style.visibility</p:attrName>
                                        </p:attrNameLst>
                                      </p:cBhvr>
                                      <p:to>
                                        <p:strVal val="visible"/>
                                      </p:to>
                                    </p:set>
                                    <p:anim calcmode="lin" valueType="num">
                                      <p:cBhvr additive="base">
                                        <p:cTn id="6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6" end="16"/>
                                            </p:txEl>
                                          </p:spTgt>
                                        </p:tgtEl>
                                        <p:attrNameLst>
                                          <p:attrName>style.visibility</p:attrName>
                                        </p:attrNameLst>
                                      </p:cBhvr>
                                      <p:to>
                                        <p:strVal val="visible"/>
                                      </p:to>
                                    </p:set>
                                    <p:anim calcmode="lin" valueType="num">
                                      <p:cBhvr additive="base">
                                        <p:cTn id="69"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7">
                                            <p:txEl>
                                              <p:pRg st="0" end="0"/>
                                            </p:txEl>
                                          </p:spTgt>
                                        </p:tgtEl>
                                        <p:attrNameLst>
                                          <p:attrName>style.visibility</p:attrName>
                                        </p:attrNameLst>
                                      </p:cBhvr>
                                      <p:to>
                                        <p:strVal val="visible"/>
                                      </p:to>
                                    </p:set>
                                    <p:anim calcmode="lin" valueType="num">
                                      <p:cBhvr additive="base">
                                        <p:cTn id="7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7">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
                                            <p:txEl>
                                              <p:pRg st="1" end="1"/>
                                            </p:txEl>
                                          </p:spTgt>
                                        </p:tgtEl>
                                        <p:attrNameLst>
                                          <p:attrName>style.visibility</p:attrName>
                                        </p:attrNameLst>
                                      </p:cBhvr>
                                      <p:to>
                                        <p:strVal val="visible"/>
                                      </p:to>
                                    </p:set>
                                    <p:anim calcmode="lin" valueType="num">
                                      <p:cBhvr additive="base">
                                        <p:cTn id="7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
                                            <p:txEl>
                                              <p:pRg st="1" end="1"/>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7">
                                            <p:txEl>
                                              <p:pRg st="2" end="2"/>
                                            </p:txEl>
                                          </p:spTgt>
                                        </p:tgtEl>
                                        <p:attrNameLst>
                                          <p:attrName>style.visibility</p:attrName>
                                        </p:attrNameLst>
                                      </p:cBhvr>
                                      <p:to>
                                        <p:strVal val="visible"/>
                                      </p:to>
                                    </p:set>
                                    <p:anim calcmode="lin" valueType="num">
                                      <p:cBhvr additive="base">
                                        <p:cTn id="8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7">
                                            <p:txEl>
                                              <p:pRg st="2" end="2"/>
                                            </p:txEl>
                                          </p:spTgt>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7">
                                            <p:txEl>
                                              <p:pRg st="4" end="4"/>
                                            </p:txEl>
                                          </p:spTgt>
                                        </p:tgtEl>
                                        <p:attrNameLst>
                                          <p:attrName>style.visibility</p:attrName>
                                        </p:attrNameLst>
                                      </p:cBhvr>
                                      <p:to>
                                        <p:strVal val="visible"/>
                                      </p:to>
                                    </p:set>
                                    <p:anim calcmode="lin" valueType="num">
                                      <p:cBhvr additive="base">
                                        <p:cTn id="8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7">
                                            <p:txEl>
                                              <p:pRg st="5" end="5"/>
                                            </p:txEl>
                                          </p:spTgt>
                                        </p:tgtEl>
                                        <p:attrNameLst>
                                          <p:attrName>style.visibility</p:attrName>
                                        </p:attrNameLst>
                                      </p:cBhvr>
                                      <p:to>
                                        <p:strVal val="visible"/>
                                      </p:to>
                                    </p:set>
                                    <p:anim calcmode="lin" valueType="num">
                                      <p:cBhvr additive="base">
                                        <p:cTn id="9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5" end="5"/>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7">
                                            <p:txEl>
                                              <p:pRg st="6" end="6"/>
                                            </p:txEl>
                                          </p:spTgt>
                                        </p:tgtEl>
                                        <p:attrNameLst>
                                          <p:attrName>style.visibility</p:attrName>
                                        </p:attrNameLst>
                                      </p:cBhvr>
                                      <p:to>
                                        <p:strVal val="visible"/>
                                      </p:to>
                                    </p:set>
                                    <p:anim calcmode="lin" valueType="num">
                                      <p:cBhvr additive="base">
                                        <p:cTn id="9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7">
                                            <p:txEl>
                                              <p:pRg st="6" end="6"/>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7">
                                            <p:txEl>
                                              <p:pRg st="7" end="7"/>
                                            </p:txEl>
                                          </p:spTgt>
                                        </p:tgtEl>
                                        <p:attrNameLst>
                                          <p:attrName>style.visibility</p:attrName>
                                        </p:attrNameLst>
                                      </p:cBhvr>
                                      <p:to>
                                        <p:strVal val="visible"/>
                                      </p:to>
                                    </p:set>
                                    <p:anim calcmode="lin" valueType="num">
                                      <p:cBhvr additive="base">
                                        <p:cTn id="9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7">
                                            <p:txEl>
                                              <p:pRg st="7" end="7"/>
                                            </p:txEl>
                                          </p:spTgt>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7">
                                            <p:txEl>
                                              <p:pRg st="8" end="8"/>
                                            </p:txEl>
                                          </p:spTgt>
                                        </p:tgtEl>
                                        <p:attrNameLst>
                                          <p:attrName>style.visibility</p:attrName>
                                        </p:attrNameLst>
                                      </p:cBhvr>
                                      <p:to>
                                        <p:strVal val="visible"/>
                                      </p:to>
                                    </p:set>
                                    <p:anim calcmode="lin" valueType="num">
                                      <p:cBhvr additive="base">
                                        <p:cTn id="103"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7">
                                            <p:txEl>
                                              <p:pRg st="8" end="8"/>
                                            </p:txEl>
                                          </p:spTgt>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7">
                                            <p:txEl>
                                              <p:pRg st="10" end="10"/>
                                            </p:txEl>
                                          </p:spTgt>
                                        </p:tgtEl>
                                        <p:attrNameLst>
                                          <p:attrName>style.visibility</p:attrName>
                                        </p:attrNameLst>
                                      </p:cBhvr>
                                      <p:to>
                                        <p:strVal val="visible"/>
                                      </p:to>
                                    </p:set>
                                    <p:anim calcmode="lin" valueType="num">
                                      <p:cBhvr additive="base">
                                        <p:cTn id="10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7">
                                            <p:txEl>
                                              <p:pRg st="11" end="11"/>
                                            </p:txEl>
                                          </p:spTgt>
                                        </p:tgtEl>
                                        <p:attrNameLst>
                                          <p:attrName>style.visibility</p:attrName>
                                        </p:attrNameLst>
                                      </p:cBhvr>
                                      <p:to>
                                        <p:strVal val="visible"/>
                                      </p:to>
                                    </p:set>
                                    <p:anim calcmode="lin" valueType="num">
                                      <p:cBhvr additive="base">
                                        <p:cTn id="11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7">
                                            <p:txEl>
                                              <p:pRg st="12" end="12"/>
                                            </p:txEl>
                                          </p:spTgt>
                                        </p:tgtEl>
                                        <p:attrNameLst>
                                          <p:attrName>style.visibility</p:attrName>
                                        </p:attrNameLst>
                                      </p:cBhvr>
                                      <p:to>
                                        <p:strVal val="visible"/>
                                      </p:to>
                                    </p:set>
                                    <p:anim calcmode="lin" valueType="num">
                                      <p:cBhvr additive="base">
                                        <p:cTn id="11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7">
                                            <p:txEl>
                                              <p:pRg st="13" end="13"/>
                                            </p:txEl>
                                          </p:spTgt>
                                        </p:tgtEl>
                                        <p:attrNameLst>
                                          <p:attrName>style.visibility</p:attrName>
                                        </p:attrNameLst>
                                      </p:cBhvr>
                                      <p:to>
                                        <p:strVal val="visible"/>
                                      </p:to>
                                    </p:set>
                                    <p:anim calcmode="lin" valueType="num">
                                      <p:cBhvr additive="base">
                                        <p:cTn id="119"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7">
                                            <p:txEl>
                                              <p:pRg st="14" end="14"/>
                                            </p:txEl>
                                          </p:spTgt>
                                        </p:tgtEl>
                                        <p:attrNameLst>
                                          <p:attrName>style.visibility</p:attrName>
                                        </p:attrNameLst>
                                      </p:cBhvr>
                                      <p:to>
                                        <p:strVal val="visible"/>
                                      </p:to>
                                    </p:set>
                                    <p:anim calcmode="lin" valueType="num">
                                      <p:cBhvr additive="base">
                                        <p:cTn id="123"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7">
                                            <p:txEl>
                                              <p:pRg st="15" end="15"/>
                                            </p:txEl>
                                          </p:spTgt>
                                        </p:tgtEl>
                                        <p:attrNameLst>
                                          <p:attrName>style.visibility</p:attrName>
                                        </p:attrNameLst>
                                      </p:cBhvr>
                                      <p:to>
                                        <p:strVal val="visible"/>
                                      </p:to>
                                    </p:set>
                                    <p:anim calcmode="lin" valueType="num">
                                      <p:cBhvr additive="base">
                                        <p:cTn id="127"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7">
                                            <p:txEl>
                                              <p:pRg st="16" end="16"/>
                                            </p:txEl>
                                          </p:spTgt>
                                        </p:tgtEl>
                                        <p:attrNameLst>
                                          <p:attrName>style.visibility</p:attrName>
                                        </p:attrNameLst>
                                      </p:cBhvr>
                                      <p:to>
                                        <p:strVal val="visible"/>
                                      </p:to>
                                    </p:set>
                                    <p:anim calcmode="lin" valueType="num">
                                      <p:cBhvr additive="base">
                                        <p:cTn id="131"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7">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C6EE-13F5-4965-835B-EC302834E0C7}"/>
              </a:ext>
            </a:extLst>
          </p:cNvPr>
          <p:cNvSpPr>
            <a:spLocks noGrp="1"/>
          </p:cNvSpPr>
          <p:nvPr>
            <p:ph type="title"/>
          </p:nvPr>
        </p:nvSpPr>
        <p:spPr>
          <a:xfrm>
            <a:off x="727364" y="329266"/>
            <a:ext cx="10515600" cy="973061"/>
          </a:xfrm>
        </p:spPr>
        <p:txBody>
          <a:bodyPr/>
          <a:lstStyle/>
          <a:p>
            <a:r>
              <a:rPr lang="en-GB" sz="4400" b="1" dirty="0">
                <a:latin typeface="Merriweather" panose="00000500000000000000" pitchFamily="2" charset="0"/>
              </a:rPr>
              <a:t>Miscellaneous group </a:t>
            </a:r>
            <a:r>
              <a:rPr lang="en-GB" b="1" dirty="0">
                <a:latin typeface="Merriweather" panose="00000500000000000000" pitchFamily="2" charset="0"/>
              </a:rPr>
              <a:t>Instructions</a:t>
            </a:r>
          </a:p>
        </p:txBody>
      </p:sp>
      <p:sp>
        <p:nvSpPr>
          <p:cNvPr id="4" name="Date Placeholder 3">
            <a:extLst>
              <a:ext uri="{FF2B5EF4-FFF2-40B4-BE49-F238E27FC236}">
                <a16:creationId xmlns:a16="http://schemas.microsoft.com/office/drawing/2014/main" id="{C07397ED-0C3A-D050-EAE2-DF7D1091DAF8}"/>
              </a:ext>
            </a:extLst>
          </p:cNvPr>
          <p:cNvSpPr>
            <a:spLocks noGrp="1"/>
          </p:cNvSpPr>
          <p:nvPr>
            <p:ph type="dt" sz="half" idx="10"/>
          </p:nvPr>
        </p:nvSpPr>
        <p:spPr/>
        <p:txBody>
          <a:bodyPr/>
          <a:lstStyle/>
          <a:p>
            <a:fld id="{E8211453-DBAD-422D-9C75-E843919AE839}" type="datetime1">
              <a:rPr lang="en-US" smtClean="0"/>
              <a:t>10/2/2023</a:t>
            </a:fld>
            <a:endParaRPr lang="en-US"/>
          </a:p>
        </p:txBody>
      </p:sp>
      <p:sp>
        <p:nvSpPr>
          <p:cNvPr id="5" name="Slide Number Placeholder 4">
            <a:extLst>
              <a:ext uri="{FF2B5EF4-FFF2-40B4-BE49-F238E27FC236}">
                <a16:creationId xmlns:a16="http://schemas.microsoft.com/office/drawing/2014/main" id="{443BF5F6-4742-4405-A363-FD7B4BEA69AD}"/>
              </a:ext>
            </a:extLst>
          </p:cNvPr>
          <p:cNvSpPr>
            <a:spLocks noGrp="1"/>
          </p:cNvSpPr>
          <p:nvPr>
            <p:ph type="sldNum" sz="quarter" idx="12"/>
          </p:nvPr>
        </p:nvSpPr>
        <p:spPr/>
        <p:txBody>
          <a:bodyPr/>
          <a:lstStyle/>
          <a:p>
            <a:fld id="{8051FE7D-4AED-441C-958A-52748DFD726C}" type="slidenum">
              <a:rPr lang="en-US" smtClean="0"/>
              <a:t>98</a:t>
            </a:fld>
            <a:endParaRPr lang="en-US"/>
          </a:p>
        </p:txBody>
      </p:sp>
      <p:sp>
        <p:nvSpPr>
          <p:cNvPr id="8" name="Content Placeholder 2">
            <a:extLst>
              <a:ext uri="{FF2B5EF4-FFF2-40B4-BE49-F238E27FC236}">
                <a16:creationId xmlns:a16="http://schemas.microsoft.com/office/drawing/2014/main" id="{22B9A892-97B8-258A-455F-656B0AF3347E}"/>
              </a:ext>
            </a:extLst>
          </p:cNvPr>
          <p:cNvSpPr>
            <a:spLocks noGrp="1"/>
          </p:cNvSpPr>
          <p:nvPr>
            <p:ph idx="1"/>
          </p:nvPr>
        </p:nvSpPr>
        <p:spPr>
          <a:xfrm>
            <a:off x="838200" y="1689100"/>
            <a:ext cx="10515600" cy="4667250"/>
          </a:xfrm>
        </p:spPr>
        <p:txBody>
          <a:bodyPr>
            <a:normAutofit/>
          </a:bodyPr>
          <a:lstStyle/>
          <a:p>
            <a:pPr>
              <a:buFont typeface="Wingdings" panose="05000000000000000000" pitchFamily="2" charset="2"/>
              <a:buChar char="v"/>
            </a:pPr>
            <a:r>
              <a:rPr lang="en-GB" sz="2000" dirty="0">
                <a:latin typeface="Merriweather" panose="00000500000000000000" pitchFamily="2" charset="0"/>
              </a:rPr>
              <a:t>This group of instructions are also called </a:t>
            </a:r>
            <a:r>
              <a:rPr lang="en-GB" sz="2000" b="1" dirty="0">
                <a:latin typeface="Merriweather" panose="00000500000000000000" pitchFamily="2" charset="0"/>
              </a:rPr>
              <a:t>Stack Operation, I/O and Machine Control Instructions group. </a:t>
            </a:r>
            <a:endParaRPr lang="en-GB" sz="2000" dirty="0">
              <a:latin typeface="Merriweather" panose="00000500000000000000" pitchFamily="2" charset="0"/>
            </a:endParaRPr>
          </a:p>
        </p:txBody>
      </p:sp>
    </p:spTree>
    <p:extLst>
      <p:ext uri="{BB962C8B-B14F-4D97-AF65-F5344CB8AC3E}">
        <p14:creationId xmlns:p14="http://schemas.microsoft.com/office/powerpoint/2010/main" val="9925317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F9A8-67DD-2EAC-7B35-1EBCEDEF0FBF}"/>
              </a:ext>
            </a:extLst>
          </p:cNvPr>
          <p:cNvSpPr>
            <a:spLocks noGrp="1"/>
          </p:cNvSpPr>
          <p:nvPr>
            <p:ph type="title"/>
          </p:nvPr>
        </p:nvSpPr>
        <p:spPr/>
        <p:txBody>
          <a:bodyPr/>
          <a:lstStyle/>
          <a:p>
            <a:r>
              <a:rPr lang="en-US" b="1" dirty="0"/>
              <a:t>Stack in 8085</a:t>
            </a:r>
          </a:p>
        </p:txBody>
      </p:sp>
      <p:sp>
        <p:nvSpPr>
          <p:cNvPr id="3" name="Content Placeholder 2">
            <a:extLst>
              <a:ext uri="{FF2B5EF4-FFF2-40B4-BE49-F238E27FC236}">
                <a16:creationId xmlns:a16="http://schemas.microsoft.com/office/drawing/2014/main" id="{CAD5AB71-3BFF-DA27-651C-AB467F9CBFF1}"/>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400" dirty="0"/>
              <a:t>The </a:t>
            </a:r>
            <a:r>
              <a:rPr lang="en-GB" sz="2400" b="1" dirty="0"/>
              <a:t>stack</a:t>
            </a:r>
            <a:r>
              <a:rPr lang="en-GB" sz="2400" dirty="0"/>
              <a:t> in an 8085 can be described as a reserved area of the memory in the R/W memory where we can store </a:t>
            </a:r>
            <a:r>
              <a:rPr lang="en-GB" sz="2400" b="1" dirty="0"/>
              <a:t>temporary information</a:t>
            </a:r>
            <a:r>
              <a:rPr lang="en-GB" sz="2400" dirty="0"/>
              <a:t>. </a:t>
            </a:r>
          </a:p>
          <a:p>
            <a:pPr>
              <a:buFont typeface="Wingdings" panose="05000000000000000000" pitchFamily="2" charset="2"/>
              <a:buChar char="v"/>
            </a:pPr>
            <a:r>
              <a:rPr lang="en-GB" sz="2400" dirty="0"/>
              <a:t>It is a </a:t>
            </a:r>
            <a:r>
              <a:rPr lang="en-GB" sz="2400" b="1" dirty="0"/>
              <a:t>shared resource</a:t>
            </a:r>
            <a:r>
              <a:rPr lang="en-GB" sz="2400" dirty="0"/>
              <a:t> as it can be shared by the </a:t>
            </a:r>
            <a:r>
              <a:rPr lang="en-GB" sz="2400" b="1" dirty="0"/>
              <a:t>microprocessor</a:t>
            </a:r>
            <a:r>
              <a:rPr lang="en-GB" sz="2400" dirty="0"/>
              <a:t> and the </a:t>
            </a:r>
            <a:r>
              <a:rPr lang="en-GB" sz="2400" b="1" dirty="0"/>
              <a:t>programmer</a:t>
            </a:r>
            <a:r>
              <a:rPr lang="en-GB" sz="2400" dirty="0"/>
              <a:t>. </a:t>
            </a:r>
          </a:p>
          <a:p>
            <a:pPr>
              <a:buFont typeface="Wingdings" panose="05000000000000000000" pitchFamily="2" charset="2"/>
              <a:buChar char="v"/>
            </a:pPr>
            <a:r>
              <a:rPr lang="en-GB" sz="2400" b="1" dirty="0"/>
              <a:t>Programmers</a:t>
            </a:r>
            <a:r>
              <a:rPr lang="en-GB" sz="2400" dirty="0"/>
              <a:t> use the stack to </a:t>
            </a:r>
            <a:r>
              <a:rPr lang="en-GB" sz="2400" b="1" dirty="0"/>
              <a:t>store data</a:t>
            </a:r>
            <a:r>
              <a:rPr lang="en-GB" sz="2400" dirty="0"/>
              <a:t> and the </a:t>
            </a:r>
            <a:r>
              <a:rPr lang="en-GB" sz="2400" b="1" dirty="0"/>
              <a:t>microprocessors</a:t>
            </a:r>
            <a:r>
              <a:rPr lang="en-GB" sz="2400" dirty="0"/>
              <a:t> use the stack to </a:t>
            </a:r>
            <a:r>
              <a:rPr lang="en-GB" sz="2400" b="1" dirty="0"/>
              <a:t>execute subroutines</a:t>
            </a:r>
            <a:r>
              <a:rPr lang="en-GB" sz="2400" dirty="0"/>
              <a:t>.</a:t>
            </a:r>
          </a:p>
          <a:p>
            <a:pPr>
              <a:buFont typeface="Wingdings" panose="05000000000000000000" pitchFamily="2" charset="2"/>
              <a:buChar char="v"/>
            </a:pPr>
            <a:r>
              <a:rPr lang="en-GB" sz="2400" dirty="0"/>
              <a:t>The 8085 has a </a:t>
            </a:r>
            <a:r>
              <a:rPr lang="en-GB" sz="2400" b="1" dirty="0"/>
              <a:t>16-bit</a:t>
            </a:r>
            <a:r>
              <a:rPr lang="en-GB" sz="2400" dirty="0"/>
              <a:t> register known as the </a:t>
            </a:r>
            <a:r>
              <a:rPr lang="en-GB" sz="2400" b="1" dirty="0"/>
              <a:t>Stack Pointer</a:t>
            </a:r>
            <a:r>
              <a:rPr lang="en-GB" sz="2400" dirty="0"/>
              <a:t>. </a:t>
            </a:r>
          </a:p>
          <a:p>
            <a:pPr>
              <a:buFont typeface="Wingdings" panose="05000000000000000000" pitchFamily="2" charset="2"/>
              <a:buChar char="v"/>
            </a:pPr>
            <a:r>
              <a:rPr lang="en-GB" sz="2400" dirty="0"/>
              <a:t>The function of the </a:t>
            </a:r>
            <a:r>
              <a:rPr lang="en-GB" sz="2400" b="1" dirty="0"/>
              <a:t>stack pointer</a:t>
            </a:r>
            <a:r>
              <a:rPr lang="en-GB" sz="2400" dirty="0"/>
              <a:t> is to hold the </a:t>
            </a:r>
            <a:r>
              <a:rPr lang="en-GB" sz="2400" b="1" dirty="0"/>
              <a:t>starting address</a:t>
            </a:r>
            <a:r>
              <a:rPr lang="en-GB" sz="2400" dirty="0"/>
              <a:t> of the stack. This address can be decided by the </a:t>
            </a:r>
            <a:r>
              <a:rPr lang="en-GB" sz="2400" b="1" dirty="0"/>
              <a:t>programmer</a:t>
            </a:r>
            <a:r>
              <a:rPr lang="en-GB" sz="2400" dirty="0"/>
              <a:t>.</a:t>
            </a:r>
          </a:p>
        </p:txBody>
      </p:sp>
      <p:sp>
        <p:nvSpPr>
          <p:cNvPr id="4" name="Date Placeholder 3">
            <a:extLst>
              <a:ext uri="{FF2B5EF4-FFF2-40B4-BE49-F238E27FC236}">
                <a16:creationId xmlns:a16="http://schemas.microsoft.com/office/drawing/2014/main" id="{7A8FC350-0DE1-8BA9-A0B0-86047F81EA4E}"/>
              </a:ext>
            </a:extLst>
          </p:cNvPr>
          <p:cNvSpPr>
            <a:spLocks noGrp="1"/>
          </p:cNvSpPr>
          <p:nvPr>
            <p:ph type="dt" sz="half" idx="10"/>
          </p:nvPr>
        </p:nvSpPr>
        <p:spPr/>
        <p:txBody>
          <a:bodyPr/>
          <a:lstStyle/>
          <a:p>
            <a:fld id="{46268276-37F5-415F-8028-6D5C45878F91}" type="datetime1">
              <a:rPr lang="en-US" smtClean="0"/>
              <a:t>10/2/2023</a:t>
            </a:fld>
            <a:endParaRPr lang="en-US"/>
          </a:p>
        </p:txBody>
      </p:sp>
      <p:sp>
        <p:nvSpPr>
          <p:cNvPr id="5" name="Slide Number Placeholder 4">
            <a:extLst>
              <a:ext uri="{FF2B5EF4-FFF2-40B4-BE49-F238E27FC236}">
                <a16:creationId xmlns:a16="http://schemas.microsoft.com/office/drawing/2014/main" id="{FC0DECA5-F890-F21A-273D-54AE179A92D0}"/>
              </a:ext>
            </a:extLst>
          </p:cNvPr>
          <p:cNvSpPr>
            <a:spLocks noGrp="1"/>
          </p:cNvSpPr>
          <p:nvPr>
            <p:ph type="sldNum" sz="quarter" idx="12"/>
          </p:nvPr>
        </p:nvSpPr>
        <p:spPr/>
        <p:txBody>
          <a:bodyPr/>
          <a:lstStyle/>
          <a:p>
            <a:fld id="{8051FE7D-4AED-441C-958A-52748DFD726C}" type="slidenum">
              <a:rPr lang="en-US" smtClean="0"/>
              <a:t>99</a:t>
            </a:fld>
            <a:endParaRPr lang="en-US"/>
          </a:p>
        </p:txBody>
      </p:sp>
    </p:spTree>
    <p:extLst>
      <p:ext uri="{BB962C8B-B14F-4D97-AF65-F5344CB8AC3E}">
        <p14:creationId xmlns:p14="http://schemas.microsoft.com/office/powerpoint/2010/main" val="3457401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Merriweather"/>
        <a:ea typeface=""/>
        <a:cs typeface=""/>
      </a:majorFont>
      <a:minorFont>
        <a:latin typeface="Merriweath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4295</TotalTime>
  <Words>11451</Words>
  <Application>Microsoft Office PowerPoint</Application>
  <PresentationFormat>Widescreen</PresentationFormat>
  <Paragraphs>1471</Paragraphs>
  <Slides>143</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143</vt:i4>
      </vt:variant>
    </vt:vector>
  </HeadingPairs>
  <TitlesOfParts>
    <vt:vector size="157" baseType="lpstr">
      <vt:lpstr>-apple-system</vt:lpstr>
      <vt:lpstr>Arial</vt:lpstr>
      <vt:lpstr>Arial</vt:lpstr>
      <vt:lpstr>Calibri</vt:lpstr>
      <vt:lpstr>Cambria Math</vt:lpstr>
      <vt:lpstr>Google Sans</vt:lpstr>
      <vt:lpstr>Merriweather</vt:lpstr>
      <vt:lpstr>Nunito</vt:lpstr>
      <vt:lpstr>Open Sans</vt:lpstr>
      <vt:lpstr>Söhne</vt:lpstr>
      <vt:lpstr>Symbol</vt:lpstr>
      <vt:lpstr>Verdana</vt:lpstr>
      <vt:lpstr>Wingdings</vt:lpstr>
      <vt:lpstr>Office Theme</vt:lpstr>
      <vt:lpstr>Unit 2: Basic Computer Architecture  Unit 4: Assembly Language Programming </vt:lpstr>
      <vt:lpstr>8085 Microprocessor &amp; Assembly Language Programming with 8085</vt:lpstr>
      <vt:lpstr>Introduction to 8085 Microprocessor</vt:lpstr>
      <vt:lpstr>Important Features of 8085</vt:lpstr>
      <vt:lpstr>Important Features of 8085</vt:lpstr>
      <vt:lpstr>Important Features of 8085</vt:lpstr>
      <vt:lpstr>Internal Architecture of 8-bit Microprocessor and its Registers</vt:lpstr>
      <vt:lpstr>PowerPoint Presentation</vt:lpstr>
      <vt:lpstr>1. Registers</vt:lpstr>
      <vt:lpstr>1. Registers</vt:lpstr>
      <vt:lpstr>2. FLAG REGISTER</vt:lpstr>
      <vt:lpstr>2. FLAG REGISTER</vt:lpstr>
      <vt:lpstr>2. FLAG REGISTER</vt:lpstr>
      <vt:lpstr>2. FLAG REGISTER</vt:lpstr>
      <vt:lpstr>3. TIMING AND CONTROL UNIT</vt:lpstr>
      <vt:lpstr>4. INTERRUPT CONTROLS</vt:lpstr>
      <vt:lpstr>5. SERIAL CONTROL</vt:lpstr>
      <vt:lpstr>6. ALU – ARITHMETIC LOGIC UNIT</vt:lpstr>
      <vt:lpstr>7. INSTRUCTION REGISTER AND DECODER</vt:lpstr>
      <vt:lpstr>HOW DOES MICROPROCESSOR WORK?</vt:lpstr>
      <vt:lpstr>Memory and Instruction Fetch</vt:lpstr>
      <vt:lpstr>Memory and Instruction Fetch</vt:lpstr>
      <vt:lpstr>THE 8085 HARDWARE/PROGRAMMING MODEL AND FLAG REGISTERS</vt:lpstr>
      <vt:lpstr>8085 HARDWARE MODEL</vt:lpstr>
      <vt:lpstr>8085 PROGRAMMING MODEL</vt:lpstr>
      <vt:lpstr>8085 PROGRAMMING MODEL</vt:lpstr>
      <vt:lpstr>8085 PROGRAMMING MODEL</vt:lpstr>
      <vt:lpstr>8085 PROGRAMMING MODEL</vt:lpstr>
      <vt:lpstr>Pin Diagram (Pin Configuration) of 8085</vt:lpstr>
      <vt:lpstr>Pin Configuration of 8085</vt:lpstr>
      <vt:lpstr>Pin Diagram (Pin Configuration) of 8085</vt:lpstr>
      <vt:lpstr>Pin Diagram (Pin Configuration) of 8085</vt:lpstr>
      <vt:lpstr>Pin Diagram (Pin Configuration) of 8085</vt:lpstr>
      <vt:lpstr>Pin Diagram (Pin Configuration) of 8085</vt:lpstr>
      <vt:lpstr>Pin Diagram (Pin Configuration) of 8085</vt:lpstr>
      <vt:lpstr>Pin Diagram (Pin Configuration) of 8085</vt:lpstr>
      <vt:lpstr>Pin Diagram (Pin Configuration) of 8085</vt:lpstr>
      <vt:lpstr>Pin Diagram (Pin Configuration) of 8085</vt:lpstr>
      <vt:lpstr>Pin Diagram (Pin Configuration) of 8085</vt:lpstr>
      <vt:lpstr>8085 Bus Organization</vt:lpstr>
      <vt:lpstr>8085 Bus Organization</vt:lpstr>
      <vt:lpstr>8085 Bus Organization</vt:lpstr>
      <vt:lpstr>8085 Bus Organization</vt:lpstr>
      <vt:lpstr>Programming with Intel 8085 Microprocessor</vt:lpstr>
      <vt:lpstr>8085 ASSEMBLY LANGUAGE</vt:lpstr>
      <vt:lpstr>8085 MACHINE LANGUAGE</vt:lpstr>
      <vt:lpstr>Instruction description and Format:</vt:lpstr>
      <vt:lpstr>Instruction cycle:</vt:lpstr>
      <vt:lpstr>Instruction cycle:</vt:lpstr>
      <vt:lpstr>Instruction description and format:</vt:lpstr>
      <vt:lpstr>Instruction description and format:</vt:lpstr>
      <vt:lpstr>Data Format of 8085 Microprocessor</vt:lpstr>
      <vt:lpstr>Instruction and Data Format</vt:lpstr>
      <vt:lpstr>Instruction and Data Format</vt:lpstr>
      <vt:lpstr>Instruction and Data Format</vt:lpstr>
      <vt:lpstr>Addressing Modes in 8085</vt:lpstr>
      <vt:lpstr>Addressing Modes in 8085</vt:lpstr>
      <vt:lpstr>Direct addressing mode</vt:lpstr>
      <vt:lpstr>Register Direct addressing mode</vt:lpstr>
      <vt:lpstr>Register Indirect addressing mode</vt:lpstr>
      <vt:lpstr>Immediate addressing mode</vt:lpstr>
      <vt:lpstr>Implied or Inherent addressing mode</vt:lpstr>
      <vt:lpstr>PowerPoint Presentation</vt:lpstr>
      <vt:lpstr>Addressing Modes in 8085</vt:lpstr>
      <vt:lpstr>Classification of Instruction</vt:lpstr>
      <vt:lpstr>Data Transfer group Instructions</vt:lpstr>
      <vt:lpstr>PowerPoint Presentation</vt:lpstr>
      <vt:lpstr>PowerPoint Presentation</vt:lpstr>
      <vt:lpstr>PowerPoint Presentation</vt:lpstr>
      <vt:lpstr>PowerPoint Presentation</vt:lpstr>
      <vt:lpstr>Arithmetic group Instructions</vt:lpstr>
      <vt:lpstr>PowerPoint Presentation</vt:lpstr>
      <vt:lpstr>PowerPoint Presentation</vt:lpstr>
      <vt:lpstr>PowerPoint Presentation</vt:lpstr>
      <vt:lpstr>PowerPoint Presentation</vt:lpstr>
      <vt:lpstr>Addition operation in 8085</vt:lpstr>
      <vt:lpstr>Subtraction operation in 8085</vt:lpstr>
      <vt:lpstr>Subtraction operation in 8085</vt:lpstr>
      <vt:lpstr>Logical group Instructions</vt:lpstr>
      <vt:lpstr>PowerPoint Presentation</vt:lpstr>
      <vt:lpstr>PowerPoint Presentation</vt:lpstr>
      <vt:lpstr>PowerPoint Presentation</vt:lpstr>
      <vt:lpstr>PowerPoint Presentation</vt:lpstr>
      <vt:lpstr>Binary to Gray Code Conversion: 8085 ALP</vt:lpstr>
      <vt:lpstr>Gray to Binary Code Conversion: 8085 ALP</vt:lpstr>
      <vt:lpstr>Gray to Binary Code Conversion: 8085 ALP</vt:lpstr>
      <vt:lpstr>Branching group Instructions</vt:lpstr>
      <vt:lpstr>PowerPoint Presentation</vt:lpstr>
      <vt:lpstr>PowerPoint Presentation</vt:lpstr>
      <vt:lpstr>PowerPoint Presentation</vt:lpstr>
      <vt:lpstr>8085 program to add two 8 bit numbers with Carry</vt:lpstr>
      <vt:lpstr>Packing of BCD Numbers</vt:lpstr>
      <vt:lpstr>Unpacking of BCD Numbers</vt:lpstr>
      <vt:lpstr>Assignment</vt:lpstr>
      <vt:lpstr>ALP with 8085</vt:lpstr>
      <vt:lpstr>ALP with 8085</vt:lpstr>
      <vt:lpstr>ALP with 8085</vt:lpstr>
      <vt:lpstr>Miscellaneous group Instructions</vt:lpstr>
      <vt:lpstr>Stack in 8085</vt:lpstr>
      <vt:lpstr>Stack in 8085</vt:lpstr>
      <vt:lpstr>Stack in 8085</vt:lpstr>
      <vt:lpstr>PUSH and POP Operation in 8085</vt:lpstr>
      <vt:lpstr>PUSH and POP Operation in 8085</vt:lpstr>
      <vt:lpstr>PUSH and POP Operation in 8085</vt:lpstr>
      <vt:lpstr>PUSH and POP Operation in 8085</vt:lpstr>
      <vt:lpstr>PUSH and POP Operation in 8085</vt:lpstr>
      <vt:lpstr>PUSH and POP Operation in 8085</vt:lpstr>
      <vt:lpstr>PowerPoint Presentation</vt:lpstr>
      <vt:lpstr>ALP Example of Stack Operation</vt:lpstr>
      <vt:lpstr>Miscellaneous group Instructions</vt:lpstr>
      <vt:lpstr>PowerPoint Presentation</vt:lpstr>
      <vt:lpstr>Miscellaneous group Instructions</vt:lpstr>
      <vt:lpstr>Miscellaneous group Instructions</vt:lpstr>
      <vt:lpstr>Miscellaneous group Instructions</vt:lpstr>
      <vt:lpstr>Miscellaneous group Instructions</vt:lpstr>
      <vt:lpstr>Miscellaneous group Instructions</vt:lpstr>
      <vt:lpstr>ALP with 8085</vt:lpstr>
      <vt:lpstr>ALP with 8085</vt:lpstr>
      <vt:lpstr>ALP with 8085</vt:lpstr>
      <vt:lpstr>ALP with 8085</vt:lpstr>
      <vt:lpstr>ALP with 8085</vt:lpstr>
      <vt:lpstr>ALP with 8085</vt:lpstr>
      <vt:lpstr>ALP with 8085</vt:lpstr>
      <vt:lpstr>ALP with 8085</vt:lpstr>
      <vt:lpstr>BCD-TO-BINARY(HEX) CONVERSION</vt:lpstr>
      <vt:lpstr>BCD-TO-BINARY(HEX) CONVERSION</vt:lpstr>
      <vt:lpstr>BCD-TO-BINARY(HEX) CONVERSION</vt:lpstr>
      <vt:lpstr>BINARY-TO-BCD CONVERSION </vt:lpstr>
      <vt:lpstr>BINARY-TO-BCD CONVERSION </vt:lpstr>
      <vt:lpstr>BINARY-TO-BCD CONVERSION </vt:lpstr>
      <vt:lpstr>BINARY-TO-BCD CONVERSION </vt:lpstr>
      <vt:lpstr>PowerPoint Presentation</vt:lpstr>
      <vt:lpstr>PowerPoint Presentation</vt:lpstr>
      <vt:lpstr>Counters and Time Delays in 8085</vt:lpstr>
      <vt:lpstr>Counters and Time Delays in 8085</vt:lpstr>
      <vt:lpstr>Calculation of Time Delay Using One Register</vt:lpstr>
      <vt:lpstr>Calculation of Time Delay Using One Register</vt:lpstr>
      <vt:lpstr>Calculation of Time Delay Using Register Pair</vt:lpstr>
      <vt:lpstr>Calculation of Time Delay Using Register Pair</vt:lpstr>
      <vt:lpstr>Time Delay Using Two LOOPs</vt:lpstr>
      <vt:lpstr>Time Delay Using Two LOOPs</vt:lpstr>
      <vt:lpstr>Time Delay Using Two LOOPs</vt:lpstr>
      <vt:lpstr>Time Delay Using Two LOOPs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 Basic Computer Architecture  Unit 4: Assembly Language Programming </dc:title>
  <dc:creator>Yatru Harsha Hiski</dc:creator>
  <cp:keywords>MP</cp:keywords>
  <cp:lastModifiedBy>TEEK hsepeed</cp:lastModifiedBy>
  <cp:revision>245</cp:revision>
  <dcterms:created xsi:type="dcterms:W3CDTF">2023-07-01T13:32:46Z</dcterms:created>
  <dcterms:modified xsi:type="dcterms:W3CDTF">2023-10-02T10:41:39Z</dcterms:modified>
</cp:coreProperties>
</file>